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186" r:id="rId2"/>
  </p:sldMasterIdLst>
  <p:notesMasterIdLst>
    <p:notesMasterId r:id="rId21"/>
  </p:notesMasterIdLst>
  <p:handoutMasterIdLst>
    <p:handoutMasterId r:id="rId22"/>
  </p:handoutMasterIdLst>
  <p:sldIdLst>
    <p:sldId id="579" r:id="rId3"/>
    <p:sldId id="587" r:id="rId4"/>
    <p:sldId id="591" r:id="rId5"/>
    <p:sldId id="592" r:id="rId6"/>
    <p:sldId id="588" r:id="rId7"/>
    <p:sldId id="589" r:id="rId8"/>
    <p:sldId id="595" r:id="rId9"/>
    <p:sldId id="596" r:id="rId10"/>
    <p:sldId id="585" r:id="rId11"/>
    <p:sldId id="581" r:id="rId12"/>
    <p:sldId id="577" r:id="rId13"/>
    <p:sldId id="578" r:id="rId14"/>
    <p:sldId id="574" r:id="rId15"/>
    <p:sldId id="584" r:id="rId16"/>
    <p:sldId id="566" r:id="rId17"/>
    <p:sldId id="593" r:id="rId18"/>
    <p:sldId id="598" r:id="rId19"/>
    <p:sldId id="594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2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12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orient="horz" pos="4127">
          <p15:clr>
            <a:srgbClr val="A4A3A4"/>
          </p15:clr>
        </p15:guide>
        <p15:guide id="6" orient="horz" pos="4065">
          <p15:clr>
            <a:srgbClr val="A4A3A4"/>
          </p15:clr>
        </p15:guide>
        <p15:guide id="7" orient="horz" pos="730">
          <p15:clr>
            <a:srgbClr val="A4A3A4"/>
          </p15:clr>
        </p15:guide>
        <p15:guide id="8" orient="horz" pos="663">
          <p15:clr>
            <a:srgbClr val="A4A3A4"/>
          </p15:clr>
        </p15:guide>
        <p15:guide id="9" pos="2715">
          <p15:clr>
            <a:srgbClr val="A4A3A4"/>
          </p15:clr>
        </p15:guide>
        <p15:guide id="10" pos="5759">
          <p15:clr>
            <a:srgbClr val="A4A3A4"/>
          </p15:clr>
        </p15:guide>
        <p15:guide id="11" pos="5556">
          <p15:clr>
            <a:srgbClr val="A4A3A4"/>
          </p15:clr>
        </p15:guide>
        <p15:guide id="12" pos="158">
          <p15:clr>
            <a:srgbClr val="A4A3A4"/>
          </p15:clr>
        </p15:guide>
        <p15:guide id="13" pos="204">
          <p15:clr>
            <a:srgbClr val="A4A3A4"/>
          </p15:clr>
        </p15:guide>
        <p15:guide id="14" pos="5375">
          <p15:clr>
            <a:srgbClr val="A4A3A4"/>
          </p15:clr>
        </p15:guide>
        <p15:guide id="15" pos="2880">
          <p15:clr>
            <a:srgbClr val="A4A3A4"/>
          </p15:clr>
        </p15:guide>
        <p15:guide id="16" pos="3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F5F7"/>
    <a:srgbClr val="C600EE"/>
    <a:srgbClr val="0000FF"/>
    <a:srgbClr val="210BC5"/>
    <a:srgbClr val="FFFF66"/>
    <a:srgbClr val="CCFF33"/>
    <a:srgbClr val="8F00AC"/>
    <a:srgbClr val="570A66"/>
    <a:srgbClr val="620B73"/>
    <a:srgbClr val="FF8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189" autoAdjust="0"/>
    <p:restoredTop sz="97934" autoAdjust="0"/>
  </p:normalViewPr>
  <p:slideViewPr>
    <p:cSldViewPr>
      <p:cViewPr>
        <p:scale>
          <a:sx n="100" d="100"/>
          <a:sy n="100" d="100"/>
        </p:scale>
        <p:origin x="-802" y="-62"/>
      </p:cViewPr>
      <p:guideLst>
        <p:guide orient="horz" pos="2172"/>
        <p:guide orient="horz" pos="4319"/>
        <p:guide orient="horz" pos="121"/>
        <p:guide orient="horz" pos="3838"/>
        <p:guide orient="horz" pos="4127"/>
        <p:guide orient="horz" pos="4065"/>
        <p:guide orient="horz" pos="730"/>
        <p:guide orient="horz" pos="663"/>
        <p:guide pos="2715"/>
        <p:guide pos="5759"/>
        <p:guide pos="5556"/>
        <p:guide pos="158"/>
        <p:guide pos="204"/>
        <p:guide pos="5375"/>
        <p:guide pos="2880"/>
        <p:guide pos="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5;&#1083;&#1077;&#1085;&#1072;\Downloads\&#1082;%20&#1079;&#1086;&#1085;&#1072;&#1083;&#1100;&#1085;&#1099;&#1084;%20&#1089;&#1086;&#1074;&#1077;&#1097;&#1072;&#1085;&#1080;&#1103;&#1084;%2017-26.02.21&#1075;.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86;&#1073;&#1088;&#1072;&#1073;&#1086;&#1090;&#1082;&#1080;%20&#1086;&#1090;%20%20&#1074;&#1088;&#1077;&#1076;&#1080;&#1090;&#1077;&#1083;&#1077;&#1081;%20&#1080;%20&#1073;&#1086;&#1083;&#1077;&#1079;&#1085;&#1077;&#108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ina_\Desktop\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86;&#1073;&#1088;&#1072;&#1073;&#1086;&#1090;&#1082;&#1080;%20&#1086;&#1090;%20%20&#1074;&#1088;&#1077;&#1076;&#1080;&#1090;&#1077;&#1083;&#1077;&#1081;%20&#1080;%20&#1073;&#1086;&#1083;&#1077;&#1079;&#1085;&#1077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3;&#1077;&#1085;&#1072;\Desktop\&#1047;&#1086;&#1085;&#1072;&#1083;&#1100;&#1085;&#1099;&#1077;%20&#1089;&#1086;&#1074;&#1077;&#1097;&#1072;&#1085;&#1080;&#1103;%2018-25.03.2022&#1075;\&#1082;%20&#1079;&#1086;&#1085;&#1072;&#1083;&#1100;&#1085;&#1099;&#1084;%20&#1089;&#1086;&#1074;&#1077;&#1097;&#1072;&#1085;&#1080;&#1103;&#1084;%2018-25.03.22&#1075;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3;&#1077;&#1085;&#1072;\Desktop\&#1047;&#1086;&#1085;&#1072;&#1083;&#1100;&#1085;&#1099;&#1077;%20&#1089;&#1086;&#1074;&#1077;&#1097;&#1072;&#1085;&#1080;&#1103;%2018-25.03.2022&#1075;\&#1082;%20&#1079;&#1086;&#1085;&#1072;&#1083;&#1100;&#1085;&#1099;&#1084;%20&#1089;&#1086;&#1074;&#1077;&#1097;&#1072;&#1085;&#1080;&#1103;&#1084;%2018-25.03.22&#1075;.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5;&#1083;&#1077;&#1085;&#1072;\Desktop\&#1047;&#1086;&#1085;&#1072;&#1083;&#1100;&#1085;&#1099;&#1077;%20&#1089;&#1086;&#1074;&#1077;&#1097;&#1072;&#1085;&#1080;&#1103;%2018-25.03.2022&#1075;\&#1082;%20&#1079;&#1086;&#1085;&#1072;&#1083;&#1100;&#1085;&#1099;&#1084;%20&#1089;&#1086;&#1074;&#1077;&#1097;&#1072;&#1085;&#1080;&#1103;&#1084;%2018-25.03.22&#1075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50;%20&#1089;&#1086;&#1074;&#1077;&#1097;&#1072;&#1085;&#1080;&#1102;\2022%20&#1075;&#1086;&#1076;%20&#1079;&#1086;&#1085;&#1072;&#1083;&#1100;&#1085;&#1099;&#1077;%20&#1089;&#1086;&#1074;&#1077;&#1097;&#1072;&#1085;&#1080;&#1103;\&#1086;&#1073;&#1097;&#1072;&#1103;%20&#1087;&#1086;&#1088;&#1072;&#1078;&#1077;&#1085;&#1085;&#1086;&#1089;&#1090;&#1100;%20&#1080;%20&#1082;&#1086;&#1088;&#1085;&#1077;&#1074;&#1099;&#1077;%20&#1075;&#1085;&#1080;&#1083;&#1080;%20&#1087;&#1086;%20&#1082;&#1088;&#1072;&#1102;%20&#1089;&#1077;&#1084;&#1103;&#1085;%20&#1091;&#1088;&#1086;&#1078;&#1072;&#1103;%202011-2021%20&#1075;&#1075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50;%20&#1089;&#1086;&#1074;&#1077;&#1097;&#1072;&#1085;&#1080;&#1102;\2022%20&#1075;&#1086;&#1076;%20&#1079;&#1086;&#1085;&#1072;&#1083;&#1100;&#1085;&#1099;&#1077;%20&#1089;&#1086;&#1074;&#1077;&#1097;&#1072;&#1085;&#1080;&#1103;\&#1086;&#1073;&#1097;&#1072;&#1103;%20&#1087;&#1086;&#1088;&#1072;&#1078;&#1077;&#1085;&#1085;&#1086;&#1089;&#1090;&#1100;%20&#1080;%20&#1082;&#1086;&#1088;&#1085;&#1077;&#1074;&#1099;&#1077;%20&#1075;&#1085;&#1080;&#1083;&#1080;%20&#1087;&#1086;%20&#1082;&#1088;&#1072;&#1102;%20&#1089;&#1077;&#1084;&#1103;&#1085;%20&#1091;&#1088;&#1086;&#1078;&#1072;&#1103;%202011-2021%20&#1075;&#1075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50;%20&#1089;&#1086;&#1074;&#1077;&#1097;&#1072;&#1085;&#1080;&#1102;\2022%20&#1075;&#1086;&#1076;%20&#1079;&#1086;&#1085;&#1072;&#1083;&#1100;&#1085;&#1099;&#1077;%20&#1089;&#1086;&#1074;&#1077;&#1097;&#1072;&#1085;&#1080;&#1103;\&#1050;&#1086;&#1088;&#1085;&#1077;&#1074;&#1099;&#1077;%20&#1075;&#1085;&#1080;&#1083;&#1080;%20&#1087;&#1086;%20&#1079;&#1086;&#1085;&#1072;&#1084;%20&#1091;&#1088;&#1086;&#1078;&#1072;&#1081;%202022%20&#1075;%20(&#1079;&#1077;&#1088;&#1085;&#1086;&#1074;&#1099;&#1077;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86;&#1073;&#1088;&#1072;&#1073;&#1086;&#1090;&#1082;&#1080;%20&#1086;&#1090;%20%20&#1074;&#1088;&#1077;&#1076;&#1080;&#1090;&#1077;&#1083;&#1077;&#1081;%20&#1080;%20&#1073;&#1086;&#1083;&#1077;&#1079;&#1085;&#1077;&#108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47;&#1042;\&#1084;&#1086;&#1080;%20&#1076;&#1086;&#1082;&#1091;&#1084;&#1077;&#1085;&#1090;&#1099;\&#1084;&#1072;&#1090;&#1077;&#1088;&#1080;&#1072;&#1083;&#1099;%20&#1082;%20&#1076;&#1086;&#1082;&#1083;&#1072;&#1076;&#1072;&#1084;\&#1086;&#1073;&#1088;&#1072;&#1073;&#1086;&#1090;&#1082;&#1080;%20&#1086;&#1090;%20%20&#1074;&#1088;&#1077;&#1076;&#1080;&#1090;&#1077;&#1083;&#1077;&#1081;%20&#1080;%20&#1073;&#1086;&#1083;&#1077;&#1079;&#1085;&#1077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707097199927993E-2"/>
          <c:y val="3.6296289140176054E-2"/>
          <c:w val="0.86369270751525695"/>
          <c:h val="0.86861765761936438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4.5612748008842024E-3"/>
                  <c:y val="-1.789253690008682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0816997345122916E-3"/>
                  <c:y val="-3.322899710016120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8</a:t>
                    </a:r>
                    <a:r>
                      <a:rPr lang="en-US" b="1" dirty="0"/>
                      <a:t>9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7.6021246681403296E-3"/>
                  <c:y val="-1.789253690008682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1.789253690008682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6.0816997345122916E-3"/>
                  <c:y val="-1.533646020007438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Солянка!$B$3:$F$3</c:f>
              <c:numCache>
                <c:formatCode>General</c:formatCode>
                <c:ptCount val="5"/>
                <c:pt idx="0">
                  <c:v>91</c:v>
                </c:pt>
                <c:pt idx="1">
                  <c:v>89</c:v>
                </c:pt>
                <c:pt idx="2">
                  <c:v>95</c:v>
                </c:pt>
                <c:pt idx="3">
                  <c:v>97</c:v>
                </c:pt>
                <c:pt idx="4">
                  <c:v>100</c:v>
                </c:pt>
              </c:numCache>
            </c:numRef>
          </c:val>
        </c:ser>
        <c:shape val="cylinder"/>
        <c:axId val="117447680"/>
        <c:axId val="117483392"/>
        <c:axId val="0"/>
      </c:bar3DChart>
      <c:catAx>
        <c:axId val="117447680"/>
        <c:scaling>
          <c:orientation val="minMax"/>
        </c:scaling>
        <c:delete val="1"/>
        <c:axPos val="b"/>
        <c:tickLblPos val="none"/>
        <c:crossAx val="117483392"/>
        <c:crosses val="autoZero"/>
        <c:auto val="1"/>
        <c:lblAlgn val="ctr"/>
        <c:lblOffset val="100"/>
      </c:catAx>
      <c:valAx>
        <c:axId val="1174833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47680"/>
        <c:crosses val="autoZero"/>
        <c:crossBetween val="between"/>
      </c:valAx>
    </c:plotArea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5685210750718037E-2"/>
          <c:y val="0.10126789435535018"/>
          <c:w val="0.91022513891899082"/>
          <c:h val="0.68515701959041575"/>
        </c:manualLayout>
      </c:layout>
      <c:barChart>
        <c:barDir val="col"/>
        <c:grouping val="clustered"/>
        <c:ser>
          <c:idx val="1"/>
          <c:order val="0"/>
          <c:tx>
            <c:strRef>
              <c:f>сорняки!$J$3</c:f>
              <c:strCache>
                <c:ptCount val="1"/>
                <c:pt idx="0">
                  <c:v> всего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numRef>
              <c:f>сорняки!$I$4:$I$14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сорняки!$J$4:$J$14</c:f>
              <c:numCache>
                <c:formatCode>0.0</c:formatCode>
                <c:ptCount val="11"/>
                <c:pt idx="0">
                  <c:v>1282.5835999999999</c:v>
                </c:pt>
                <c:pt idx="1">
                  <c:v>1286.8</c:v>
                </c:pt>
                <c:pt idx="2">
                  <c:v>1367.1499999999999</c:v>
                </c:pt>
                <c:pt idx="3">
                  <c:v>1442.605</c:v>
                </c:pt>
                <c:pt idx="4">
                  <c:v>1441.45</c:v>
                </c:pt>
                <c:pt idx="5">
                  <c:v>1518.8658</c:v>
                </c:pt>
                <c:pt idx="6">
                  <c:v>1403.3836999999999</c:v>
                </c:pt>
                <c:pt idx="7">
                  <c:v>1332.1046999999999</c:v>
                </c:pt>
                <c:pt idx="8">
                  <c:v>1456.9652000000001</c:v>
                </c:pt>
                <c:pt idx="9">
                  <c:v>1640.6089999999999</c:v>
                </c:pt>
                <c:pt idx="10">
                  <c:v>1828.8539999999998</c:v>
                </c:pt>
              </c:numCache>
            </c:numRef>
          </c:val>
        </c:ser>
        <c:ser>
          <c:idx val="2"/>
          <c:order val="1"/>
          <c:tx>
            <c:strRef>
              <c:f>сорняки!$K$3</c:f>
              <c:strCache>
                <c:ptCount val="1"/>
                <c:pt idx="0">
                  <c:v>от широколистных сорняков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numRef>
              <c:f>сорняки!$I$4:$I$14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сорняки!$K$4:$K$14</c:f>
              <c:numCache>
                <c:formatCode>0.0</c:formatCode>
                <c:ptCount val="11"/>
                <c:pt idx="0">
                  <c:v>875.11159999999938</c:v>
                </c:pt>
                <c:pt idx="1">
                  <c:v>829.6</c:v>
                </c:pt>
                <c:pt idx="2">
                  <c:v>882.35999999999797</c:v>
                </c:pt>
                <c:pt idx="3">
                  <c:v>920.17900000000054</c:v>
                </c:pt>
                <c:pt idx="4">
                  <c:v>874.72900000000004</c:v>
                </c:pt>
                <c:pt idx="5">
                  <c:v>826.32589999999948</c:v>
                </c:pt>
                <c:pt idx="6">
                  <c:v>809.72969999999998</c:v>
                </c:pt>
                <c:pt idx="7">
                  <c:v>762.40570000000002</c:v>
                </c:pt>
                <c:pt idx="8">
                  <c:v>757.06659999999749</c:v>
                </c:pt>
                <c:pt idx="9">
                  <c:v>887.00159999999948</c:v>
                </c:pt>
                <c:pt idx="10">
                  <c:v>980.85599999999749</c:v>
                </c:pt>
              </c:numCache>
            </c:numRef>
          </c:val>
        </c:ser>
        <c:ser>
          <c:idx val="3"/>
          <c:order val="2"/>
          <c:tx>
            <c:strRef>
              <c:f>сорняки!$L$3</c:f>
              <c:strCache>
                <c:ptCount val="1"/>
                <c:pt idx="0">
                  <c:v>от злаковых сорняков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</c:dLbls>
          <c:cat>
            <c:numRef>
              <c:f>сорняки!$I$4:$I$14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сорняки!$L$4:$L$14</c:f>
              <c:numCache>
                <c:formatCode>0.0</c:formatCode>
                <c:ptCount val="11"/>
                <c:pt idx="0">
                  <c:v>407.47199999999839</c:v>
                </c:pt>
                <c:pt idx="1">
                  <c:v>457.2</c:v>
                </c:pt>
                <c:pt idx="2">
                  <c:v>484.78999999999894</c:v>
                </c:pt>
                <c:pt idx="3">
                  <c:v>522.42599999999948</c:v>
                </c:pt>
                <c:pt idx="4">
                  <c:v>511.23899999999827</c:v>
                </c:pt>
                <c:pt idx="5">
                  <c:v>527.78290000000004</c:v>
                </c:pt>
                <c:pt idx="6">
                  <c:v>492.54700000000008</c:v>
                </c:pt>
                <c:pt idx="7">
                  <c:v>473.24599999999964</c:v>
                </c:pt>
                <c:pt idx="8">
                  <c:v>591.26559999999949</c:v>
                </c:pt>
                <c:pt idx="9">
                  <c:v>709.32139999999947</c:v>
                </c:pt>
                <c:pt idx="10">
                  <c:v>817.49300000000005</c:v>
                </c:pt>
              </c:numCache>
            </c:numRef>
          </c:val>
        </c:ser>
        <c:axId val="102513280"/>
        <c:axId val="102552320"/>
      </c:barChart>
      <c:catAx>
        <c:axId val="102513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95797063076780264"/>
              <c:y val="0.797771914231752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52320"/>
        <c:crosses val="autoZero"/>
        <c:auto val="1"/>
        <c:lblAlgn val="ctr"/>
        <c:lblOffset val="100"/>
      </c:catAx>
      <c:valAx>
        <c:axId val="10255232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тыс. га</a:t>
                </a:r>
              </a:p>
            </c:rich>
          </c:tx>
          <c:layout>
            <c:manualLayout>
              <c:xMode val="edge"/>
              <c:yMode val="edge"/>
              <c:x val="3.2706293107687488E-2"/>
              <c:y val="3.9368033181498355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1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208282663287659"/>
          <c:y val="0.85989031213192235"/>
          <c:w val="0.7292013850312925"/>
          <c:h val="6.1000781462353895E-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5832933767593517E-3"/>
          <c:y val="0.1116863277817616"/>
          <c:w val="0.99141670662323855"/>
          <c:h val="0.7318239149898400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C600EE"/>
              </a:solidFill>
            </c:spPr>
          </c:dPt>
          <c:dLbls>
            <c:dLbl>
              <c:idx val="4"/>
              <c:layout>
                <c:manualLayout>
                  <c:x val="-3.32667997338656E-2"/>
                  <c:y val="-2.3640661938534268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Лист2!$A$3:$A$8</c:f>
              <c:strCache>
                <c:ptCount val="6"/>
                <c:pt idx="0">
                  <c:v>протравители</c:v>
                </c:pt>
                <c:pt idx="1">
                  <c:v>инсектициды</c:v>
                </c:pt>
                <c:pt idx="2">
                  <c:v>фунгициды</c:v>
                </c:pt>
                <c:pt idx="3">
                  <c:v>гербициды</c:v>
                </c:pt>
                <c:pt idx="4">
                  <c:v>десиканты</c:v>
                </c:pt>
                <c:pt idx="5">
                  <c:v>регуляторы роста</c:v>
                </c:pt>
              </c:strCache>
            </c:strRef>
          </c:cat>
          <c:val>
            <c:numRef>
              <c:f>Лист2!$B$3:$B$8</c:f>
              <c:numCache>
                <c:formatCode>0.0</c:formatCode>
                <c:ptCount val="6"/>
                <c:pt idx="0">
                  <c:v>140.72862000000001</c:v>
                </c:pt>
                <c:pt idx="1">
                  <c:v>58.639940000000003</c:v>
                </c:pt>
                <c:pt idx="2">
                  <c:v>138.28317999999999</c:v>
                </c:pt>
                <c:pt idx="3">
                  <c:v>687.50050399999998</c:v>
                </c:pt>
                <c:pt idx="4">
                  <c:v>0.83000000000000063</c:v>
                </c:pt>
                <c:pt idx="5">
                  <c:v>115.90936000000002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605424321971E-2"/>
          <c:y val="0.87373877649958753"/>
          <c:w val="0.94392344706911979"/>
          <c:h val="9.8483501833129539E-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'объем пестицидов'!$B$19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'объем пестицидов'!$A$20:$A$22</c:f>
              <c:strCache>
                <c:ptCount val="3"/>
                <c:pt idx="0">
                  <c:v>импортные</c:v>
                </c:pt>
                <c:pt idx="1">
                  <c:v>импортно-отечественные</c:v>
                </c:pt>
                <c:pt idx="2">
                  <c:v>отечественные</c:v>
                </c:pt>
              </c:strCache>
            </c:strRef>
          </c:cat>
          <c:val>
            <c:numRef>
              <c:f>'объем пестицидов'!$B$20:$B$22</c:f>
              <c:numCache>
                <c:formatCode>General</c:formatCode>
                <c:ptCount val="3"/>
                <c:pt idx="0">
                  <c:v>42</c:v>
                </c:pt>
                <c:pt idx="1">
                  <c:v>28</c:v>
                </c:pt>
                <c:pt idx="2">
                  <c:v>30</c:v>
                </c:pt>
              </c:numCache>
            </c:numRef>
          </c:val>
        </c:ser>
        <c:axId val="102623488"/>
        <c:axId val="102649856"/>
      </c:barChart>
      <c:catAx>
        <c:axId val="10262348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49856"/>
        <c:crosses val="autoZero"/>
        <c:auto val="1"/>
        <c:lblAlgn val="ctr"/>
        <c:lblOffset val="100"/>
      </c:catAx>
      <c:valAx>
        <c:axId val="102649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6234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6476933518321882E-2"/>
          <c:y val="3.3759082800278589E-2"/>
          <c:w val="0.87952616352403801"/>
          <c:h val="0.65992396413160304"/>
        </c:manualLayout>
      </c:layout>
      <c:barChart>
        <c:barDir val="col"/>
        <c:grouping val="clustered"/>
        <c:ser>
          <c:idx val="0"/>
          <c:order val="0"/>
          <c:tx>
            <c:strRef>
              <c:f>Солянка!$A$48</c:f>
              <c:strCache>
                <c:ptCount val="1"/>
                <c:pt idx="0">
                  <c:v>Обеспеченность семенами</c:v>
                </c:pt>
              </c:strCache>
            </c:strRef>
          </c:tx>
          <c:cat>
            <c:strRef>
              <c:f>Солянка!$B$47:$N$47</c:f>
              <c:strCache>
                <c:ptCount val="13"/>
                <c:pt idx="0">
                  <c:v>Красноярский край</c:v>
                </c:pt>
                <c:pt idx="1">
                  <c:v>Восточная группа районов</c:v>
                </c:pt>
                <c:pt idx="2">
                  <c:v>Абанский</c:v>
                </c:pt>
                <c:pt idx="3">
                  <c:v>Канский</c:v>
                </c:pt>
                <c:pt idx="4">
                  <c:v>Дзержинский</c:v>
                </c:pt>
                <c:pt idx="5">
                  <c:v>Тасеевский</c:v>
                </c:pt>
                <c:pt idx="6">
                  <c:v>Иланский</c:v>
                </c:pt>
                <c:pt idx="7">
                  <c:v>Нижнеингашский</c:v>
                </c:pt>
                <c:pt idx="8">
                  <c:v>Ирбейский</c:v>
                </c:pt>
                <c:pt idx="9">
                  <c:v>Рыбинский</c:v>
                </c:pt>
                <c:pt idx="10">
                  <c:v>Саянский</c:v>
                </c:pt>
                <c:pt idx="11">
                  <c:v>Партизанский</c:v>
                </c:pt>
                <c:pt idx="12">
                  <c:v>Уярский</c:v>
                </c:pt>
              </c:strCache>
            </c:strRef>
          </c:cat>
          <c:val>
            <c:numRef>
              <c:f>Солянка!$B$48:$N$48</c:f>
              <c:numCache>
                <c:formatCode>General</c:formatCode>
                <c:ptCount val="13"/>
                <c:pt idx="0">
                  <c:v>92</c:v>
                </c:pt>
                <c:pt idx="1">
                  <c:v>98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99.9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77</c:v>
                </c:pt>
                <c:pt idx="11">
                  <c:v>82</c:v>
                </c:pt>
                <c:pt idx="12">
                  <c:v>96</c:v>
                </c:pt>
              </c:numCache>
            </c:numRef>
          </c:val>
        </c:ser>
        <c:ser>
          <c:idx val="1"/>
          <c:order val="1"/>
          <c:tx>
            <c:strRef>
              <c:f>Солянка!$A$49</c:f>
              <c:strCache>
                <c:ptCount val="1"/>
                <c:pt idx="0">
                  <c:v>Проверено на полный анализ</c:v>
                </c:pt>
              </c:strCache>
            </c:strRef>
          </c:tx>
          <c:cat>
            <c:strRef>
              <c:f>Солянка!$B$47:$N$47</c:f>
              <c:strCache>
                <c:ptCount val="13"/>
                <c:pt idx="0">
                  <c:v>Красноярский край</c:v>
                </c:pt>
                <c:pt idx="1">
                  <c:v>Восточная группа районов</c:v>
                </c:pt>
                <c:pt idx="2">
                  <c:v>Абанский</c:v>
                </c:pt>
                <c:pt idx="3">
                  <c:v>Канский</c:v>
                </c:pt>
                <c:pt idx="4">
                  <c:v>Дзержинский</c:v>
                </c:pt>
                <c:pt idx="5">
                  <c:v>Тасеевский</c:v>
                </c:pt>
                <c:pt idx="6">
                  <c:v>Иланский</c:v>
                </c:pt>
                <c:pt idx="7">
                  <c:v>Нижнеингашский</c:v>
                </c:pt>
                <c:pt idx="8">
                  <c:v>Ирбейский</c:v>
                </c:pt>
                <c:pt idx="9">
                  <c:v>Рыбинский</c:v>
                </c:pt>
                <c:pt idx="10">
                  <c:v>Саянский</c:v>
                </c:pt>
                <c:pt idx="11">
                  <c:v>Партизанский</c:v>
                </c:pt>
                <c:pt idx="12">
                  <c:v>Уярский</c:v>
                </c:pt>
              </c:strCache>
            </c:strRef>
          </c:cat>
          <c:val>
            <c:numRef>
              <c:f>Солянка!$B$49:$N$49</c:f>
              <c:numCache>
                <c:formatCode>General</c:formatCode>
                <c:ptCount val="13"/>
                <c:pt idx="0">
                  <c:v>76</c:v>
                </c:pt>
                <c:pt idx="1">
                  <c:v>81</c:v>
                </c:pt>
                <c:pt idx="2">
                  <c:v>96</c:v>
                </c:pt>
                <c:pt idx="3">
                  <c:v>92</c:v>
                </c:pt>
                <c:pt idx="4">
                  <c:v>73</c:v>
                </c:pt>
                <c:pt idx="5">
                  <c:v>76</c:v>
                </c:pt>
                <c:pt idx="6">
                  <c:v>85</c:v>
                </c:pt>
                <c:pt idx="7">
                  <c:v>100</c:v>
                </c:pt>
                <c:pt idx="8">
                  <c:v>66</c:v>
                </c:pt>
                <c:pt idx="9">
                  <c:v>58</c:v>
                </c:pt>
                <c:pt idx="10">
                  <c:v>89</c:v>
                </c:pt>
                <c:pt idx="11">
                  <c:v>96</c:v>
                </c:pt>
                <c:pt idx="12">
                  <c:v>85</c:v>
                </c:pt>
              </c:numCache>
            </c:numRef>
          </c:val>
        </c:ser>
        <c:ser>
          <c:idx val="2"/>
          <c:order val="2"/>
          <c:tx>
            <c:strRef>
              <c:f>Солянка!$A$50</c:f>
              <c:strCache>
                <c:ptCount val="1"/>
                <c:pt idx="0">
                  <c:v>Доля кондиционных семян</c:v>
                </c:pt>
              </c:strCache>
            </c:strRef>
          </c:tx>
          <c:cat>
            <c:strRef>
              <c:f>Солянка!$B$47:$N$47</c:f>
              <c:strCache>
                <c:ptCount val="13"/>
                <c:pt idx="0">
                  <c:v>Красноярский край</c:v>
                </c:pt>
                <c:pt idx="1">
                  <c:v>Восточная группа районов</c:v>
                </c:pt>
                <c:pt idx="2">
                  <c:v>Абанский</c:v>
                </c:pt>
                <c:pt idx="3">
                  <c:v>Канский</c:v>
                </c:pt>
                <c:pt idx="4">
                  <c:v>Дзержинский</c:v>
                </c:pt>
                <c:pt idx="5">
                  <c:v>Тасеевский</c:v>
                </c:pt>
                <c:pt idx="6">
                  <c:v>Иланский</c:v>
                </c:pt>
                <c:pt idx="7">
                  <c:v>Нижнеингашский</c:v>
                </c:pt>
                <c:pt idx="8">
                  <c:v>Ирбейский</c:v>
                </c:pt>
                <c:pt idx="9">
                  <c:v>Рыбинский</c:v>
                </c:pt>
                <c:pt idx="10">
                  <c:v>Саянский</c:v>
                </c:pt>
                <c:pt idx="11">
                  <c:v>Партизанский</c:v>
                </c:pt>
                <c:pt idx="12">
                  <c:v>Уярский</c:v>
                </c:pt>
              </c:strCache>
            </c:strRef>
          </c:cat>
          <c:val>
            <c:numRef>
              <c:f>Солянка!$B$50:$N$50</c:f>
              <c:numCache>
                <c:formatCode>General</c:formatCode>
                <c:ptCount val="13"/>
                <c:pt idx="0">
                  <c:v>82</c:v>
                </c:pt>
                <c:pt idx="1">
                  <c:v>75</c:v>
                </c:pt>
                <c:pt idx="2">
                  <c:v>60</c:v>
                </c:pt>
                <c:pt idx="3">
                  <c:v>93</c:v>
                </c:pt>
                <c:pt idx="4">
                  <c:v>80</c:v>
                </c:pt>
                <c:pt idx="5">
                  <c:v>100</c:v>
                </c:pt>
                <c:pt idx="6">
                  <c:v>65</c:v>
                </c:pt>
                <c:pt idx="7">
                  <c:v>93</c:v>
                </c:pt>
                <c:pt idx="8">
                  <c:v>44</c:v>
                </c:pt>
                <c:pt idx="9">
                  <c:v>79</c:v>
                </c:pt>
                <c:pt idx="10">
                  <c:v>89</c:v>
                </c:pt>
                <c:pt idx="11">
                  <c:v>68</c:v>
                </c:pt>
                <c:pt idx="12">
                  <c:v>27</c:v>
                </c:pt>
              </c:numCache>
            </c:numRef>
          </c:val>
        </c:ser>
        <c:axId val="118782592"/>
        <c:axId val="118921856"/>
      </c:barChart>
      <c:catAx>
        <c:axId val="11878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921856"/>
        <c:crosses val="autoZero"/>
        <c:auto val="1"/>
        <c:lblAlgn val="ctr"/>
        <c:lblOffset val="100"/>
      </c:catAx>
      <c:valAx>
        <c:axId val="118921856"/>
        <c:scaling>
          <c:orientation val="minMax"/>
        </c:scaling>
        <c:axPos val="l"/>
        <c:numFmt formatCode="General" sourceLinked="1"/>
        <c:tickLblPos val="nextTo"/>
        <c:crossAx val="11878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5293088363954568E-2"/>
          <c:y val="0.92206740279272859"/>
          <c:w val="0.95516362601914062"/>
          <c:h val="7.793259720727104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817965710656317E-2"/>
          <c:y val="2.7324819933935353E-2"/>
          <c:w val="0.92230041473812363"/>
          <c:h val="0.63507165088073259"/>
        </c:manualLayout>
      </c:layout>
      <c:barChart>
        <c:barDir val="col"/>
        <c:grouping val="clustered"/>
        <c:ser>
          <c:idx val="0"/>
          <c:order val="0"/>
          <c:tx>
            <c:strRef>
              <c:f>Солянка!$A$78</c:f>
              <c:strCache>
                <c:ptCount val="1"/>
                <c:pt idx="0">
                  <c:v>Обеспеченность семенами</c:v>
                </c:pt>
              </c:strCache>
            </c:strRef>
          </c:tx>
          <c:cat>
            <c:strRef>
              <c:f>Солянка!$B$77:$H$77</c:f>
              <c:strCache>
                <c:ptCount val="7"/>
                <c:pt idx="0">
                  <c:v>Красноярский край</c:v>
                </c:pt>
                <c:pt idx="1">
                  <c:v>Центральная группа</c:v>
                </c:pt>
                <c:pt idx="2">
                  <c:v>Большемуртинский</c:v>
                </c:pt>
                <c:pt idx="3">
                  <c:v>Сухобузимский</c:v>
                </c:pt>
                <c:pt idx="4">
                  <c:v>Емельяновский</c:v>
                </c:pt>
                <c:pt idx="5">
                  <c:v>Березовский</c:v>
                </c:pt>
                <c:pt idx="6">
                  <c:v>Манский</c:v>
                </c:pt>
              </c:strCache>
            </c:strRef>
          </c:cat>
          <c:val>
            <c:numRef>
              <c:f>Солянка!$B$78:$H$78</c:f>
              <c:numCache>
                <c:formatCode>General</c:formatCode>
                <c:ptCount val="7"/>
                <c:pt idx="0">
                  <c:v>92</c:v>
                </c:pt>
                <c:pt idx="1">
                  <c:v>93</c:v>
                </c:pt>
                <c:pt idx="2">
                  <c:v>100</c:v>
                </c:pt>
                <c:pt idx="3">
                  <c:v>92</c:v>
                </c:pt>
                <c:pt idx="4">
                  <c:v>88</c:v>
                </c:pt>
                <c:pt idx="5">
                  <c:v>84</c:v>
                </c:pt>
                <c:pt idx="6">
                  <c:v>94</c:v>
                </c:pt>
              </c:numCache>
            </c:numRef>
          </c:val>
        </c:ser>
        <c:ser>
          <c:idx val="1"/>
          <c:order val="1"/>
          <c:tx>
            <c:strRef>
              <c:f>Солянка!$A$79</c:f>
              <c:strCache>
                <c:ptCount val="1"/>
                <c:pt idx="0">
                  <c:v>Проверено на полный анализ</c:v>
                </c:pt>
              </c:strCache>
            </c:strRef>
          </c:tx>
          <c:cat>
            <c:strRef>
              <c:f>Солянка!$B$77:$H$77</c:f>
              <c:strCache>
                <c:ptCount val="7"/>
                <c:pt idx="0">
                  <c:v>Красноярский край</c:v>
                </c:pt>
                <c:pt idx="1">
                  <c:v>Центральная группа</c:v>
                </c:pt>
                <c:pt idx="2">
                  <c:v>Большемуртинский</c:v>
                </c:pt>
                <c:pt idx="3">
                  <c:v>Сухобузимский</c:v>
                </c:pt>
                <c:pt idx="4">
                  <c:v>Емельяновский</c:v>
                </c:pt>
                <c:pt idx="5">
                  <c:v>Березовский</c:v>
                </c:pt>
                <c:pt idx="6">
                  <c:v>Манский</c:v>
                </c:pt>
              </c:strCache>
            </c:strRef>
          </c:cat>
          <c:val>
            <c:numRef>
              <c:f>Солянка!$B$79:$H$79</c:f>
              <c:numCache>
                <c:formatCode>General</c:formatCode>
                <c:ptCount val="7"/>
                <c:pt idx="0">
                  <c:v>76</c:v>
                </c:pt>
                <c:pt idx="1">
                  <c:v>54</c:v>
                </c:pt>
                <c:pt idx="2">
                  <c:v>51</c:v>
                </c:pt>
                <c:pt idx="3">
                  <c:v>59</c:v>
                </c:pt>
                <c:pt idx="4">
                  <c:v>51</c:v>
                </c:pt>
                <c:pt idx="5">
                  <c:v>39</c:v>
                </c:pt>
                <c:pt idx="6">
                  <c:v>36</c:v>
                </c:pt>
              </c:numCache>
            </c:numRef>
          </c:val>
        </c:ser>
        <c:ser>
          <c:idx val="2"/>
          <c:order val="2"/>
          <c:tx>
            <c:strRef>
              <c:f>Солянка!$A$80</c:f>
              <c:strCache>
                <c:ptCount val="1"/>
                <c:pt idx="0">
                  <c:v>Доля кондиционных семян</c:v>
                </c:pt>
              </c:strCache>
            </c:strRef>
          </c:tx>
          <c:cat>
            <c:strRef>
              <c:f>Солянка!$B$77:$H$77</c:f>
              <c:strCache>
                <c:ptCount val="7"/>
                <c:pt idx="0">
                  <c:v>Красноярский край</c:v>
                </c:pt>
                <c:pt idx="1">
                  <c:v>Центральная группа</c:v>
                </c:pt>
                <c:pt idx="2">
                  <c:v>Большемуртинский</c:v>
                </c:pt>
                <c:pt idx="3">
                  <c:v>Сухобузимский</c:v>
                </c:pt>
                <c:pt idx="4">
                  <c:v>Емельяновский</c:v>
                </c:pt>
                <c:pt idx="5">
                  <c:v>Березовский</c:v>
                </c:pt>
                <c:pt idx="6">
                  <c:v>Манский</c:v>
                </c:pt>
              </c:strCache>
            </c:strRef>
          </c:cat>
          <c:val>
            <c:numRef>
              <c:f>Солянка!$B$80:$H$80</c:f>
              <c:numCache>
                <c:formatCode>General</c:formatCode>
                <c:ptCount val="7"/>
                <c:pt idx="0">
                  <c:v>82</c:v>
                </c:pt>
                <c:pt idx="1">
                  <c:v>96</c:v>
                </c:pt>
                <c:pt idx="2">
                  <c:v>91</c:v>
                </c:pt>
                <c:pt idx="3">
                  <c:v>100</c:v>
                </c:pt>
                <c:pt idx="4">
                  <c:v>95</c:v>
                </c:pt>
                <c:pt idx="5">
                  <c:v>100</c:v>
                </c:pt>
                <c:pt idx="6">
                  <c:v>70</c:v>
                </c:pt>
              </c:numCache>
            </c:numRef>
          </c:val>
        </c:ser>
        <c:axId val="124889344"/>
        <c:axId val="125149568"/>
      </c:barChart>
      <c:catAx>
        <c:axId val="124889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149568"/>
        <c:crosses val="autoZero"/>
        <c:auto val="1"/>
        <c:lblAlgn val="ctr"/>
        <c:lblOffset val="100"/>
      </c:catAx>
      <c:valAx>
        <c:axId val="125149568"/>
        <c:scaling>
          <c:orientation val="minMax"/>
        </c:scaling>
        <c:axPos val="l"/>
        <c:numFmt formatCode="General" sourceLinked="1"/>
        <c:tickLblPos val="nextTo"/>
        <c:crossAx val="1248893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6041638165089065E-2"/>
          <c:y val="0.88852197173709957"/>
          <c:w val="0.91043362032317865"/>
          <c:h val="0.1072863969731064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3412969405030434E-2"/>
          <c:y val="4.1453727363626333E-2"/>
          <c:w val="0.92496891050650565"/>
          <c:h val="0.73321321556569663"/>
        </c:manualLayout>
      </c:layout>
      <c:barChart>
        <c:barDir val="col"/>
        <c:grouping val="clustered"/>
        <c:ser>
          <c:idx val="0"/>
          <c:order val="0"/>
          <c:tx>
            <c:strRef>
              <c:f>Солянка!$A$106</c:f>
              <c:strCache>
                <c:ptCount val="1"/>
                <c:pt idx="0">
                  <c:v>Обеспеченность семенами</c:v>
                </c:pt>
              </c:strCache>
            </c:strRef>
          </c:tx>
          <c:cat>
            <c:strRef>
              <c:f>Солянка!$B$105:$F$105</c:f>
              <c:strCache>
                <c:ptCount val="5"/>
                <c:pt idx="0">
                  <c:v>Красноярский край</c:v>
                </c:pt>
                <c:pt idx="1">
                  <c:v>Северная группа</c:v>
                </c:pt>
                <c:pt idx="2">
                  <c:v>Енисейский</c:v>
                </c:pt>
                <c:pt idx="3">
                  <c:v>Казачинский</c:v>
                </c:pt>
                <c:pt idx="4">
                  <c:v>Пировский</c:v>
                </c:pt>
              </c:strCache>
            </c:strRef>
          </c:cat>
          <c:val>
            <c:numRef>
              <c:f>Солянка!$B$106:$F$106</c:f>
              <c:numCache>
                <c:formatCode>General</c:formatCode>
                <c:ptCount val="5"/>
                <c:pt idx="0">
                  <c:v>92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Солянка!$A$107</c:f>
              <c:strCache>
                <c:ptCount val="1"/>
                <c:pt idx="0">
                  <c:v>Проверено на полный анализ</c:v>
                </c:pt>
              </c:strCache>
            </c:strRef>
          </c:tx>
          <c:cat>
            <c:strRef>
              <c:f>Солянка!$B$105:$F$105</c:f>
              <c:strCache>
                <c:ptCount val="5"/>
                <c:pt idx="0">
                  <c:v>Красноярский край</c:v>
                </c:pt>
                <c:pt idx="1">
                  <c:v>Северная группа</c:v>
                </c:pt>
                <c:pt idx="2">
                  <c:v>Енисейский</c:v>
                </c:pt>
                <c:pt idx="3">
                  <c:v>Казачинский</c:v>
                </c:pt>
                <c:pt idx="4">
                  <c:v>Пировский</c:v>
                </c:pt>
              </c:strCache>
            </c:strRef>
          </c:cat>
          <c:val>
            <c:numRef>
              <c:f>Солянка!$B$107:$F$107</c:f>
              <c:numCache>
                <c:formatCode>General</c:formatCode>
                <c:ptCount val="5"/>
                <c:pt idx="0">
                  <c:v>76</c:v>
                </c:pt>
                <c:pt idx="1">
                  <c:v>73</c:v>
                </c:pt>
                <c:pt idx="2">
                  <c:v>73</c:v>
                </c:pt>
                <c:pt idx="3">
                  <c:v>65</c:v>
                </c:pt>
                <c:pt idx="4">
                  <c:v>80</c:v>
                </c:pt>
              </c:numCache>
            </c:numRef>
          </c:val>
        </c:ser>
        <c:ser>
          <c:idx val="2"/>
          <c:order val="2"/>
          <c:tx>
            <c:strRef>
              <c:f>Солянка!$A$108</c:f>
              <c:strCache>
                <c:ptCount val="1"/>
                <c:pt idx="0">
                  <c:v>Доля кондиционных семян</c:v>
                </c:pt>
              </c:strCache>
            </c:strRef>
          </c:tx>
          <c:cat>
            <c:strRef>
              <c:f>Солянка!$B$105:$F$105</c:f>
              <c:strCache>
                <c:ptCount val="5"/>
                <c:pt idx="0">
                  <c:v>Красноярский край</c:v>
                </c:pt>
                <c:pt idx="1">
                  <c:v>Северная группа</c:v>
                </c:pt>
                <c:pt idx="2">
                  <c:v>Енисейский</c:v>
                </c:pt>
                <c:pt idx="3">
                  <c:v>Казачинский</c:v>
                </c:pt>
                <c:pt idx="4">
                  <c:v>Пировский</c:v>
                </c:pt>
              </c:strCache>
            </c:strRef>
          </c:cat>
          <c:val>
            <c:numRef>
              <c:f>Солянка!$B$108:$F$108</c:f>
              <c:numCache>
                <c:formatCode>General</c:formatCode>
                <c:ptCount val="5"/>
                <c:pt idx="0">
                  <c:v>82</c:v>
                </c:pt>
                <c:pt idx="1">
                  <c:v>96</c:v>
                </c:pt>
                <c:pt idx="2">
                  <c:v>100</c:v>
                </c:pt>
                <c:pt idx="3">
                  <c:v>90</c:v>
                </c:pt>
                <c:pt idx="4">
                  <c:v>100</c:v>
                </c:pt>
              </c:numCache>
            </c:numRef>
          </c:val>
        </c:ser>
        <c:axId val="130967424"/>
        <c:axId val="134537216"/>
      </c:barChart>
      <c:catAx>
        <c:axId val="130967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537216"/>
        <c:crosses val="autoZero"/>
        <c:auto val="1"/>
        <c:lblAlgn val="ctr"/>
        <c:lblOffset val="100"/>
      </c:catAx>
      <c:valAx>
        <c:axId val="134537216"/>
        <c:scaling>
          <c:orientation val="minMax"/>
        </c:scaling>
        <c:axPos val="l"/>
        <c:numFmt formatCode="General" sourceLinked="1"/>
        <c:tickLblPos val="nextTo"/>
        <c:crossAx val="13096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185251021491486E-2"/>
          <c:y val="0.89941455780275503"/>
          <c:w val="0.94141288827990233"/>
          <c:h val="7.756485189246283E-2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5505905511811281E-2"/>
          <c:y val="7.5594738444699591E-2"/>
          <c:w val="0.88567694663167162"/>
          <c:h val="0.66382901899789315"/>
        </c:manualLayout>
      </c:layout>
      <c:barChart>
        <c:barDir val="col"/>
        <c:grouping val="clustered"/>
        <c:ser>
          <c:idx val="0"/>
          <c:order val="0"/>
          <c:tx>
            <c:strRef>
              <c:f>пшеница!$B$2</c:f>
              <c:strCache>
                <c:ptCount val="1"/>
                <c:pt idx="0">
                  <c:v>общий % поражения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пшеница!$B$3:$B$13</c:f>
              <c:numCache>
                <c:formatCode>0.0</c:formatCode>
                <c:ptCount val="11"/>
                <c:pt idx="0">
                  <c:v>43.8</c:v>
                </c:pt>
                <c:pt idx="1">
                  <c:v>49.6</c:v>
                </c:pt>
                <c:pt idx="2">
                  <c:v>48.4</c:v>
                </c:pt>
                <c:pt idx="3">
                  <c:v>44.7</c:v>
                </c:pt>
                <c:pt idx="4">
                  <c:v>47</c:v>
                </c:pt>
                <c:pt idx="5">
                  <c:v>44.1</c:v>
                </c:pt>
                <c:pt idx="6">
                  <c:v>41.7</c:v>
                </c:pt>
                <c:pt idx="7">
                  <c:v>30.5</c:v>
                </c:pt>
                <c:pt idx="8">
                  <c:v>30.6</c:v>
                </c:pt>
                <c:pt idx="9">
                  <c:v>33.5</c:v>
                </c:pt>
                <c:pt idx="10">
                  <c:v>34.300000000000004</c:v>
                </c:pt>
              </c:numCache>
            </c:numRef>
          </c:val>
        </c:ser>
        <c:ser>
          <c:idx val="3"/>
          <c:order val="1"/>
          <c:tx>
            <c:strRef>
              <c:f>пшеница!$C$2</c:f>
              <c:strCache>
                <c:ptCount val="1"/>
                <c:pt idx="0">
                  <c:v>пораженность корневыми гнилями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пшеница!$C$3:$C$13</c:f>
              <c:numCache>
                <c:formatCode>0.0</c:formatCode>
                <c:ptCount val="11"/>
                <c:pt idx="0">
                  <c:v>21.4</c:v>
                </c:pt>
                <c:pt idx="1">
                  <c:v>16.3</c:v>
                </c:pt>
                <c:pt idx="2">
                  <c:v>19.2</c:v>
                </c:pt>
                <c:pt idx="3">
                  <c:v>16.8</c:v>
                </c:pt>
                <c:pt idx="4">
                  <c:v>20.6</c:v>
                </c:pt>
                <c:pt idx="5">
                  <c:v>20.8</c:v>
                </c:pt>
                <c:pt idx="6">
                  <c:v>20.100000000000001</c:v>
                </c:pt>
                <c:pt idx="7">
                  <c:v>9.8000000000000007</c:v>
                </c:pt>
                <c:pt idx="8">
                  <c:v>11.4</c:v>
                </c:pt>
                <c:pt idx="9">
                  <c:v>17.5</c:v>
                </c:pt>
                <c:pt idx="10">
                  <c:v>19.3</c:v>
                </c:pt>
              </c:numCache>
            </c:numRef>
          </c:val>
        </c:ser>
        <c:axId val="189597952"/>
        <c:axId val="189751296"/>
      </c:barChart>
      <c:lineChart>
        <c:grouping val="standard"/>
        <c:ser>
          <c:idx val="4"/>
          <c:order val="2"/>
          <c:tx>
            <c:strRef>
              <c:f>пшеница!$D$2</c:f>
              <c:strCache>
                <c:ptCount val="1"/>
                <c:pt idx="0">
                  <c:v>ПВ по корневым гнилям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пшеница!$A$3:$A$13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пшеница!$D$3:$D$13</c:f>
              <c:numCache>
                <c:formatCode>0.0</c:formatCode>
                <c:ptCount val="1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</c:numCache>
            </c:numRef>
          </c:val>
        </c:ser>
        <c:marker val="1"/>
        <c:axId val="189597952"/>
        <c:axId val="189751296"/>
      </c:lineChart>
      <c:catAx>
        <c:axId val="18959795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9751296"/>
        <c:crosses val="autoZero"/>
        <c:auto val="1"/>
        <c:lblAlgn val="ctr"/>
        <c:lblOffset val="100"/>
        <c:tickLblSkip val="1"/>
        <c:tickMarkSkip val="1"/>
      </c:catAx>
      <c:valAx>
        <c:axId val="1897512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900"/>
                  <a:t> %</a:t>
                </a:r>
              </a:p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 sz="900"/>
              </a:p>
            </c:rich>
          </c:tx>
          <c:layout>
            <c:manualLayout>
              <c:xMode val="edge"/>
              <c:yMode val="edge"/>
              <c:x val="3.024097178692382E-3"/>
              <c:y val="3.5524585500432068E-2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95979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7.888055023656397E-2"/>
          <c:y val="0.87013274245248473"/>
          <c:w val="0.87095658844171187"/>
          <c:h val="0.1121565196459650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6792172074972746E-2"/>
          <c:y val="7.5383856526229628E-2"/>
          <c:w val="0.86228486628420675"/>
          <c:h val="0.66546206800067487"/>
        </c:manualLayout>
      </c:layout>
      <c:barChart>
        <c:barDir val="col"/>
        <c:grouping val="clustered"/>
        <c:ser>
          <c:idx val="0"/>
          <c:order val="0"/>
          <c:tx>
            <c:strRef>
              <c:f>ячмень!$B$2</c:f>
              <c:strCache>
                <c:ptCount val="1"/>
                <c:pt idx="0">
                  <c:v>общий % поражения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ячмень!$B$3:$B$13</c:f>
              <c:numCache>
                <c:formatCode>0.0</c:formatCode>
                <c:ptCount val="11"/>
                <c:pt idx="0">
                  <c:v>45.4</c:v>
                </c:pt>
                <c:pt idx="1">
                  <c:v>51.2</c:v>
                </c:pt>
                <c:pt idx="2">
                  <c:v>50.7</c:v>
                </c:pt>
                <c:pt idx="3">
                  <c:v>45.6</c:v>
                </c:pt>
                <c:pt idx="4">
                  <c:v>41.7</c:v>
                </c:pt>
                <c:pt idx="5">
                  <c:v>41.5</c:v>
                </c:pt>
                <c:pt idx="6">
                  <c:v>40.9</c:v>
                </c:pt>
                <c:pt idx="7">
                  <c:v>30</c:v>
                </c:pt>
                <c:pt idx="8">
                  <c:v>32.1</c:v>
                </c:pt>
                <c:pt idx="9">
                  <c:v>29.8</c:v>
                </c:pt>
                <c:pt idx="10">
                  <c:v>35.300000000000004</c:v>
                </c:pt>
              </c:numCache>
            </c:numRef>
          </c:val>
        </c:ser>
        <c:ser>
          <c:idx val="3"/>
          <c:order val="1"/>
          <c:tx>
            <c:strRef>
              <c:f>ячмень!$C$2</c:f>
              <c:strCache>
                <c:ptCount val="1"/>
                <c:pt idx="0">
                  <c:v>пораженность корневыми гнилями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ячмень!$C$3:$C$13</c:f>
              <c:numCache>
                <c:formatCode>0.0</c:formatCode>
                <c:ptCount val="11"/>
                <c:pt idx="0">
                  <c:v>18.100000000000001</c:v>
                </c:pt>
                <c:pt idx="1">
                  <c:v>13</c:v>
                </c:pt>
                <c:pt idx="2">
                  <c:v>16.600000000000001</c:v>
                </c:pt>
                <c:pt idx="3">
                  <c:v>13.9</c:v>
                </c:pt>
                <c:pt idx="4">
                  <c:v>11.5</c:v>
                </c:pt>
                <c:pt idx="5">
                  <c:v>19.399999999999999</c:v>
                </c:pt>
                <c:pt idx="6">
                  <c:v>18.7</c:v>
                </c:pt>
                <c:pt idx="7">
                  <c:v>8.6</c:v>
                </c:pt>
                <c:pt idx="8">
                  <c:v>11.2</c:v>
                </c:pt>
                <c:pt idx="9">
                  <c:v>13.4</c:v>
                </c:pt>
                <c:pt idx="10">
                  <c:v>21.7</c:v>
                </c:pt>
              </c:numCache>
            </c:numRef>
          </c:val>
        </c:ser>
        <c:axId val="189819904"/>
        <c:axId val="190096512"/>
      </c:barChart>
      <c:lineChart>
        <c:grouping val="standard"/>
        <c:ser>
          <c:idx val="4"/>
          <c:order val="2"/>
          <c:tx>
            <c:strRef>
              <c:f>ячмень!$D$2</c:f>
              <c:strCache>
                <c:ptCount val="1"/>
                <c:pt idx="0">
                  <c:v>ПВ по корневым гнилям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ячмень!$A$3:$A$13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ячмень!$D$3:$D$13</c:f>
              <c:numCache>
                <c:formatCode>0.0</c:formatCode>
                <c:ptCount val="11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</c:numCache>
            </c:numRef>
          </c:val>
        </c:ser>
        <c:marker val="1"/>
        <c:axId val="189819904"/>
        <c:axId val="190096512"/>
      </c:lineChart>
      <c:catAx>
        <c:axId val="189819904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0096512"/>
        <c:crosses val="autoZero"/>
        <c:auto val="1"/>
        <c:lblAlgn val="ctr"/>
        <c:lblOffset val="100"/>
        <c:tickLblSkip val="1"/>
        <c:tickMarkSkip val="1"/>
      </c:catAx>
      <c:valAx>
        <c:axId val="1900965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900"/>
                  <a:t> %</a:t>
                </a:r>
              </a:p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 sz="900"/>
              </a:p>
            </c:rich>
          </c:tx>
          <c:layout>
            <c:manualLayout>
              <c:xMode val="edge"/>
              <c:yMode val="edge"/>
              <c:x val="3.024097178692382E-3"/>
              <c:y val="3.5524585500432068E-2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98199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7.8880550236563943E-2"/>
          <c:y val="0.87013274245248473"/>
          <c:w val="0.87095658844171187"/>
          <c:h val="0.11215651964596499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217772189471246E-2"/>
          <c:y val="4.2834890965732113E-2"/>
          <c:w val="0.87713910658378758"/>
          <c:h val="0.77474548993773762"/>
        </c:manualLayout>
      </c:layout>
      <c:barChart>
        <c:barDir val="col"/>
        <c:grouping val="clustered"/>
        <c:ser>
          <c:idx val="0"/>
          <c:order val="0"/>
          <c:tx>
            <c:strRef>
              <c:f>'к.г. по зонам ур.2021'!$B$2</c:f>
              <c:strCache>
                <c:ptCount val="1"/>
                <c:pt idx="0">
                  <c:v>Пшеница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'к.г. по зонам ур.2021'!$A$3:$A$6</c:f>
              <c:strCache>
                <c:ptCount val="4"/>
                <c:pt idx="0">
                  <c:v>восточные районы</c:v>
                </c:pt>
                <c:pt idx="1">
                  <c:v>центральные районы</c:v>
                </c:pt>
                <c:pt idx="2">
                  <c:v>западные районы</c:v>
                </c:pt>
                <c:pt idx="3">
                  <c:v>южные районы</c:v>
                </c:pt>
              </c:strCache>
            </c:strRef>
          </c:cat>
          <c:val>
            <c:numRef>
              <c:f>'к.г. по зонам ур.2021'!$B$3:$B$6</c:f>
              <c:numCache>
                <c:formatCode>General</c:formatCode>
                <c:ptCount val="4"/>
                <c:pt idx="0">
                  <c:v>24.259999999999987</c:v>
                </c:pt>
                <c:pt idx="1">
                  <c:v>12.41</c:v>
                </c:pt>
                <c:pt idx="2">
                  <c:v>16.54</c:v>
                </c:pt>
                <c:pt idx="3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'к.г. по зонам ур.2021'!$C$2</c:f>
              <c:strCache>
                <c:ptCount val="1"/>
                <c:pt idx="0">
                  <c:v>Ячмень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'к.г. по зонам ур.2021'!$A$3:$A$6</c:f>
              <c:strCache>
                <c:ptCount val="4"/>
                <c:pt idx="0">
                  <c:v>восточные районы</c:v>
                </c:pt>
                <c:pt idx="1">
                  <c:v>центральные районы</c:v>
                </c:pt>
                <c:pt idx="2">
                  <c:v>западные районы</c:v>
                </c:pt>
                <c:pt idx="3">
                  <c:v>южные районы</c:v>
                </c:pt>
              </c:strCache>
            </c:strRef>
          </c:cat>
          <c:val>
            <c:numRef>
              <c:f>'к.г. по зонам ур.2021'!$C$3:$C$6</c:f>
              <c:numCache>
                <c:formatCode>General</c:formatCode>
                <c:ptCount val="4"/>
                <c:pt idx="0">
                  <c:v>11.9</c:v>
                </c:pt>
                <c:pt idx="1">
                  <c:v>32.200000000000003</c:v>
                </c:pt>
                <c:pt idx="2">
                  <c:v>22.979999999999986</c:v>
                </c:pt>
                <c:pt idx="3">
                  <c:v>25.479999999999986</c:v>
                </c:pt>
              </c:numCache>
            </c:numRef>
          </c:val>
        </c:ser>
        <c:ser>
          <c:idx val="2"/>
          <c:order val="2"/>
          <c:tx>
            <c:strRef>
              <c:f>'к.г. по зонам ур.2021'!$D$2</c:f>
              <c:strCache>
                <c:ptCount val="1"/>
                <c:pt idx="0">
                  <c:v>Овес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'к.г. по зонам ур.2021'!$A$3:$A$6</c:f>
              <c:strCache>
                <c:ptCount val="4"/>
                <c:pt idx="0">
                  <c:v>восточные районы</c:v>
                </c:pt>
                <c:pt idx="1">
                  <c:v>центральные районы</c:v>
                </c:pt>
                <c:pt idx="2">
                  <c:v>западные районы</c:v>
                </c:pt>
                <c:pt idx="3">
                  <c:v>южные районы</c:v>
                </c:pt>
              </c:strCache>
            </c:strRef>
          </c:cat>
          <c:val>
            <c:numRef>
              <c:f>'к.г. по зонам ур.2021'!$D$3:$D$6</c:f>
              <c:numCache>
                <c:formatCode>General</c:formatCode>
                <c:ptCount val="4"/>
                <c:pt idx="0">
                  <c:v>5.91</c:v>
                </c:pt>
                <c:pt idx="1">
                  <c:v>1.34</c:v>
                </c:pt>
                <c:pt idx="2">
                  <c:v>20.49</c:v>
                </c:pt>
                <c:pt idx="3">
                  <c:v>4.74</c:v>
                </c:pt>
              </c:numCache>
            </c:numRef>
          </c:val>
        </c:ser>
        <c:axId val="95724288"/>
        <c:axId val="95725824"/>
      </c:barChart>
      <c:lineChart>
        <c:grouping val="standard"/>
        <c:ser>
          <c:idx val="3"/>
          <c:order val="3"/>
          <c:tx>
            <c:strRef>
              <c:f>'к.г. по зонам ур.2021'!$E$2</c:f>
              <c:strCache>
                <c:ptCount val="1"/>
                <c:pt idx="0">
                  <c:v>Порог вредоносности (ПВ)</c:v>
                </c:pt>
              </c:strCache>
            </c:strRef>
          </c:tx>
          <c:cat>
            <c:strRef>
              <c:f>'к.г. по зонам ур.2021'!$A$3:$A$6</c:f>
              <c:strCache>
                <c:ptCount val="4"/>
                <c:pt idx="0">
                  <c:v>восточные районы</c:v>
                </c:pt>
                <c:pt idx="1">
                  <c:v>центральные районы</c:v>
                </c:pt>
                <c:pt idx="2">
                  <c:v>западные районы</c:v>
                </c:pt>
                <c:pt idx="3">
                  <c:v>южные районы</c:v>
                </c:pt>
              </c:strCache>
            </c:strRef>
          </c:cat>
          <c:val>
            <c:numRef>
              <c:f>'к.г. по зонам ур.2021'!$E$3:$E$6</c:f>
              <c:numCache>
                <c:formatCode>0.0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</c:ser>
        <c:marker val="1"/>
        <c:axId val="95724288"/>
        <c:axId val="95725824"/>
      </c:lineChart>
      <c:catAx>
        <c:axId val="95724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725824"/>
        <c:crosses val="autoZero"/>
        <c:auto val="1"/>
        <c:lblAlgn val="ctr"/>
        <c:lblOffset val="100"/>
      </c:catAx>
      <c:valAx>
        <c:axId val="957258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000" baseline="0">
                    <a:latin typeface="Times New Roman" pitchFamily="18" charset="0"/>
                    <a:cs typeface="Times New Roman" pitchFamily="18" charset="0"/>
                  </a:rPr>
                  <a:t> пораженность, %</a:t>
                </a:r>
                <a:endParaRPr lang="ru-RU" sz="1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7452006980802792E-2"/>
              <c:y val="3.0078577134380002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72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396279284086867E-2"/>
          <c:y val="0.89911566946395627"/>
          <c:w val="0.82940663176264973"/>
          <c:h val="8.193242149079194E-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804397138182605E-2"/>
          <c:y val="8.6364196248725988E-2"/>
          <c:w val="0.84987320718410275"/>
          <c:h val="0.70367528607932694"/>
        </c:manualLayout>
      </c:layout>
      <c:barChart>
        <c:barDir val="col"/>
        <c:grouping val="clustered"/>
        <c:ser>
          <c:idx val="1"/>
          <c:order val="0"/>
          <c:tx>
            <c:strRef>
              <c:f>протравливание!$M$3</c:f>
              <c:strCache>
                <c:ptCount val="1"/>
                <c:pt idx="0">
                  <c:v>высеяно семян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протравливание!$L$4:$L$14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протравливание!$M$4:$M$14</c:f>
              <c:numCache>
                <c:formatCode>0.0</c:formatCode>
                <c:ptCount val="11"/>
                <c:pt idx="0">
                  <c:v>271.60000000000002</c:v>
                </c:pt>
                <c:pt idx="1">
                  <c:v>273.56</c:v>
                </c:pt>
                <c:pt idx="2">
                  <c:v>271.14999999999998</c:v>
                </c:pt>
                <c:pt idx="3">
                  <c:v>267.38</c:v>
                </c:pt>
                <c:pt idx="4">
                  <c:v>264.08</c:v>
                </c:pt>
                <c:pt idx="5">
                  <c:v>273.58</c:v>
                </c:pt>
                <c:pt idx="6">
                  <c:v>266.64000000000038</c:v>
                </c:pt>
                <c:pt idx="7">
                  <c:v>237.76</c:v>
                </c:pt>
                <c:pt idx="8">
                  <c:v>232.1</c:v>
                </c:pt>
                <c:pt idx="9">
                  <c:v>238.3</c:v>
                </c:pt>
                <c:pt idx="10">
                  <c:v>226.07</c:v>
                </c:pt>
              </c:numCache>
            </c:numRef>
          </c:val>
        </c:ser>
        <c:ser>
          <c:idx val="2"/>
          <c:order val="1"/>
          <c:tx>
            <c:strRef>
              <c:f>протравливание!$N$3</c:f>
              <c:strCache>
                <c:ptCount val="1"/>
                <c:pt idx="0">
                  <c:v>протравлено семян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протравливание!$L$4:$L$14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протравливание!$N$4:$N$14</c:f>
              <c:numCache>
                <c:formatCode>0.0</c:formatCode>
                <c:ptCount val="11"/>
                <c:pt idx="0">
                  <c:v>174.67</c:v>
                </c:pt>
                <c:pt idx="1">
                  <c:v>179.82000000000053</c:v>
                </c:pt>
                <c:pt idx="2">
                  <c:v>178.75</c:v>
                </c:pt>
                <c:pt idx="3">
                  <c:v>176.86</c:v>
                </c:pt>
                <c:pt idx="4">
                  <c:v>163.1</c:v>
                </c:pt>
                <c:pt idx="5">
                  <c:v>190.42000000000004</c:v>
                </c:pt>
                <c:pt idx="6">
                  <c:v>187.32000000000053</c:v>
                </c:pt>
                <c:pt idx="7">
                  <c:v>161.52000000000001</c:v>
                </c:pt>
                <c:pt idx="8">
                  <c:v>177.8</c:v>
                </c:pt>
                <c:pt idx="9">
                  <c:v>184.1</c:v>
                </c:pt>
                <c:pt idx="10">
                  <c:v>179.15</c:v>
                </c:pt>
              </c:numCache>
            </c:numRef>
          </c:val>
        </c:ser>
        <c:axId val="95788032"/>
        <c:axId val="95949952"/>
      </c:barChart>
      <c:catAx>
        <c:axId val="95788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000">
                    <a:latin typeface="Times New Roman" pitchFamily="18" charset="0"/>
                    <a:cs typeface="Times New Roman" pitchFamily="18" charset="0"/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94891765498277969"/>
              <c:y val="0.7628355303517028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949952"/>
        <c:crosses val="autoZero"/>
        <c:auto val="1"/>
        <c:lblAlgn val="ctr"/>
        <c:lblOffset val="100"/>
      </c:catAx>
      <c:valAx>
        <c:axId val="959499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000">
                    <a:latin typeface="Times New Roman" pitchFamily="18" charset="0"/>
                    <a:cs typeface="Times New Roman" pitchFamily="18" charset="0"/>
                  </a:rPr>
                  <a:t>тыс. тонн</a:t>
                </a:r>
              </a:p>
            </c:rich>
          </c:tx>
          <c:layout>
            <c:manualLayout>
              <c:xMode val="edge"/>
              <c:yMode val="edge"/>
              <c:x val="6.1429011799940874E-3"/>
              <c:y val="6.0029044391892968E-3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788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889914348141297"/>
          <c:y val="0.89736412389363929"/>
          <c:w val="0.61104137396729763"/>
          <c:h val="5.8604747570750265E-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8571203389556898E-2"/>
          <c:y val="8.7693800305713165E-2"/>
          <c:w val="0.90532652117475931"/>
          <c:h val="0.72159048537985881"/>
        </c:manualLayout>
      </c:layout>
      <c:barChart>
        <c:barDir val="col"/>
        <c:grouping val="clustered"/>
        <c:ser>
          <c:idx val="0"/>
          <c:order val="0"/>
          <c:tx>
            <c:strRef>
              <c:f>'обработки от вред и болез'!$B$2</c:f>
              <c:strCache>
                <c:ptCount val="1"/>
                <c:pt idx="0">
                  <c:v>обработано от вредителей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'обработки от вред и болез'!$A$3:$A$13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'обработки от вред и болез'!$B$3:$B$13</c:f>
              <c:numCache>
                <c:formatCode>0.0</c:formatCode>
                <c:ptCount val="11"/>
                <c:pt idx="0">
                  <c:v>36.550000000000004</c:v>
                </c:pt>
                <c:pt idx="1">
                  <c:v>60.93</c:v>
                </c:pt>
                <c:pt idx="2">
                  <c:v>62.86</c:v>
                </c:pt>
                <c:pt idx="3">
                  <c:v>46.06</c:v>
                </c:pt>
                <c:pt idx="4">
                  <c:v>43.15</c:v>
                </c:pt>
                <c:pt idx="5">
                  <c:v>63.49</c:v>
                </c:pt>
                <c:pt idx="6">
                  <c:v>91.7</c:v>
                </c:pt>
                <c:pt idx="7">
                  <c:v>106.8</c:v>
                </c:pt>
                <c:pt idx="8">
                  <c:v>284.60000000000002</c:v>
                </c:pt>
                <c:pt idx="9">
                  <c:v>234.3</c:v>
                </c:pt>
                <c:pt idx="10">
                  <c:v>359.82</c:v>
                </c:pt>
              </c:numCache>
            </c:numRef>
          </c:val>
        </c:ser>
        <c:ser>
          <c:idx val="1"/>
          <c:order val="1"/>
          <c:tx>
            <c:strRef>
              <c:f>'обработки от вред и болез'!$C$2</c:f>
              <c:strCache>
                <c:ptCount val="1"/>
                <c:pt idx="0">
                  <c:v>обработано от болезней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'обработки от вред и болез'!$A$7:$A$12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'обработки от вред и болез'!$C$3:$C$13</c:f>
              <c:numCache>
                <c:formatCode>0.0</c:formatCode>
                <c:ptCount val="11"/>
                <c:pt idx="0">
                  <c:v>76.22</c:v>
                </c:pt>
                <c:pt idx="1">
                  <c:v>81.75</c:v>
                </c:pt>
                <c:pt idx="2">
                  <c:v>98.69</c:v>
                </c:pt>
                <c:pt idx="3">
                  <c:v>123.76</c:v>
                </c:pt>
                <c:pt idx="4">
                  <c:v>102.63</c:v>
                </c:pt>
                <c:pt idx="5">
                  <c:v>93.9</c:v>
                </c:pt>
                <c:pt idx="6">
                  <c:v>90.4</c:v>
                </c:pt>
                <c:pt idx="7">
                  <c:v>156.80000000000001</c:v>
                </c:pt>
                <c:pt idx="8">
                  <c:v>105.1</c:v>
                </c:pt>
                <c:pt idx="9">
                  <c:v>149.6</c:v>
                </c:pt>
                <c:pt idx="10">
                  <c:v>242</c:v>
                </c:pt>
              </c:numCache>
            </c:numRef>
          </c:val>
        </c:ser>
        <c:axId val="102360960"/>
        <c:axId val="102363136"/>
      </c:barChart>
      <c:catAx>
        <c:axId val="102360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года</a:t>
                </a:r>
              </a:p>
            </c:rich>
          </c:tx>
          <c:layout>
            <c:manualLayout>
              <c:xMode val="edge"/>
              <c:yMode val="edge"/>
              <c:x val="0.95590102999002013"/>
              <c:y val="0.8378890168976658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363136"/>
        <c:crosses val="autoZero"/>
        <c:auto val="1"/>
        <c:lblAlgn val="ctr"/>
        <c:lblOffset val="100"/>
      </c:catAx>
      <c:valAx>
        <c:axId val="102363136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тыс. га</a:t>
                </a:r>
              </a:p>
            </c:rich>
          </c:tx>
          <c:layout>
            <c:manualLayout>
              <c:xMode val="edge"/>
              <c:yMode val="edge"/>
              <c:x val="2.4431402208871428E-2"/>
              <c:y val="2.683663002436569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36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43238052914862"/>
          <c:y val="0.8967200483471186"/>
          <c:w val="0.71340009840176488"/>
          <c:h val="5.1585503909527292E-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0.00862</cdr:x>
      <cdr:y>0</cdr:y>
    </cdr:from>
    <cdr:to>
      <cdr:x>0.06034</cdr:x>
      <cdr:y>0.07353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0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0.12931</cdr:x>
      <cdr:y>0.91304</cdr:y>
    </cdr:from>
    <cdr:to>
      <cdr:x>0.23276</cdr:x>
      <cdr:y>0.98551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120" y="4536504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2017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0.2931</cdr:x>
      <cdr:y>0.91304</cdr:y>
    </cdr:from>
    <cdr:to>
      <cdr:x>0.39655</cdr:x>
      <cdr:y>0.97101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8272" y="4536504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2018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0.43966</cdr:x>
      <cdr:y>0.91304</cdr:y>
    </cdr:from>
    <cdr:to>
      <cdr:x>0.52586</cdr:x>
      <cdr:y>0.98551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2408" y="453650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2019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0.60345</cdr:x>
      <cdr:y>0.91304</cdr:y>
    </cdr:from>
    <cdr:to>
      <cdr:x>0.68103</cdr:x>
      <cdr:y>0.97101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0560" y="45365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2020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0.75862</cdr:x>
      <cdr:y>0.91304</cdr:y>
    </cdr:from>
    <cdr:to>
      <cdr:x>0.84483</cdr:x>
      <cdr:y>0.97101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336704" y="453650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2021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0.93103</cdr:x>
      <cdr:y>0.86957</cdr:y>
    </cdr:from>
    <cdr:to>
      <cdr:x>1</cdr:x>
      <cdr:y>0.92754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776864" y="432048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D215F9-AAEA-4560-9999-1228FAB1B56B}" type="datetimeFigureOut">
              <a:rPr lang="ru-RU"/>
              <a:pPr>
                <a:defRPr/>
              </a:pPr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EA6BC22E-CAB8-4286-8E92-D618047F4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982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4DE2C509-40FB-448A-BBF7-DABC75948A50}" type="datetimeFigureOut">
              <a:rPr lang="ru-RU"/>
              <a:pPr>
                <a:defRPr/>
              </a:pPr>
              <a:t>17.03.2022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Calibri" panose="020F0502020204030204" pitchFamily="34" charset="0"/>
              </a:defRPr>
            </a:lvl1pPr>
          </a:lstStyle>
          <a:p>
            <a:fld id="{A32F5D76-BF0D-4850-A241-5E5F38FBBE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23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5D76-BF0D-4850-A241-5E5F38FBBE0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макет с нумерацией2">
    <p:bg>
      <p:bgPr>
        <a:solidFill>
          <a:srgbClr val="F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3" name="Прямоугольник 2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  <p:extLst>
      <p:ext uri="{BB962C8B-B14F-4D97-AF65-F5344CB8AC3E}">
        <p14:creationId xmlns:p14="http://schemas.microsoft.com/office/powerpoint/2010/main" xmlns="" val="29902394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FDFDF80-9B51-47BC-B409-621C81E0B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16831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аккредит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0578B08-9EF2-4283-BABB-5949306D1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37020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51E829B-AAD8-4F4B-B648-644327001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30155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3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09A20DB-0C38-4608-9C87-0AF94AF64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5618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услуг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7692D12-2A21-4C20-BC03-EA9DBD650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42178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защиты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FDFDF80-9B51-47BC-B409-621C81E0B6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763716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аккредит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E0578B08-9EF2-4283-BABB-5949306D10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12527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ертификации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8" name="Прямоугольник 7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51E829B-AAD8-4F4B-B648-644327001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64800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макет с нумерацией2">
    <p:bg>
      <p:bgPr>
        <a:solidFill>
          <a:srgbClr val="F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684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макет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B09A20DB-0C38-4608-9C87-0AF94AF64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355602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услуг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Logo_min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23838"/>
            <a:ext cx="647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15" name="Содержимое 13"/>
          <p:cNvSpPr>
            <a:spLocks noGrp="1"/>
          </p:cNvSpPr>
          <p:nvPr>
            <p:ph sz="quarter" idx="16"/>
          </p:nvPr>
        </p:nvSpPr>
        <p:spPr>
          <a:xfrm>
            <a:off x="250825" y="1160463"/>
            <a:ext cx="8208963" cy="35937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8400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6" name="Содержимое 13"/>
          <p:cNvSpPr>
            <a:spLocks noGrp="1"/>
          </p:cNvSpPr>
          <p:nvPr>
            <p:ph sz="quarter" idx="17"/>
          </p:nvPr>
        </p:nvSpPr>
        <p:spPr>
          <a:xfrm>
            <a:off x="233590" y="1646951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  <a:p>
            <a:pPr lvl="0"/>
            <a:endParaRPr lang="ru-RU" dirty="0" err="1" smtClean="0"/>
          </a:p>
        </p:txBody>
      </p:sp>
      <p:sp>
        <p:nvSpPr>
          <p:cNvPr id="17" name="Содержимое 13"/>
          <p:cNvSpPr>
            <a:spLocks noGrp="1"/>
          </p:cNvSpPr>
          <p:nvPr>
            <p:ph sz="quarter" idx="18"/>
          </p:nvPr>
        </p:nvSpPr>
        <p:spPr>
          <a:xfrm>
            <a:off x="239894" y="2078998"/>
            <a:ext cx="8208963" cy="34189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lvl="0"/>
            <a:r>
              <a:rPr lang="ru-RU" dirty="0" smtClean="0"/>
              <a:t>Образец</a:t>
            </a:r>
          </a:p>
          <a:p>
            <a:pPr lvl="0"/>
            <a:endParaRPr lang="ru-RU" dirty="0" err="1" smtClean="0"/>
          </a:p>
        </p:txBody>
      </p:sp>
      <p:sp>
        <p:nvSpPr>
          <p:cNvPr id="19" name="Содержимое 8"/>
          <p:cNvSpPr>
            <a:spLocks noGrp="1"/>
          </p:cNvSpPr>
          <p:nvPr>
            <p:ph sz="quarter" idx="13"/>
          </p:nvPr>
        </p:nvSpPr>
        <p:spPr>
          <a:xfrm>
            <a:off x="250825" y="188914"/>
            <a:ext cx="7074715" cy="7523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7692D12-2A21-4C20-BC03-EA9DBD650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97532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557963"/>
            <a:ext cx="539750" cy="217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 i="0">
                <a:solidFill>
                  <a:srgbClr val="4C4C4C"/>
                </a:solidFill>
              </a:defRPr>
            </a:lvl1pPr>
          </a:lstStyle>
          <a:p>
            <a:fld id="{F2B42EFA-33D7-4A8E-A786-8D17AC4B7F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Прямоугольник 2">
            <a:hlinkClick r:id="rId9" action="ppaction://hlinksldjump"/>
          </p:cNvPr>
          <p:cNvSpPr/>
          <p:nvPr userDrawn="1"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4" name="Прямоугольник 3">
            <a:hlinkClick r:id="" action="ppaction://noaction"/>
          </p:cNvPr>
          <p:cNvSpPr/>
          <p:nvPr userDrawn="1"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5" name="Прямоугольник 4">
            <a:hlinkClick r:id="" action="ppaction://noaction"/>
          </p:cNvPr>
          <p:cNvSpPr/>
          <p:nvPr userDrawn="1"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  <p:sp>
        <p:nvSpPr>
          <p:cNvPr id="7" name="Прямоугольник 6">
            <a:hlinkClick r:id="" action="ppaction://noaction"/>
          </p:cNvPr>
          <p:cNvSpPr/>
          <p:nvPr userDrawn="1"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557963"/>
            <a:ext cx="539750" cy="2174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000" b="1" i="0">
                <a:solidFill>
                  <a:srgbClr val="4C4C4C"/>
                </a:solidFill>
              </a:defRPr>
            </a:lvl1pPr>
          </a:lstStyle>
          <a:p>
            <a:fld id="{F2B42EFA-33D7-4A8E-A786-8D17AC4B7F8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Прямоугольник 2">
            <a:hlinkClick r:id="" action="ppaction://noaction"/>
          </p:cNvPr>
          <p:cNvSpPr/>
          <p:nvPr/>
        </p:nvSpPr>
        <p:spPr>
          <a:xfrm>
            <a:off x="7092950" y="6561138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hlinkClick r:id="rId9" action="ppaction://hlinksldjump"/>
          </p:cNvPr>
          <p:cNvSpPr/>
          <p:nvPr/>
        </p:nvSpPr>
        <p:spPr>
          <a:xfrm>
            <a:off x="7515225" y="6556375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hlinkClick r:id="" action="ppaction://noaction"/>
          </p:cNvPr>
          <p:cNvSpPr/>
          <p:nvPr/>
        </p:nvSpPr>
        <p:spPr>
          <a:xfrm>
            <a:off x="7924800" y="6557963"/>
            <a:ext cx="360363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8348663" y="6557963"/>
            <a:ext cx="358775" cy="295275"/>
          </a:xfrm>
          <a:prstGeom prst="rect">
            <a:avLst/>
          </a:prstGeom>
          <a:solidFill>
            <a:srgbClr val="FFFFD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i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sc024@mail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c024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14338"/>
            <a:ext cx="9144000" cy="7072338"/>
          </a:xfrm>
          <a:prstGeom prst="rect">
            <a:avLst/>
          </a:prstGeom>
          <a:solidFill>
            <a:srgbClr val="FEF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i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938406" y="2115352"/>
            <a:ext cx="7100887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Руководитель филиала ФГБУ «Россельхозцентр»</a:t>
            </a:r>
          </a:p>
          <a:p>
            <a:pPr>
              <a:lnSpc>
                <a:spcPct val="90000"/>
              </a:lnSpc>
            </a:pP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по Красноярскому краю</a:t>
            </a:r>
          </a:p>
          <a:p>
            <a:pPr>
              <a:lnSpc>
                <a:spcPct val="90000"/>
              </a:lnSpc>
            </a:pPr>
            <a:r>
              <a:rPr lang="ru-RU" sz="1600" i="0" dirty="0" err="1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Малиннников</a:t>
            </a:r>
            <a:r>
              <a:rPr lang="ru-RU" sz="1600" i="0" dirty="0" smtClean="0">
                <a:solidFill>
                  <a:srgbClr val="008000"/>
                </a:solidFill>
                <a:latin typeface="+mn-lt"/>
                <a:cs typeface="Times New Roman" pitchFamily="18" charset="0"/>
              </a:rPr>
              <a:t> Алексей Валентинович</a:t>
            </a:r>
            <a:endParaRPr lang="en-US" sz="1600" i="0" dirty="0" smtClean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dirty="0">
              <a:solidFill>
                <a:srgbClr val="008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954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535113" y="298450"/>
            <a:ext cx="6537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0" dirty="0">
                <a:solidFill>
                  <a:srgbClr val="008000"/>
                </a:solidFill>
              </a:rPr>
              <a:t>Министерство сельского хозяйства </a:t>
            </a:r>
          </a:p>
          <a:p>
            <a:pPr algn="ctr"/>
            <a:r>
              <a:rPr lang="ru-RU" i="0" dirty="0">
                <a:solidFill>
                  <a:srgbClr val="008000"/>
                </a:solidFill>
              </a:rPr>
              <a:t>Российской Федерации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1500188" y="1071563"/>
            <a:ext cx="6608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0" dirty="0">
                <a:solidFill>
                  <a:srgbClr val="008000"/>
                </a:solidFill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sz="1600" i="0" dirty="0">
                <a:solidFill>
                  <a:srgbClr val="008000"/>
                </a:solidFill>
              </a:rPr>
              <a:t>«Российский сельскохозяйственный центр»</a:t>
            </a:r>
          </a:p>
          <a:p>
            <a:pPr algn="ctr"/>
            <a:r>
              <a:rPr lang="ru-RU" sz="1600" i="0" dirty="0">
                <a:solidFill>
                  <a:srgbClr val="008000"/>
                </a:solidFill>
              </a:rPr>
              <a:t> (ФГБУ «Россельхозцентр»)</a:t>
            </a:r>
          </a:p>
        </p:txBody>
      </p:sp>
      <p:pic>
        <p:nvPicPr>
          <p:cNvPr id="9224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14438"/>
            <a:ext cx="984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C1A4BCE-A8C2-4EAB-B381-77C16A2458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0" y="6557965"/>
            <a:ext cx="539750" cy="18414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4627" y="5852261"/>
            <a:ext cx="149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0" dirty="0" smtClean="0">
                <a:solidFill>
                  <a:srgbClr val="008000"/>
                </a:solidFill>
              </a:rPr>
              <a:t>март 2022 г </a:t>
            </a:r>
            <a:endParaRPr lang="ru-RU" i="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2348880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Тема: Предварительный прогноз фитосанитарного состояния сельскохозяйственных угодий на территории Красноярского края в 2022 году. Обзор качества семян, предназначенных для посева в 2022 году в хозяйствах Красноярского края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45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79512" y="188914"/>
            <a:ext cx="7632847" cy="7523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Пораженность возбудителями корневых гнилей семян зерновых культур урожая 2021 года в Красноярском крае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79512" y="1268760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>
          <a:xfrm>
            <a:off x="107504" y="188640"/>
            <a:ext cx="7056784" cy="72008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Объемы предпосевной обработки семян сельскохозяйственных культур в Красноярском крае</a:t>
            </a:r>
            <a:endParaRPr lang="ru-RU" sz="20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7"/>
          </p:nvPr>
        </p:nvSpPr>
        <p:spPr>
          <a:xfrm>
            <a:off x="1547664" y="1052736"/>
            <a:ext cx="5400600" cy="34189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2011-2021 годах, тыс. тонн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8"/>
          </p:nvPr>
        </p:nvSpPr>
        <p:spPr>
          <a:xfrm>
            <a:off x="2699792" y="4725144"/>
            <a:ext cx="3456384" cy="341890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2021 году в разрезе культур, %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3"/>
          </p:nvPr>
        </p:nvGraphicFramePr>
        <p:xfrm>
          <a:off x="1403648" y="5085184"/>
          <a:ext cx="6120680" cy="1728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340"/>
                <a:gridCol w="3060340"/>
              </a:tblGrid>
              <a:tr h="318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% к высеянным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71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яровая пшеница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ячмень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овес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1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зернобобовые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рапс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23528" y="1268760"/>
          <a:ext cx="82809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FDFDF80-9B51-47BC-B409-621C81E0B61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7560839" cy="75265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Недобор урожая зерновых культур от вредителей и болезней в 2021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124744"/>
          <a:ext cx="9036496" cy="546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6"/>
                <a:gridCol w="1152128"/>
                <a:gridCol w="1152128"/>
                <a:gridCol w="1080120"/>
                <a:gridCol w="1152128"/>
                <a:gridCol w="1044624"/>
                <a:gridCol w="899592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Недобор урожая, %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среднемноголетний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краю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восточные районы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центральные районы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западные районы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южные районы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вредители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….</a:t>
                      </a:r>
                      <a:endParaRPr lang="ru-RU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Внутристеблевые вредители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Пшеничный трипс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Злаковая тля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7,9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6,7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3,1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4,2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12,2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болезни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Корневые гнили пшеницы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6,9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Септориоз пшеницы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6,1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10,4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Итого пшеница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14,2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11,3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13,6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17,3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7,7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Корневые гнили ячменя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9,7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7,3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14,0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Гельминтоспориоз ячменя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8,9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18,0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Итого ячмень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18,2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16,2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9,8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32,0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16,0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6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60032" y="1484784"/>
            <a:ext cx="2232248" cy="511256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FDFDF80-9B51-47BC-B409-621C81E0B611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188914"/>
            <a:ext cx="7956376" cy="75238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Объемы обработок посевов сельскохозяйственных культур от вредителей и болезней в Красноярском крае в 2011-2021гг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196752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188914"/>
            <a:ext cx="8143900" cy="668318"/>
          </a:xfrm>
        </p:spPr>
        <p:txBody>
          <a:bodyPr/>
          <a:lstStyle/>
          <a:p>
            <a:r>
              <a:rPr lang="ru-RU" sz="175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Засоренность посевов сельскохозяйственных культур наиболее распространенными в крае сорняками в 2021 году по группам районов</a:t>
            </a:r>
            <a:endParaRPr lang="ru-RU" sz="175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179512" y="857232"/>
          <a:ext cx="8784977" cy="598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3"/>
                <a:gridCol w="1584178"/>
                <a:gridCol w="1080120"/>
                <a:gridCol w="1080120"/>
                <a:gridCol w="1008112"/>
                <a:gridCol w="936104"/>
              </a:tblGrid>
              <a:tr h="2064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сорного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Коэфициент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асоренности в крае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т.ч. по группам районов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центральные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восточные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западные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южные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08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широколистные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Марь белая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Подмаренник  цепкий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Гречишка вьюнковая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Гречиха татарская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Осот полевой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Осот розовый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Вьюнок полевой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Щирица запрокинутая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Конопля сорная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Аистник цикутовый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Хвощ полевой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Одуванчик лекарственный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Пастушья сумка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8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лаковые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Овсюг обыкновенный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Просо сорно-полевое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Просо куриное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Щетинники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Пырей ползучий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860032" y="1196752"/>
            <a:ext cx="2232248" cy="566124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4" y="188914"/>
            <a:ext cx="7272807" cy="7523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Объемы обработок посевов сельскохозяйственных культур от сорняков в Красноярском крае в 2011-2021гг</a:t>
            </a:r>
            <a:endParaRPr lang="ru-RU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9"/>
          </p:nvPr>
        </p:nvSpPr>
        <p:spPr>
          <a:xfrm>
            <a:off x="0" y="6640513"/>
            <a:ext cx="539750" cy="217487"/>
          </a:xfrm>
        </p:spPr>
        <p:txBody>
          <a:bodyPr/>
          <a:lstStyle/>
          <a:p>
            <a:fld id="{B09A20DB-0C38-4608-9C87-0AF94AF6487F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89505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17"/>
          </p:nvPr>
        </p:nvSpPr>
        <p:spPr bwMode="auto">
          <a:xfrm>
            <a:off x="323528" y="5085184"/>
            <a:ext cx="8569002" cy="342900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из них доля препаратов, %</a:t>
            </a:r>
          </a:p>
        </p:txBody>
      </p:sp>
      <p:sp>
        <p:nvSpPr>
          <p:cNvPr id="28675" name="Содержимое 4"/>
          <p:cNvSpPr>
            <a:spLocks noGrp="1"/>
          </p:cNvSpPr>
          <p:nvPr>
            <p:ph sz="quarter" idx="13"/>
          </p:nvPr>
        </p:nvSpPr>
        <p:spPr bwMode="auto">
          <a:xfrm>
            <a:off x="0" y="188913"/>
            <a:ext cx="7326313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Объемы поступления пестицидов в Красноярском крае в 2021 году, тонн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980728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403648" y="5445224"/>
          <a:ext cx="5724128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10.4\файлообменник\Фото\Фото для А.В. Малинникова\IMG_20210812_140202.jpg"/>
          <p:cNvPicPr>
            <a:picLocks noChangeAspect="1" noChangeArrowheads="1"/>
          </p:cNvPicPr>
          <p:nvPr/>
        </p:nvPicPr>
        <p:blipFill>
          <a:blip r:embed="rId2" cstate="print"/>
          <a:srcRect l="6820" r="9240"/>
          <a:stretch>
            <a:fillRect/>
          </a:stretch>
        </p:blipFill>
        <p:spPr bwMode="auto">
          <a:xfrm>
            <a:off x="-7620" y="0"/>
            <a:ext cx="3763939" cy="335699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1028" name="Picture 4" descr="\\192.168.10.4\файлообменник\Фото\Фото для А.В. Малинникова\c5bdc342-3b4c-4b62-a764-76cb76795efd.jpg"/>
          <p:cNvPicPr>
            <a:picLocks noChangeAspect="1" noChangeArrowheads="1"/>
          </p:cNvPicPr>
          <p:nvPr/>
        </p:nvPicPr>
        <p:blipFill>
          <a:blip r:embed="rId3" cstate="print"/>
          <a:srcRect b="4761"/>
          <a:stretch>
            <a:fillRect/>
          </a:stretch>
        </p:blipFill>
        <p:spPr bwMode="auto">
          <a:xfrm>
            <a:off x="-36512" y="3356992"/>
            <a:ext cx="3676007" cy="35010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6"/>
          </p:nvPr>
        </p:nvSpPr>
        <p:spPr>
          <a:xfrm>
            <a:off x="-36512" y="6597352"/>
            <a:ext cx="1800200" cy="260648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err="1" smtClean="0">
                <a:solidFill>
                  <a:schemeClr val="tx1"/>
                </a:solidFill>
              </a:rPr>
              <a:t>Нестадные</a:t>
            </a:r>
            <a:r>
              <a:rPr lang="ru-RU" sz="1000" dirty="0" smtClean="0">
                <a:solidFill>
                  <a:schemeClr val="tx1"/>
                </a:solidFill>
              </a:rPr>
              <a:t> саранчовые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Содержимое 6"/>
          <p:cNvSpPr>
            <a:spLocks noGrp="1"/>
          </p:cNvSpPr>
          <p:nvPr>
            <p:ph sz="quarter" idx="16"/>
          </p:nvPr>
        </p:nvSpPr>
        <p:spPr>
          <a:xfrm>
            <a:off x="1835696" y="4941168"/>
            <a:ext cx="2088232" cy="216024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smtClean="0">
                <a:solidFill>
                  <a:schemeClr val="tx1"/>
                </a:solidFill>
              </a:rPr>
              <a:t>Луговой мотылек, бабочка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Содержимое 6"/>
          <p:cNvSpPr>
            <a:spLocks noGrp="1"/>
          </p:cNvSpPr>
          <p:nvPr>
            <p:ph sz="quarter" idx="16"/>
          </p:nvPr>
        </p:nvSpPr>
        <p:spPr>
          <a:xfrm>
            <a:off x="1802362" y="6629400"/>
            <a:ext cx="1944216" cy="228600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smtClean="0">
                <a:solidFill>
                  <a:schemeClr val="tx1"/>
                </a:solidFill>
              </a:rPr>
              <a:t>Луговой мотылек, гусеница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2" name="Picture 3" descr="\\192.168.10.4\файлообменник\Фото\Фото для А.В. Малинникова\9d7a818d-e718-4850-9f1c-bcde6f7d7cb7.jpg"/>
          <p:cNvPicPr>
            <a:picLocks noChangeAspect="1" noChangeArrowheads="1"/>
          </p:cNvPicPr>
          <p:nvPr/>
        </p:nvPicPr>
        <p:blipFill>
          <a:blip r:embed="rId4" cstate="print"/>
          <a:srcRect b="2092"/>
          <a:stretch>
            <a:fillRect/>
          </a:stretch>
        </p:blipFill>
        <p:spPr bwMode="auto">
          <a:xfrm>
            <a:off x="3631057" y="1460367"/>
            <a:ext cx="5512943" cy="5397633"/>
          </a:xfrm>
          <a:prstGeom prst="rect">
            <a:avLst/>
          </a:prstGeom>
          <a:noFill/>
        </p:spPr>
      </p:pic>
      <p:sp>
        <p:nvSpPr>
          <p:cNvPr id="13" name="Содержимое 6"/>
          <p:cNvSpPr>
            <a:spLocks noGrp="1"/>
          </p:cNvSpPr>
          <p:nvPr>
            <p:ph sz="quarter" idx="16"/>
          </p:nvPr>
        </p:nvSpPr>
        <p:spPr>
          <a:xfrm>
            <a:off x="3851920" y="3933056"/>
            <a:ext cx="2164500" cy="226499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smtClean="0">
                <a:solidFill>
                  <a:schemeClr val="tx1"/>
                </a:solidFill>
              </a:rPr>
              <a:t>Септориоз колоса пшеницы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Содержимое 6"/>
          <p:cNvSpPr>
            <a:spLocks noGrp="1"/>
          </p:cNvSpPr>
          <p:nvPr>
            <p:ph sz="quarter" idx="16"/>
          </p:nvPr>
        </p:nvSpPr>
        <p:spPr>
          <a:xfrm>
            <a:off x="6660232" y="3933056"/>
            <a:ext cx="2164500" cy="226499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smtClean="0">
                <a:solidFill>
                  <a:schemeClr val="tx1"/>
                </a:solidFill>
              </a:rPr>
              <a:t>Мучнистая роса пшеницы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Содержимое 6"/>
          <p:cNvSpPr>
            <a:spLocks noGrp="1"/>
          </p:cNvSpPr>
          <p:nvPr>
            <p:ph sz="quarter" idx="16"/>
          </p:nvPr>
        </p:nvSpPr>
        <p:spPr>
          <a:xfrm>
            <a:off x="5508104" y="6631500"/>
            <a:ext cx="2160240" cy="226499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smtClean="0">
                <a:solidFill>
                  <a:schemeClr val="tx1"/>
                </a:solidFill>
              </a:rPr>
              <a:t>Фузариоз колоса пшеницы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Содержимое 6"/>
          <p:cNvSpPr>
            <a:spLocks noGrp="1"/>
          </p:cNvSpPr>
          <p:nvPr>
            <p:ph sz="quarter" idx="16"/>
          </p:nvPr>
        </p:nvSpPr>
        <p:spPr>
          <a:xfrm>
            <a:off x="7668344" y="6631500"/>
            <a:ext cx="1512168" cy="226499"/>
          </a:xfrm>
          <a:solidFill>
            <a:srgbClr val="DDF5F7"/>
          </a:solidFill>
        </p:spPr>
        <p:txBody>
          <a:bodyPr/>
          <a:lstStyle/>
          <a:p>
            <a:r>
              <a:rPr lang="ru-RU" sz="1000" dirty="0" err="1" smtClean="0">
                <a:solidFill>
                  <a:schemeClr val="tx1"/>
                </a:solidFill>
              </a:rPr>
              <a:t>Альтернариоз</a:t>
            </a:r>
            <a:r>
              <a:rPr lang="ru-RU" sz="1000" dirty="0" smtClean="0">
                <a:solidFill>
                  <a:schemeClr val="tx1"/>
                </a:solidFill>
              </a:rPr>
              <a:t> рапса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Содержимое 6"/>
          <p:cNvSpPr>
            <a:spLocks noGrp="1"/>
          </p:cNvSpPr>
          <p:nvPr>
            <p:ph sz="quarter" idx="16"/>
          </p:nvPr>
        </p:nvSpPr>
        <p:spPr>
          <a:xfrm>
            <a:off x="3638854" y="6631501"/>
            <a:ext cx="1869249" cy="226499"/>
          </a:xfrm>
          <a:solidFill>
            <a:srgbClr val="DDF5F7"/>
          </a:solidFill>
        </p:spPr>
        <p:txBody>
          <a:bodyPr/>
          <a:lstStyle/>
          <a:p>
            <a:r>
              <a:rPr lang="ru-RU" sz="950" dirty="0" smtClean="0">
                <a:solidFill>
                  <a:schemeClr val="tx1"/>
                </a:solidFill>
              </a:rPr>
              <a:t>Септориоз листа пшеницы</a:t>
            </a:r>
            <a:endParaRPr lang="ru-RU" sz="950" dirty="0">
              <a:solidFill>
                <a:schemeClr val="tx1"/>
              </a:solidFill>
            </a:endParaRPr>
          </a:p>
        </p:txBody>
      </p:sp>
      <p:sp>
        <p:nvSpPr>
          <p:cNvPr id="18" name="Содержимое 6"/>
          <p:cNvSpPr>
            <a:spLocks noGrp="1"/>
          </p:cNvSpPr>
          <p:nvPr>
            <p:ph sz="quarter" idx="16"/>
          </p:nvPr>
        </p:nvSpPr>
        <p:spPr>
          <a:xfrm>
            <a:off x="539552" y="3140968"/>
            <a:ext cx="2160240" cy="216024"/>
          </a:xfrm>
          <a:solidFill>
            <a:srgbClr val="DDF5F7"/>
          </a:solidFill>
        </p:spPr>
        <p:txBody>
          <a:bodyPr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Рапсовый цветоед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\\192.168.10.4\файлообменник\Фото\Фото для А.В. Малинникова\Красноярский край, Каратузский р-он, клоп вредной черепашки, июнь 2020г..jpg"/>
          <p:cNvPicPr>
            <a:picLocks noChangeAspect="1" noChangeArrowheads="1"/>
          </p:cNvPicPr>
          <p:nvPr/>
        </p:nvPicPr>
        <p:blipFill>
          <a:blip r:embed="rId5" cstate="print"/>
          <a:srcRect l="38701" t="32914" r="22597" b="8004"/>
          <a:stretch>
            <a:fillRect/>
          </a:stretch>
        </p:blipFill>
        <p:spPr bwMode="auto">
          <a:xfrm>
            <a:off x="3707904" y="0"/>
            <a:ext cx="1800200" cy="1512168"/>
          </a:xfrm>
          <a:prstGeom prst="rect">
            <a:avLst/>
          </a:prstGeom>
          <a:noFill/>
        </p:spPr>
      </p:pic>
      <p:pic>
        <p:nvPicPr>
          <p:cNvPr id="2" name="Picture 4" descr="\\192.168.10.4\файлообменник\Фото\Фото для А.В. Малинникова\Красноярский край , Новосёловский район, яровой рапс, гусеница капустной моли, июль 2019г..jpg"/>
          <p:cNvPicPr>
            <a:picLocks noChangeAspect="1" noChangeArrowheads="1"/>
          </p:cNvPicPr>
          <p:nvPr/>
        </p:nvPicPr>
        <p:blipFill>
          <a:blip r:embed="rId6" cstate="print"/>
          <a:srcRect l="32036" t="30328" r="25683" b="13934"/>
          <a:stretch>
            <a:fillRect/>
          </a:stretch>
        </p:blipFill>
        <p:spPr bwMode="auto">
          <a:xfrm rot="16200000">
            <a:off x="6070583" y="-562478"/>
            <a:ext cx="1484784" cy="2609739"/>
          </a:xfrm>
          <a:prstGeom prst="rect">
            <a:avLst/>
          </a:prstGeom>
          <a:noFill/>
        </p:spPr>
      </p:pic>
      <p:sp>
        <p:nvSpPr>
          <p:cNvPr id="19" name="Содержимое 6"/>
          <p:cNvSpPr>
            <a:spLocks noGrp="1"/>
          </p:cNvSpPr>
          <p:nvPr>
            <p:ph sz="quarter" idx="16"/>
          </p:nvPr>
        </p:nvSpPr>
        <p:spPr>
          <a:xfrm>
            <a:off x="5724128" y="1268760"/>
            <a:ext cx="2160240" cy="216024"/>
          </a:xfrm>
          <a:solidFill>
            <a:srgbClr val="DDF5F7"/>
          </a:solidFill>
        </p:spPr>
        <p:txBody>
          <a:bodyPr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Гусеница капустной моли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" name="Содержимое 6"/>
          <p:cNvSpPr>
            <a:spLocks noGrp="1"/>
          </p:cNvSpPr>
          <p:nvPr>
            <p:ph sz="quarter" idx="16"/>
          </p:nvPr>
        </p:nvSpPr>
        <p:spPr>
          <a:xfrm>
            <a:off x="3707904" y="1268760"/>
            <a:ext cx="1800200" cy="216024"/>
          </a:xfrm>
          <a:solidFill>
            <a:srgbClr val="DDF5F7"/>
          </a:solidFill>
        </p:spPr>
        <p:txBody>
          <a:bodyPr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Клоп вредная черепашка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tor.nn2.ru/blog/data/blog/2022-01/3295014_1641483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876"/>
            <a:ext cx="9144000" cy="5794124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>
          <a:xfrm>
            <a:off x="467545" y="1124744"/>
            <a:ext cx="7992888" cy="1008112"/>
          </a:xfrm>
        </p:spPr>
        <p:txBody>
          <a:bodyPr/>
          <a:lstStyle/>
          <a:p>
            <a:pPr algn="ctr"/>
            <a:r>
              <a:rPr lang="ru-RU" alt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797152"/>
            <a:ext cx="4283968" cy="1938992"/>
          </a:xfrm>
          <a:prstGeom prst="rect">
            <a:avLst/>
          </a:prstGeom>
          <a:solidFill>
            <a:srgbClr val="DDF5F7">
              <a:alpha val="50196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ФГБУ «</a:t>
            </a:r>
            <a:r>
              <a:rPr lang="ru-RU" sz="2000" b="1" i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Россельхозцентр</a:t>
            </a:r>
            <a:r>
              <a:rPr lang="ru-RU" sz="2000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по Красноярскому краю</a:t>
            </a:r>
          </a:p>
          <a:p>
            <a:pPr algn="ctr"/>
            <a:r>
              <a:rPr lang="ru-RU" sz="2000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Красноярск. Сурикова, 54 «В»</a:t>
            </a:r>
          </a:p>
          <a:p>
            <a:pPr algn="ctr"/>
            <a:r>
              <a:rPr lang="ru-RU" sz="2000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Тел. +7(391) 227-74-96,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krstazr@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en-US" sz="2000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</a:t>
            </a:r>
            <a:r>
              <a:rPr lang="ru-RU" sz="2000" b="1" i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sc024.ru</a:t>
            </a:r>
            <a:endParaRPr lang="ru-RU" sz="2000" b="1" i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504" y="188640"/>
            <a:ext cx="8190483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sz="2000" b="1" dirty="0"/>
              <a:t>Сортовые посевы </a:t>
            </a:r>
            <a:r>
              <a:rPr lang="ru-RU" sz="2000" b="1" dirty="0" smtClean="0"/>
              <a:t>яровых зерновых и зернобобовых </a:t>
            </a:r>
            <a:br>
              <a:rPr lang="ru-RU" sz="2000" b="1" dirty="0" smtClean="0"/>
            </a:br>
            <a:r>
              <a:rPr lang="ru-RU" sz="2000" b="1" dirty="0" smtClean="0"/>
              <a:t>культур в </a:t>
            </a:r>
            <a:r>
              <a:rPr lang="ru-RU" sz="2000" b="1" dirty="0"/>
              <a:t>Красноярском крае за </a:t>
            </a:r>
            <a:r>
              <a:rPr lang="ru-RU" sz="2000" b="1" dirty="0" smtClean="0"/>
              <a:t>2017-2021гг</a:t>
            </a:r>
            <a:r>
              <a:rPr lang="ru-RU" sz="2000" b="1" dirty="0"/>
              <a:t>.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-214313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i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i="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57503122"/>
              </p:ext>
            </p:extLst>
          </p:nvPr>
        </p:nvGraphicFramePr>
        <p:xfrm>
          <a:off x="323528" y="1268760"/>
          <a:ext cx="8640959" cy="5081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911"/>
                <a:gridCol w="1244884"/>
                <a:gridCol w="1171655"/>
                <a:gridCol w="1098427"/>
                <a:gridCol w="1171655"/>
                <a:gridCol w="1098427"/>
              </a:tblGrid>
              <a:tr h="61817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</a:tr>
              <a:tr h="183009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Высеяно яровых зерновых, зернобобовых и крупяных всего, тыс. тонн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267,1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237,4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230,37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234,9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225,1</a:t>
                      </a:r>
                      <a:endParaRPr lang="ru-RU" sz="2000" b="1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том числе сортовых,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237,5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213,4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210,24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221,6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219,7</a:t>
                      </a:r>
                      <a:endParaRPr lang="ru-RU" sz="2000" b="1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89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96</a:t>
                      </a:r>
                      <a:endParaRPr lang="ru-RU" sz="2000" b="1" dirty="0"/>
                    </a:p>
                  </a:txBody>
                  <a:tcPr/>
                </a:tc>
              </a:tr>
              <a:tr h="7611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0,3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0,4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0,5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7505" y="188914"/>
            <a:ext cx="7218036" cy="7523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Сортовые посевы масличных культур, в том числе рапса в Красноярском крае за 2017-2021гг.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7503122"/>
              </p:ext>
            </p:extLst>
          </p:nvPr>
        </p:nvGraphicFramePr>
        <p:xfrm>
          <a:off x="144017" y="1068068"/>
          <a:ext cx="8892479" cy="549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224136"/>
                <a:gridCol w="1080120"/>
                <a:gridCol w="1032727"/>
                <a:gridCol w="1166429"/>
                <a:gridCol w="1004691"/>
              </a:tblGrid>
              <a:tr h="65328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</a:tr>
              <a:tr h="1403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Высеяно масличных культур всего, тыс. тонн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 т. ч.рапса,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0,73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0,46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1,45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0,79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1,79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1,58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0,86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2,32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0,96</a:t>
                      </a:r>
                      <a:endParaRPr lang="ru-RU" b="1" dirty="0"/>
                    </a:p>
                  </a:txBody>
                  <a:tcPr anchor="ctr"/>
                </a:tc>
              </a:tr>
              <a:tr h="111127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Сортовых, тыс. тонн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 т. ч.рапса, тыс. тонн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0,59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1,22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0,61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1,40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0,63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1,38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0,75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2,13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0,85</a:t>
                      </a:r>
                      <a:endParaRPr lang="ru-RU" b="1" dirty="0"/>
                    </a:p>
                  </a:txBody>
                  <a:tcPr anchor="ctr"/>
                </a:tc>
              </a:tr>
              <a:tr h="101171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 всего</a:t>
                      </a:r>
                    </a:p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в т. ч.рапса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84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 anchor="ctr"/>
                </a:tc>
              </a:tr>
              <a:tr h="80441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br>
                        <a:rPr lang="ru-RU" sz="2000" b="1" dirty="0" smtClean="0"/>
                      </a:br>
                      <a:r>
                        <a:rPr lang="ru-RU" sz="1400" b="1" dirty="0" smtClean="0"/>
                        <a:t>(районированных)</a:t>
                      </a:r>
                      <a:r>
                        <a:rPr lang="ru-RU" sz="2000" b="1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 т. ч.рапса</a:t>
                      </a:r>
                      <a:br>
                        <a:rPr lang="ru-RU" sz="2000" b="1" dirty="0" smtClean="0"/>
                      </a:br>
                      <a:r>
                        <a:rPr lang="ru-RU" sz="1400" b="1" dirty="0" smtClean="0"/>
                        <a:t>(районированных)</a:t>
                      </a:r>
                      <a:r>
                        <a:rPr lang="ru-RU" sz="2000" b="1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14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41 (19)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43 (20)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79513" y="188640"/>
            <a:ext cx="7146028" cy="752654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Сортовые посадки картофеля в Красноярском крае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за 2017-2021гг.</a:t>
            </a:r>
          </a:p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7503122"/>
              </p:ext>
            </p:extLst>
          </p:nvPr>
        </p:nvGraphicFramePr>
        <p:xfrm>
          <a:off x="251521" y="1124744"/>
          <a:ext cx="8640959" cy="452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5"/>
                <a:gridCol w="1224136"/>
                <a:gridCol w="1067916"/>
                <a:gridCol w="1107581"/>
                <a:gridCol w="1064863"/>
                <a:gridCol w="1152128"/>
              </a:tblGrid>
              <a:tr h="60993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Показатели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2021</a:t>
                      </a:r>
                      <a:endParaRPr lang="ru-RU" sz="2000" b="1" dirty="0"/>
                    </a:p>
                  </a:txBody>
                  <a:tcPr/>
                </a:tc>
              </a:tr>
              <a:tr h="1118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Высажено</a:t>
                      </a:r>
                      <a:r>
                        <a:rPr lang="ru-RU" sz="2000" b="1" baseline="0" dirty="0" smtClean="0"/>
                        <a:t> </a:t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картофеля</a:t>
                      </a:r>
                      <a:r>
                        <a:rPr lang="ru-RU" sz="2000" b="1" dirty="0" smtClean="0"/>
                        <a:t>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14,57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14,88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13,41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12,15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11,07</a:t>
                      </a:r>
                      <a:endParaRPr lang="ru-RU" b="1" dirty="0"/>
                    </a:p>
                  </a:txBody>
                  <a:tcPr anchor="ctr"/>
                </a:tc>
              </a:tr>
              <a:tr h="108989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том числе сортовых, тыс. тонн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3,73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3,42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4,47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4,70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4,44</a:t>
                      </a:r>
                      <a:endParaRPr lang="ru-RU" b="1" dirty="0"/>
                    </a:p>
                  </a:txBody>
                  <a:tcPr anchor="ctr"/>
                </a:tc>
              </a:tr>
              <a:tr h="94457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сортовых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23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42</a:t>
                      </a:r>
                      <a:endParaRPr lang="ru-RU" b="1" dirty="0"/>
                    </a:p>
                  </a:txBody>
                  <a:tcPr anchor="ctr"/>
                </a:tc>
              </a:tr>
              <a:tr h="75103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 импортных сортов</a:t>
                      </a:r>
                      <a:br>
                        <a:rPr lang="ru-RU" sz="2000" b="1" dirty="0" smtClean="0"/>
                      </a:br>
                      <a:r>
                        <a:rPr lang="ru-RU" sz="1600" b="1" dirty="0" smtClean="0"/>
                        <a:t>(районированных)</a:t>
                      </a:r>
                      <a:r>
                        <a:rPr lang="ru-RU" sz="2400" b="1" dirty="0" smtClean="0"/>
                        <a:t>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92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87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75 (50)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8772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 весь картофель иностранной селекции производится в РФ, не более 2-3% завозится из-за рубежа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641"/>
            <a:ext cx="774035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sz="1800" b="1" dirty="0" smtClean="0"/>
              <a:t>Динамика высева кондиционных семян </a:t>
            </a:r>
            <a:r>
              <a:rPr lang="ru-RU" sz="1800" b="1" dirty="0"/>
              <a:t>яровых зерновых и зернобобовых культур в Красноярском </a:t>
            </a:r>
            <a:r>
              <a:rPr lang="ru-RU" sz="1800" b="1" dirty="0" smtClean="0"/>
              <a:t>крае за 2017-2021гг</a:t>
            </a:r>
            <a:endParaRPr lang="ru-RU" altLang="ru-RU" sz="1800" b="1" i="1" dirty="0" smtClean="0"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412776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4"/>
          <p:cNvSpPr>
            <a:spLocks noGrp="1"/>
          </p:cNvSpPr>
          <p:nvPr>
            <p:ph sz="quarter" idx="13"/>
          </p:nvPr>
        </p:nvSpPr>
        <p:spPr bwMode="auto">
          <a:xfrm>
            <a:off x="107504" y="188640"/>
            <a:ext cx="7075934" cy="75274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Качество семян яровых зерновых и зернобобовых культур, предназначенных для посева в 2022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05273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600" i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1412777"/>
          <a:ext cx="9036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6</a:t>
            </a:fld>
            <a:endParaRPr lang="ru-RU" alt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1928794" y="4500570"/>
            <a:ext cx="571504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5500694" y="4572008"/>
            <a:ext cx="571504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8072462" y="4429132"/>
            <a:ext cx="571504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7146028" cy="75265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Качество семян яровых зерновых и зернобобовых культур, предназначенных для посева в 2022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052736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%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316416" y="486916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районы</a:t>
            </a:r>
            <a:endParaRPr lang="ru-RU" sz="1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5712" y="1278285"/>
          <a:ext cx="85647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7218036" cy="752654"/>
          </a:xfrm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Качество семян яровых зерновых и зернобобовых культур, предназначенных для посева в 2022 году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%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028384" y="537321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районы</a:t>
            </a:r>
            <a:endParaRPr lang="ru-RU" sz="1000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1412776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09A20DB-0C38-4608-9C87-0AF94AF6487F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6"/>
          </p:nvPr>
        </p:nvSpPr>
        <p:spPr>
          <a:xfrm>
            <a:off x="107505" y="1160463"/>
            <a:ext cx="4248472" cy="359370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пшеница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7"/>
          </p:nvPr>
        </p:nvSpPr>
        <p:spPr>
          <a:xfrm>
            <a:off x="4572000" y="1196752"/>
            <a:ext cx="4464496" cy="341890"/>
          </a:xfrm>
        </p:spPr>
        <p:txBody>
          <a:bodyPr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ячмень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188914"/>
            <a:ext cx="8028384" cy="75238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Пораженность возбудителями заболеваний семян зерновых культур урожая 2011-2021 годов в Красноярском крае, %</a:t>
            </a:r>
            <a:endParaRPr lang="ru-RU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0" y="1844824"/>
          <a:ext cx="4572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644008" y="1844824"/>
          <a:ext cx="44999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FDFDF80-9B51-47BC-B409-621C81E0B611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ной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Основной мак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13216</TotalTime>
  <Words>859</Words>
  <Application>Microsoft Office PowerPoint</Application>
  <PresentationFormat>Экран (4:3)</PresentationFormat>
  <Paragraphs>499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Основной макет</vt:lpstr>
      <vt:lpstr>1_Основной макет</vt:lpstr>
      <vt:lpstr>Слайд 1</vt:lpstr>
      <vt:lpstr>Сортовые посевы яровых зерновых и зернобобовых  культур в Красноярском крае за 2017-2021гг.</vt:lpstr>
      <vt:lpstr>Слайд 3</vt:lpstr>
      <vt:lpstr>Слайд 4</vt:lpstr>
      <vt:lpstr>Динамика высева кондиционных семян яровых зерновых и зернобобовых культур в Красноярском крае за 2017-2021гг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Polina</dc:creator>
  <cp:lastModifiedBy>DummyGuy</cp:lastModifiedBy>
  <cp:revision>1615</cp:revision>
  <dcterms:created xsi:type="dcterms:W3CDTF">2010-09-29T12:52:55Z</dcterms:created>
  <dcterms:modified xsi:type="dcterms:W3CDTF">2022-03-17T06:26:11Z</dcterms:modified>
</cp:coreProperties>
</file>