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notesSlides/notesSlide3.xml" ContentType="application/vnd.openxmlformats-officedocument.presentationml.notesSlide+xml"/>
  <Override PartName="/ppt/charts/chart2.xml" ContentType="application/vnd.openxmlformats-officedocument.drawingml.chart+xml"/>
  <Override PartName="/ppt/notesSlides/notesSlide4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notesSlides/notesSlide6.xml" ContentType="application/vnd.openxmlformats-officedocument.presentationml.notesSlid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notesSlides/notesSlide7.xml" ContentType="application/vnd.openxmlformats-officedocument.presentationml.notesSlide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notesSlides/notesSlide8.xml" ContentType="application/vnd.openxmlformats-officedocument.presentationml.notesSlide+xml"/>
  <Override PartName="/ppt/charts/chart15.xml" ContentType="application/vnd.openxmlformats-officedocument.drawingml.chart+xml"/>
  <Override PartName="/ppt/notesSlides/notesSlide9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notesSlides/notesSlide10.xml" ContentType="application/vnd.openxmlformats-officedocument.presentationml.notesSlide+xml"/>
  <Override PartName="/ppt/charts/chart19.xml" ContentType="application/vnd.openxmlformats-officedocument.drawingml.chart+xml"/>
  <Override PartName="/ppt/notesSlides/notesSlide11.xml" ContentType="application/vnd.openxmlformats-officedocument.presentationml.notesSlide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drawings/drawing1.xml" ContentType="application/vnd.openxmlformats-officedocument.drawingml.chartshapes+xml"/>
  <Override PartName="/ppt/charts/chart23.xml" ContentType="application/vnd.openxmlformats-officedocument.drawingml.chart+xml"/>
  <Override PartName="/ppt/drawings/drawing2.xml" ContentType="application/vnd.openxmlformats-officedocument.drawingml.chartshapes+xml"/>
  <Override PartName="/ppt/charts/chart24.xml" ContentType="application/vnd.openxmlformats-officedocument.drawingml.chart+xml"/>
  <Override PartName="/ppt/drawings/drawing3.xml" ContentType="application/vnd.openxmlformats-officedocument.drawingml.chartshapes+xml"/>
  <Override PartName="/ppt/notesSlides/notesSlide12.xml" ContentType="application/vnd.openxmlformats-officedocument.presentationml.notesSlide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notesSlides/notesSlide13.xml" ContentType="application/vnd.openxmlformats-officedocument.presentationml.notesSlide+xml"/>
  <Override PartName="/ppt/charts/chart28.xml" ContentType="application/vnd.openxmlformats-officedocument.drawingml.chart+xml"/>
  <Override PartName="/ppt/notesSlides/notesSlide14.xml" ContentType="application/vnd.openxmlformats-officedocument.presentationml.notesSlide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notesSlides/notesSlide15.xml" ContentType="application/vnd.openxmlformats-officedocument.presentationml.notesSlide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notesSlides/notesSlide16.xml" ContentType="application/vnd.openxmlformats-officedocument.presentationml.notesSlide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notesSlides/notesSlide17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notesSlides/notesSlide18.xml" ContentType="application/vnd.openxmlformats-officedocument.presentationml.notesSlide+xml"/>
  <Override PartName="/ppt/charts/chart40.xml" ContentType="application/vnd.openxmlformats-officedocument.drawingml.chart+xml"/>
  <Override PartName="/ppt/notesSlides/notesSlide19.xml" ContentType="application/vnd.openxmlformats-officedocument.presentationml.notesSlide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notesSlides/notesSlide20.xml" ContentType="application/vnd.openxmlformats-officedocument.presentationml.notesSlide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notesSlides/notesSlide21.xml" ContentType="application/vnd.openxmlformats-officedocument.presentationml.notesSlide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notesSlides/notesSlide22.xml" ContentType="application/vnd.openxmlformats-officedocument.presentationml.notesSlide+xml"/>
  <Override PartName="/ppt/charts/chart47.xml" ContentType="application/vnd.openxmlformats-officedocument.drawingml.chart+xml"/>
  <Override PartName="/ppt/notesSlides/notesSlide23.xml" ContentType="application/vnd.openxmlformats-officedocument.presentationml.notesSlide+xml"/>
  <Override PartName="/ppt/charts/chart48.xml" ContentType="application/vnd.openxmlformats-officedocument.drawingml.chart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notesSlides/notesSlide24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notesSlides/notesSlide25.xml" ContentType="application/vnd.openxmlformats-officedocument.presentationml.notesSlide+xml"/>
  <Override PartName="/ppt/charts/chart54.xml" ContentType="application/vnd.openxmlformats-officedocument.drawingml.chart+xml"/>
  <Override PartName="/ppt/charts/chart55.xml" ContentType="application/vnd.openxmlformats-officedocument.drawingml.chart+xml"/>
  <Override PartName="/ppt/charts/chart56.xml" ContentType="application/vnd.openxmlformats-officedocument.drawingml.chart+xml"/>
  <Override PartName="/ppt/charts/chart57.xml" ContentType="application/vnd.openxmlformats-officedocument.drawingml.chart+xml"/>
  <Override PartName="/ppt/notesSlides/notesSlide26.xml" ContentType="application/vnd.openxmlformats-officedocument.presentationml.notesSlide+xml"/>
  <Override PartName="/ppt/charts/chart58.xml" ContentType="application/vnd.openxmlformats-officedocument.drawingml.chart+xml"/>
  <Override PartName="/ppt/charts/chart59.xml" ContentType="application/vnd.openxmlformats-officedocument.drawingml.chart+xml"/>
  <Override PartName="/ppt/charts/chart60.xml" ContentType="application/vnd.openxmlformats-officedocument.drawingml.chart+xml"/>
  <Override PartName="/ppt/charts/chart61.xml" ContentType="application/vnd.openxmlformats-officedocument.drawingml.chart+xml"/>
  <Override PartName="/ppt/notesSlides/notesSlide27.xml" ContentType="application/vnd.openxmlformats-officedocument.presentationml.notesSlide+xml"/>
  <Override PartName="/ppt/charts/chart62.xml" ContentType="application/vnd.openxmlformats-officedocument.drawingml.chart+xml"/>
  <Override PartName="/ppt/charts/chart63.xml" ContentType="application/vnd.openxmlformats-officedocument.drawingml.chart+xml"/>
  <Override PartName="/ppt/notesSlides/notesSlide28.xml" ContentType="application/vnd.openxmlformats-officedocument.presentationml.notesSlide+xml"/>
  <Override PartName="/ppt/charts/chart64.xml" ContentType="application/vnd.openxmlformats-officedocument.drawingml.chart+xml"/>
  <Override PartName="/ppt/charts/chart65.xml" ContentType="application/vnd.openxmlformats-officedocument.drawingml.chart+xml"/>
  <Override PartName="/ppt/charts/chart66.xml" ContentType="application/vnd.openxmlformats-officedocument.drawingml.chart+xml"/>
  <Override PartName="/ppt/notesSlides/notesSlide29.xml" ContentType="application/vnd.openxmlformats-officedocument.presentationml.notesSlide+xml"/>
  <Override PartName="/ppt/charts/chart67.xml" ContentType="application/vnd.openxmlformats-officedocument.drawingml.chart+xml"/>
  <Override PartName="/ppt/charts/chart68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5"/>
  </p:notesMasterIdLst>
  <p:sldIdLst>
    <p:sldId id="257" r:id="rId2"/>
    <p:sldId id="262" r:id="rId3"/>
    <p:sldId id="361" r:id="rId4"/>
    <p:sldId id="368" r:id="rId5"/>
    <p:sldId id="369" r:id="rId6"/>
    <p:sldId id="370" r:id="rId7"/>
    <p:sldId id="378" r:id="rId8"/>
    <p:sldId id="379" r:id="rId9"/>
    <p:sldId id="380" r:id="rId10"/>
    <p:sldId id="381" r:id="rId11"/>
    <p:sldId id="382" r:id="rId12"/>
    <p:sldId id="363" r:id="rId13"/>
    <p:sldId id="364" r:id="rId14"/>
    <p:sldId id="365" r:id="rId15"/>
    <p:sldId id="366" r:id="rId16"/>
    <p:sldId id="312" r:id="rId17"/>
    <p:sldId id="337" r:id="rId18"/>
    <p:sldId id="338" r:id="rId19"/>
    <p:sldId id="339" r:id="rId20"/>
    <p:sldId id="340" r:id="rId21"/>
    <p:sldId id="341" r:id="rId22"/>
    <p:sldId id="342" r:id="rId23"/>
    <p:sldId id="383" r:id="rId24"/>
    <p:sldId id="367" r:id="rId25"/>
    <p:sldId id="362" r:id="rId26"/>
    <p:sldId id="371" r:id="rId27"/>
    <p:sldId id="372" r:id="rId28"/>
    <p:sldId id="373" r:id="rId29"/>
    <p:sldId id="374" r:id="rId30"/>
    <p:sldId id="375" r:id="rId31"/>
    <p:sldId id="376" r:id="rId32"/>
    <p:sldId id="377" r:id="rId33"/>
    <p:sldId id="321" r:id="rId34"/>
  </p:sldIdLst>
  <p:sldSz cx="9144000" cy="6858000" type="screen4x3"/>
  <p:notesSz cx="6797675" cy="987266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kiosk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1FFC1"/>
    <a:srgbClr val="EEEAF2"/>
    <a:srgbClr val="FFF0C1"/>
    <a:srgbClr val="FFEDB3"/>
    <a:srgbClr val="0099FF"/>
    <a:srgbClr val="85CBFF"/>
    <a:srgbClr val="007A00"/>
    <a:srgbClr val="800080"/>
    <a:srgbClr val="FF9966"/>
    <a:srgbClr val="147B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Светлый стиль 3 - акцент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8799B23B-EC83-4686-B30A-512413B5E67A}" styleName="Светлый стиль 3 - акцент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C083E6E3-FA7D-4D7B-A595-EF9225AFEA82}" styleName="Светлый стиль 1 - акцент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5AB1C69-6EDB-4FF4-983F-18BD219EF322}" styleName="Средний стиль 2 -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DF18680-E054-41AD-8BC1-D1AEF772440D}" styleName="Средний стиль 2 -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2838BEF-8BB2-4498-84A7-C5851F593DF1}" styleName="Средний стиль 4 - акцент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14" autoAdjust="0"/>
    <p:restoredTop sz="92923" autoAdjust="0"/>
  </p:normalViewPr>
  <p:slideViewPr>
    <p:cSldViewPr>
      <p:cViewPr>
        <p:scale>
          <a:sx n="120" d="100"/>
          <a:sy n="120" d="100"/>
        </p:scale>
        <p:origin x="-1386" y="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17.xlsx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18.xlsx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Microsoft_Excel_Worksheet19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__&#1054;&#1041;&#1065;&#1048;&#1049;\__&#1052;&#1086;&#1089;&#1082;&#1072;&#1083;&#1077;&#1085;&#1082;&#1086;\&#1050;&#1072;&#1088;&#1090;&#1072;\2018\&#1058;&#1072;&#1073;&#1083;&#1080;&#1094;&#1099;\&#1044;&#1083;&#1103;%20&#1075;&#1088;&#1072;&#1092;&#1080;&#1082;&#1072;%20&#1046;&#1080;&#1074;&#1086;&#1090;&#1085;&#1086;&#1074;&#1086;&#1076;&#1089;&#1090;&#1074;&#1086;%2024.01.18.xlsx" TargetMode="External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2%20&#1074;%20Microsoft%20PowerPoint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Otdel_06\&#1055;&#1088;&#1077;&#1079;&#1077;&#1085;&#1090;&#1072;&#1094;&#1080;&#1103;%20&#1040;&#1055;&#1050;%202017-2019\&#1050;&#1085;&#1080;&#1075;&#1072;2.xlsx" TargetMode="External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Otdel_06\&#1055;&#1088;&#1077;&#1079;&#1077;&#1085;&#1090;&#1072;&#1094;&#1080;&#1103;%20&#1040;&#1055;&#1050;%202017-2019\&#1050;&#1085;&#1080;&#1075;&#1072;2.xlsx" TargetMode="External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Otdel_06\&#1055;&#1088;&#1077;&#1079;&#1077;&#1085;&#1090;&#1072;&#1094;&#1080;&#1103;%20&#1040;&#1055;&#1050;%202017-2019\&#1050;&#1085;&#1080;&#1075;&#1072;2.xlsx" TargetMode="External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knysh\Desktop\&#1056;&#1072;&#1073;&#1086;&#1095;&#1077;&#1077;\&#1050;&#1085;&#1080;&#1075;&#1072;2%20&#1076;&#1083;&#1103;%20&#1087;&#1088;&#1077;&#1079;&#1077;&#1085;&#1090;&#1072;&#1094;&#1080;&#1080;.xlsx" TargetMode="External"/></Relationships>
</file>

<file path=ppt/charts/_rels/chart58.xml.rels><?xml version="1.0" encoding="UTF-8" standalone="yes"?>
<Relationships xmlns="http://schemas.openxmlformats.org/package/2006/relationships"><Relationship Id="rId1" Type="http://schemas.openxmlformats.org/officeDocument/2006/relationships/oleObject" Target="&#1044;&#1080;&#1072;&#1075;&#1088;&#1072;&#1084;&#1084;&#1072;%20&#1074;%20Microsoft%20PowerPoint" TargetMode="Externa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knysh\Desktop\&#1056;&#1072;&#1073;&#1086;&#1095;&#1077;&#1077;\&#1044;&#1080;&#1072;&#1075;&#1088;&#1072;&#1084;&#1084;&#1072;%20&#1074;%20Microsoft%20PowerPoint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60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Otdel_06\&#1055;&#1088;&#1077;&#1079;&#1077;&#1085;&#1090;&#1072;&#1094;&#1080;&#1103;%20&#1040;&#1055;&#1050;%202017-2019\&#1050;&#1085;&#1080;&#1075;&#1072;2.xlsx" TargetMode="External"/></Relationships>
</file>

<file path=ppt/charts/_rels/chart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idorenko\Desktop\&#1051;&#1080;&#1089;&#1090;%20Microsoft%20Excel.xlsx" TargetMode="External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.xlsx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.xlsx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7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574223246673291"/>
          <c:y val="4.3147935741301539E-2"/>
          <c:w val="0.55736759868458308"/>
          <c:h val="0.868406748931256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Субъекты АПК</c:v>
                </c:pt>
              </c:strCache>
            </c:strRef>
          </c:tx>
          <c:spPr>
            <a:solidFill>
              <a:srgbClr val="007A00"/>
            </a:solidFill>
          </c:spPr>
          <c:invertIfNegative val="0"/>
          <c:dLbls>
            <c:dLbl>
              <c:idx val="0"/>
              <c:layout>
                <c:manualLayout>
                  <c:x val="-1.3184898372642129E-17"/>
                  <c:y val="9.5542778903101189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491E-4E53-AD98-FDDF105BAD57}"/>
                </c:ext>
              </c:extLst>
            </c:dLbl>
            <c:dLbl>
              <c:idx val="1"/>
              <c:layout>
                <c:manualLayout>
                  <c:x val="-2.8767383314283437E-3"/>
                  <c:y val="9.5542778903101189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491E-4E53-AD98-FDDF105BAD57}"/>
                </c:ext>
              </c:extLst>
            </c:dLbl>
            <c:dLbl>
              <c:idx val="2"/>
              <c:layout>
                <c:manualLayout>
                  <c:x val="0"/>
                  <c:y val="9.5542778903101189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491E-4E53-AD98-FDDF105BAD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10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4784</c:v>
                </c:pt>
                <c:pt idx="1">
                  <c:v>4513</c:v>
                </c:pt>
                <c:pt idx="2">
                  <c:v>4412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491E-4E53-AD98-FDDF105BAD57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Организации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1.29665199939923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491E-4E53-AD98-FDDF105BAD57}"/>
                </c:ext>
              </c:extLst>
            </c:dLbl>
            <c:dLbl>
              <c:idx val="1"/>
              <c:layout>
                <c:manualLayout>
                  <c:x val="5.7532501480274407E-3"/>
                  <c:y val="1.158711440656676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491E-4E53-AD98-FDDF105BAD57}"/>
                </c:ext>
              </c:extLst>
            </c:dLbl>
            <c:dLbl>
              <c:idx val="2"/>
              <c:layout>
                <c:manualLayout>
                  <c:x val="2.8767383314283437E-3"/>
                  <c:y val="1.2622340298337432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491E-4E53-AD98-FDDF105BAD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10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528</c:v>
                </c:pt>
                <c:pt idx="1">
                  <c:v>527</c:v>
                </c:pt>
                <c:pt idx="2">
                  <c:v>500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491E-4E53-AD98-FDDF105BAD57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КФХ</c:v>
                </c:pt>
              </c:strCache>
            </c:strRef>
          </c:tx>
          <c:spPr>
            <a:solidFill>
              <a:srgbClr val="1E497C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-2.6369796745284258E-17"/>
                  <c:y val="9.5542778903101189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8-491E-4E53-AD98-FDDF105BAD57}"/>
                </c:ext>
              </c:extLst>
            </c:dLbl>
            <c:dLbl>
              <c:idx val="1"/>
              <c:layout>
                <c:manualLayout>
                  <c:x val="-2.8767383314282908E-3"/>
                  <c:y val="1.29665199939923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9-491E-4E53-AD98-FDDF105BAD57}"/>
                </c:ext>
              </c:extLst>
            </c:dLbl>
            <c:dLbl>
              <c:idx val="2"/>
              <c:layout>
                <c:manualLayout>
                  <c:x val="-2.8767383314283437E-3"/>
                  <c:y val="1.29665199939923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A-491E-4E53-AD98-FDDF105BAD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10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1121</c:v>
                </c:pt>
                <c:pt idx="1">
                  <c:v>926</c:v>
                </c:pt>
                <c:pt idx="2">
                  <c:v>865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B-491E-4E53-AD98-FDDF105BAD57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ЛПХ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5.7534766628566875E-3"/>
                  <c:y val="6.1420357866279335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C-491E-4E53-AD98-FDDF105BAD57}"/>
                </c:ext>
              </c:extLst>
            </c:dLbl>
            <c:dLbl>
              <c:idx val="1"/>
              <c:layout>
                <c:manualLayout>
                  <c:x val="0"/>
                  <c:y val="6.1420357866279335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D-491E-4E53-AD98-FDDF105BAD57}"/>
                </c:ext>
              </c:extLst>
            </c:dLbl>
            <c:dLbl>
              <c:idx val="2"/>
              <c:layout>
                <c:manualLayout>
                  <c:x val="0"/>
                  <c:y val="9.5542778903101189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E-491E-4E53-AD98-FDDF105BAD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10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Лист1!$E$2:$E$4</c:f>
              <c:numCache>
                <c:formatCode>General</c:formatCode>
                <c:ptCount val="3"/>
                <c:pt idx="0">
                  <c:v>3135</c:v>
                </c:pt>
                <c:pt idx="1">
                  <c:v>3060</c:v>
                </c:pt>
                <c:pt idx="2">
                  <c:v>3047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F-491E-4E53-AD98-FDDF105BAD57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224039936"/>
        <c:axId val="223176384"/>
      </c:barChart>
      <c:catAx>
        <c:axId val="2240399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ru-RU"/>
          </a:p>
        </c:txPr>
        <c:crossAx val="223176384"/>
        <c:crosses val="autoZero"/>
        <c:auto val="1"/>
        <c:lblAlgn val="ctr"/>
        <c:lblOffset val="100"/>
        <c:noMultiLvlLbl val="0"/>
      </c:catAx>
      <c:valAx>
        <c:axId val="223176384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noFill/>
        </c:spPr>
        <c:txPr>
          <a:bodyPr/>
          <a:lstStyle/>
          <a:p>
            <a:pPr>
              <a:defRPr sz="900"/>
            </a:pPr>
            <a:endParaRPr lang="ru-RU"/>
          </a:p>
        </c:txPr>
        <c:crossAx val="224039936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489350858332642"/>
          <c:y val="0.52700655284824149"/>
          <c:w val="0.32099371149531047"/>
          <c:h val="0.32133325702807686"/>
        </c:manualLayout>
      </c:layout>
      <c:overlay val="0"/>
      <c:txPr>
        <a:bodyPr/>
        <a:lstStyle/>
        <a:p>
          <a:pPr>
            <a:defRPr sz="110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2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lang="ru-RU" sz="900" b="0" i="0" u="none" strike="noStrike" kern="1200" baseline="0" dirty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sz="900" b="0" i="1" u="none" strike="noStrike" kern="1200" baseline="0" dirty="0" smtClean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Урожайность зерновых, ц/га</a:t>
            </a:r>
            <a:endParaRPr lang="ru-RU" sz="900" b="0" i="1" u="none" strike="noStrike" kern="1200" baseline="0" dirty="0">
              <a:solidFill>
                <a:prstClr val="black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27399207887511007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8.2192768758729884E-2"/>
          <c:y val="0.22924268396839528"/>
          <c:w val="0.84860691151198653"/>
          <c:h val="0.5368269715324645"/>
        </c:manualLayout>
      </c:layout>
      <c:lineChart>
        <c:grouping val="stacked"/>
        <c:varyColors val="0"/>
        <c:ser>
          <c:idx val="1"/>
          <c:order val="0"/>
          <c:tx>
            <c:strRef>
              <c:f>'[Диаграмма в Microsoft PowerPoint]Лист1'!$B$1</c:f>
              <c:strCache>
                <c:ptCount val="1"/>
                <c:pt idx="0">
                  <c:v>Зерновые, ц/га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ymbol val="triangle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dLbls>
            <c:dLbl>
              <c:idx val="2"/>
              <c:layout>
                <c:manualLayout>
                  <c:x val="-1.1785863398102907E-2"/>
                  <c:y val="-4.627834950953404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7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PowerPoint]Лист1'!$B$2:$B$4</c:f>
              <c:numCache>
                <c:formatCode>General</c:formatCode>
                <c:ptCount val="3"/>
                <c:pt idx="0">
                  <c:v>20.6</c:v>
                </c:pt>
                <c:pt idx="1">
                  <c:v>23.9</c:v>
                </c:pt>
                <c:pt idx="2">
                  <c:v>28.9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9996544"/>
        <c:axId val="190661184"/>
      </c:lineChart>
      <c:catAx>
        <c:axId val="1899965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90661184"/>
        <c:crosses val="autoZero"/>
        <c:auto val="1"/>
        <c:lblAlgn val="ctr"/>
        <c:lblOffset val="100"/>
        <c:noMultiLvlLbl val="0"/>
      </c:catAx>
      <c:valAx>
        <c:axId val="190661184"/>
        <c:scaling>
          <c:orientation val="minMax"/>
          <c:max val="30"/>
          <c:min val="2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89996544"/>
        <c:crosses val="autoZero"/>
        <c:crossBetween val="between"/>
        <c:majorUnit val="5"/>
      </c:valAx>
    </c:plotArea>
    <c:plotVisOnly val="1"/>
    <c:dispBlanksAs val="zero"/>
    <c:showDLblsOverMax val="0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23992023199139928"/>
          <c:y val="4.3895930927851677E-2"/>
        </c:manualLayout>
      </c:layout>
      <c:overlay val="0"/>
      <c:txPr>
        <a:bodyPr/>
        <a:lstStyle/>
        <a:p>
          <a:pPr algn="ctr" rtl="0">
            <a:defRPr i="1"/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7.37280474448576E-2"/>
          <c:y val="0.28694113336758986"/>
          <c:w val="0.84432994705054598"/>
          <c:h val="0.49192245743477253"/>
        </c:manualLayout>
      </c:layout>
      <c:lineChart>
        <c:grouping val="stacked"/>
        <c:varyColors val="0"/>
        <c:ser>
          <c:idx val="0"/>
          <c:order val="0"/>
          <c:tx>
            <c:strRef>
              <c:f>'[Диаграмма в Microsoft PowerPoint]Лист1'!$C$1</c:f>
              <c:strCache>
                <c:ptCount val="1"/>
                <c:pt idx="0">
                  <c:v>Урожайность пшеницы, ц/га</c:v>
                </c:pt>
              </c:strCache>
            </c:strRef>
          </c:tx>
          <c:marker>
            <c:symbol val="triangle"/>
            <c:size val="5"/>
            <c:spPr>
              <a:solidFill>
                <a:schemeClr val="accent3">
                  <a:lumMod val="50000"/>
                </a:schemeClr>
              </a:solidFill>
            </c:spPr>
          </c:marker>
          <c:dPt>
            <c:idx val="1"/>
            <c:marker>
              <c:spPr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c:spPr>
            </c:marker>
            <c:bubble3D val="0"/>
            <c:spPr>
              <a:ln>
                <a:solidFill>
                  <a:schemeClr val="accent3">
                    <a:lumMod val="50000"/>
                  </a:schemeClr>
                </a:solidFill>
              </a:ln>
            </c:spPr>
          </c:dPt>
          <c:dPt>
            <c:idx val="2"/>
            <c:marker>
              <c:spPr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c:spPr>
            </c:marker>
            <c:bubble3D val="0"/>
            <c:spPr>
              <a:ln>
                <a:solidFill>
                  <a:schemeClr val="accent3">
                    <a:lumMod val="50000"/>
                  </a:schemeClr>
                </a:solidFill>
              </a:ln>
            </c:spPr>
          </c:dPt>
          <c:dLbls>
            <c:dLbl>
              <c:idx val="2"/>
              <c:layout>
                <c:manualLayout>
                  <c:x val="-2.3430594620523323E-2"/>
                  <c:y val="-0.11120302501722426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PowerPoint]Лист1'!$C$2:$C$4</c:f>
              <c:numCache>
                <c:formatCode>General</c:formatCode>
                <c:ptCount val="3"/>
                <c:pt idx="0">
                  <c:v>19.8</c:v>
                </c:pt>
                <c:pt idx="1">
                  <c:v>23.8</c:v>
                </c:pt>
                <c:pt idx="2">
                  <c:v>29.2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9995008"/>
        <c:axId val="190662912"/>
      </c:lineChart>
      <c:catAx>
        <c:axId val="1899950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90662912"/>
        <c:crosses val="autoZero"/>
        <c:auto val="1"/>
        <c:lblAlgn val="ctr"/>
        <c:lblOffset val="100"/>
        <c:noMultiLvlLbl val="0"/>
      </c:catAx>
      <c:valAx>
        <c:axId val="190662912"/>
        <c:scaling>
          <c:orientation val="minMax"/>
          <c:max val="30"/>
          <c:min val="15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 algn="ctr">
              <a:defRPr/>
            </a:pPr>
            <a:endParaRPr lang="ru-RU"/>
          </a:p>
        </c:txPr>
        <c:crossAx val="189995008"/>
        <c:crosses val="autoZero"/>
        <c:crossBetween val="between"/>
        <c:majorUnit val="5"/>
      </c:valAx>
      <c:spPr>
        <a:noFill/>
        <a:ln w="25400">
          <a:noFill/>
        </a:ln>
      </c:spPr>
    </c:plotArea>
    <c:plotVisOnly val="1"/>
    <c:dispBlanksAs val="zero"/>
    <c:showDLblsOverMax val="0"/>
  </c:chart>
  <c:txPr>
    <a:bodyPr/>
    <a:lstStyle/>
    <a:p>
      <a:pPr algn="ctr">
        <a:defRPr lang="ru-RU" sz="800" b="0" i="0" u="none" strike="noStrike" kern="1200" baseline="0">
          <a:solidFill>
            <a:prstClr val="black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 algn="ctr" rtl="0">
              <a:defRPr/>
            </a:pPr>
            <a:r>
              <a:rPr lang="ru-RU" i="1" dirty="0"/>
              <a:t>Урожайность ячменя, ц/га</a:t>
            </a:r>
          </a:p>
        </c:rich>
      </c:tx>
      <c:layout>
        <c:manualLayout>
          <c:xMode val="edge"/>
          <c:yMode val="edge"/>
          <c:x val="0.24997512443077288"/>
          <c:y val="7.9390216458154486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9.547772736799541E-2"/>
          <c:y val="0.34464522366786965"/>
          <c:w val="0.84178643988615809"/>
          <c:h val="0.4424514698650574"/>
        </c:manualLayout>
      </c:layout>
      <c:lineChart>
        <c:grouping val="stacked"/>
        <c:varyColors val="0"/>
        <c:ser>
          <c:idx val="0"/>
          <c:order val="0"/>
          <c:tx>
            <c:strRef>
              <c:f>'[Диаграмма в Microsoft PowerPoint]Лист1'!$D$1</c:f>
              <c:strCache>
                <c:ptCount val="1"/>
                <c:pt idx="0">
                  <c:v>Урожайность ячменя, ц/га</c:v>
                </c:pt>
              </c:strCache>
            </c:strRef>
          </c:tx>
          <c:spPr>
            <a:ln>
              <a:solidFill>
                <a:srgbClr val="0099FF"/>
              </a:solidFill>
            </a:ln>
          </c:spPr>
          <c:marker>
            <c:spPr>
              <a:solidFill>
                <a:srgbClr val="00B0F0"/>
              </a:solidFill>
              <a:ln>
                <a:solidFill>
                  <a:srgbClr val="0099FF"/>
                </a:solidFill>
              </a:ln>
            </c:spPr>
          </c:marker>
          <c:dLbls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PowerPoint]Лист1'!$D$2:$D$4</c:f>
              <c:numCache>
                <c:formatCode>General</c:formatCode>
                <c:ptCount val="3"/>
                <c:pt idx="0">
                  <c:v>24.7</c:v>
                </c:pt>
                <c:pt idx="1">
                  <c:v>27.2</c:v>
                </c:pt>
                <c:pt idx="2">
                  <c:v>31.9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1406080"/>
        <c:axId val="190664640"/>
      </c:lineChart>
      <c:catAx>
        <c:axId val="1914060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90664640"/>
        <c:crosses val="autoZero"/>
        <c:auto val="1"/>
        <c:lblAlgn val="ctr"/>
        <c:lblOffset val="100"/>
        <c:noMultiLvlLbl val="0"/>
      </c:catAx>
      <c:valAx>
        <c:axId val="190664640"/>
        <c:scaling>
          <c:orientation val="minMax"/>
          <c:max val="35"/>
          <c:min val="2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 algn="ctr">
              <a:defRPr/>
            </a:pPr>
            <a:endParaRPr lang="ru-RU"/>
          </a:p>
        </c:txPr>
        <c:crossAx val="191406080"/>
        <c:crosses val="autoZero"/>
        <c:crossBetween val="between"/>
        <c:majorUnit val="5"/>
      </c:valAx>
      <c:spPr>
        <a:noFill/>
        <a:ln w="25400">
          <a:noFill/>
        </a:ln>
      </c:spPr>
    </c:plotArea>
    <c:plotVisOnly val="1"/>
    <c:dispBlanksAs val="zero"/>
    <c:showDLblsOverMax val="0"/>
  </c:chart>
  <c:txPr>
    <a:bodyPr/>
    <a:lstStyle/>
    <a:p>
      <a:pPr algn="ctr">
        <a:defRPr lang="ru-RU" sz="800" b="0" i="0" u="none" strike="noStrike" kern="1200" baseline="0">
          <a:solidFill>
            <a:prstClr val="black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 algn="ctr" rtl="0">
              <a:defRPr/>
            </a:pPr>
            <a:r>
              <a:rPr lang="ru-RU" i="1" dirty="0"/>
              <a:t>Урожайность овса, ц/га</a:t>
            </a:r>
          </a:p>
        </c:rich>
      </c:tx>
      <c:layout>
        <c:manualLayout>
          <c:xMode val="edge"/>
          <c:yMode val="edge"/>
          <c:x val="0.24063135616020662"/>
          <c:y val="7.2889395522624356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9.706885728122254E-2"/>
          <c:y val="0.29018460466736323"/>
          <c:w val="0.86192886481444941"/>
          <c:h val="0.38628162502770652"/>
        </c:manualLayout>
      </c:layout>
      <c:lineChart>
        <c:grouping val="stacked"/>
        <c:varyColors val="0"/>
        <c:ser>
          <c:idx val="0"/>
          <c:order val="0"/>
          <c:tx>
            <c:strRef>
              <c:f>'[Диаграмма в Microsoft PowerPoint]Лист1'!$E$1</c:f>
              <c:strCache>
                <c:ptCount val="1"/>
                <c:pt idx="0">
                  <c:v>Урожайность овса, ц/га</c:v>
                </c:pt>
              </c:strCache>
            </c:strRef>
          </c:tx>
          <c:spPr>
            <a:ln>
              <a:solidFill>
                <a:srgbClr val="7030A0"/>
              </a:solidFill>
            </a:ln>
          </c:spPr>
          <c:marker>
            <c:symbol val="circle"/>
            <c:size val="5"/>
            <c:spPr>
              <a:solidFill>
                <a:schemeClr val="accent4">
                  <a:lumMod val="50000"/>
                </a:schemeClr>
              </a:solidFill>
              <a:ln>
                <a:solidFill>
                  <a:srgbClr val="7030A0"/>
                </a:solidFill>
              </a:ln>
            </c:spPr>
          </c:marker>
          <c:dLbls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PowerPoint]Лист1'!$E$2:$E$4</c:f>
              <c:numCache>
                <c:formatCode>General</c:formatCode>
                <c:ptCount val="3"/>
                <c:pt idx="0">
                  <c:v>20.7</c:v>
                </c:pt>
                <c:pt idx="1">
                  <c:v>22.2</c:v>
                </c:pt>
                <c:pt idx="2">
                  <c:v>26.2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1406592"/>
        <c:axId val="190666368"/>
      </c:lineChart>
      <c:catAx>
        <c:axId val="191406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90666368"/>
        <c:crosses val="autoZero"/>
        <c:auto val="1"/>
        <c:lblAlgn val="ctr"/>
        <c:lblOffset val="100"/>
        <c:noMultiLvlLbl val="0"/>
      </c:catAx>
      <c:valAx>
        <c:axId val="190666368"/>
        <c:scaling>
          <c:orientation val="minMax"/>
          <c:max val="30"/>
          <c:min val="20"/>
        </c:scaling>
        <c:delete val="0"/>
        <c:axPos val="l"/>
        <c:numFmt formatCode="General" sourceLinked="1"/>
        <c:majorTickMark val="out"/>
        <c:minorTickMark val="none"/>
        <c:tickLblPos val="nextTo"/>
        <c:crossAx val="191406592"/>
        <c:crosses val="autoZero"/>
        <c:crossBetween val="between"/>
        <c:majorUnit val="5"/>
      </c:valAx>
    </c:plotArea>
    <c:plotVisOnly val="1"/>
    <c:dispBlanksAs val="zero"/>
    <c:showDLblsOverMax val="0"/>
  </c:chart>
  <c:txPr>
    <a:bodyPr/>
    <a:lstStyle/>
    <a:p>
      <a:pPr algn="ctr">
        <a:defRPr lang="ru-RU" sz="800" b="0" i="0" u="none" strike="noStrike" kern="1200" baseline="0">
          <a:solidFill>
            <a:prstClr val="black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 algn="ctr" rtl="0">
              <a:defRPr/>
            </a:pPr>
            <a:r>
              <a:rPr lang="ru-RU" i="1" dirty="0"/>
              <a:t>Урожайность гречихи, ц/га</a:t>
            </a:r>
          </a:p>
        </c:rich>
      </c:tx>
      <c:layout>
        <c:manualLayout>
          <c:xMode val="edge"/>
          <c:yMode val="edge"/>
          <c:x val="0.22857379383423293"/>
          <c:y val="7.6159635393241581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8.7566909477220775E-2"/>
          <c:y val="0.23966177925699381"/>
          <c:w val="0.8783561633755349"/>
          <c:h val="0.4267626158136188"/>
        </c:manualLayout>
      </c:layout>
      <c:lineChart>
        <c:grouping val="stacked"/>
        <c:varyColors val="0"/>
        <c:ser>
          <c:idx val="0"/>
          <c:order val="0"/>
          <c:tx>
            <c:strRef>
              <c:f>'[Диаграмма в Microsoft PowerPoint]Лист1'!$F$1</c:f>
              <c:strCache>
                <c:ptCount val="1"/>
                <c:pt idx="0">
                  <c:v>Урожайность гречихи, ц/га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ymbol val="diamond"/>
            <c:size val="5"/>
            <c:spPr>
              <a:solidFill>
                <a:schemeClr val="accent2"/>
              </a:solidFill>
              <a:ln>
                <a:solidFill>
                  <a:schemeClr val="accent2">
                    <a:lumMod val="75000"/>
                  </a:schemeClr>
                </a:solidFill>
              </a:ln>
            </c:spPr>
          </c:marker>
          <c:dLbls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PowerPoint]Лист1'!$F$2:$F$4</c:f>
              <c:numCache>
                <c:formatCode>General</c:formatCode>
                <c:ptCount val="3"/>
                <c:pt idx="0">
                  <c:v>8.5</c:v>
                </c:pt>
                <c:pt idx="1">
                  <c:v>8.3000000000000007</c:v>
                </c:pt>
                <c:pt idx="2">
                  <c:v>10.8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1407616"/>
        <c:axId val="190668096"/>
      </c:lineChart>
      <c:catAx>
        <c:axId val="1914076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90668096"/>
        <c:crosses val="autoZero"/>
        <c:auto val="1"/>
        <c:lblAlgn val="ctr"/>
        <c:lblOffset val="100"/>
        <c:noMultiLvlLbl val="0"/>
      </c:catAx>
      <c:valAx>
        <c:axId val="190668096"/>
        <c:scaling>
          <c:orientation val="minMax"/>
          <c:max val="15"/>
          <c:min val="5"/>
        </c:scaling>
        <c:delete val="0"/>
        <c:axPos val="l"/>
        <c:numFmt formatCode="General" sourceLinked="1"/>
        <c:majorTickMark val="out"/>
        <c:minorTickMark val="none"/>
        <c:tickLblPos val="nextTo"/>
        <c:crossAx val="191407616"/>
        <c:crosses val="autoZero"/>
        <c:crossBetween val="between"/>
        <c:majorUnit val="5"/>
      </c:valAx>
      <c:spPr>
        <a:noFill/>
        <a:ln w="25400">
          <a:noFill/>
        </a:ln>
      </c:spPr>
    </c:plotArea>
    <c:plotVisOnly val="1"/>
    <c:dispBlanksAs val="zero"/>
    <c:showDLblsOverMax val="0"/>
  </c:chart>
  <c:txPr>
    <a:bodyPr/>
    <a:lstStyle/>
    <a:p>
      <a:pPr algn="ctr">
        <a:defRPr lang="ru-RU" sz="800" b="0" i="0" u="none" strike="noStrike" kern="1200" baseline="0">
          <a:solidFill>
            <a:prstClr val="black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6602390658563815E-2"/>
          <c:y val="4.9094373390410985E-2"/>
          <c:w val="0.59246997154863035"/>
          <c:h val="0.891700204108764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Урожайность гороха, ц/га</c:v>
                </c:pt>
              </c:strCache>
            </c:strRef>
          </c:tx>
          <c:spPr>
            <a:ln>
              <a:solidFill>
                <a:schemeClr val="accent5">
                  <a:lumMod val="75000"/>
                </a:schemeClr>
              </a:solidFill>
            </a:ln>
          </c:spPr>
          <c:marker>
            <c:symbol val="circle"/>
            <c:size val="5"/>
            <c:spPr>
              <a:solidFill>
                <a:schemeClr val="accent5">
                  <a:lumMod val="50000"/>
                </a:schemeClr>
              </a:solidFill>
              <a:ln>
                <a:solidFill>
                  <a:schemeClr val="accent5">
                    <a:lumMod val="75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7.5246843803259189E-2"/>
                  <c:y val="4.465901004318764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1926-49D5-8B60-AF726CF553F3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14</c:v>
                </c:pt>
                <c:pt idx="1">
                  <c:v>19.3</c:v>
                </c:pt>
                <c:pt idx="2">
                  <c:v>25.2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6F7B-4430-B03B-A3A071350CD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Урожайность сои, ц/га</c:v>
                </c:pt>
              </c:strCache>
            </c:strRef>
          </c:tx>
          <c:spPr>
            <a:ln>
              <a:solidFill>
                <a:srgbClr val="002060"/>
              </a:solidFill>
            </a:ln>
          </c:spPr>
          <c:marker>
            <c:symbol val="square"/>
            <c:size val="7"/>
            <c:spPr>
              <a:solidFill>
                <a:schemeClr val="accent5">
                  <a:lumMod val="50000"/>
                </a:schemeClr>
              </a:solidFill>
              <a:ln>
                <a:solidFill>
                  <a:srgbClr val="002060"/>
                </a:solidFill>
              </a:ln>
            </c:spPr>
          </c:marker>
          <c:dPt>
            <c:idx val="0"/>
            <c:marker>
              <c:symbol val="square"/>
              <c:size val="5"/>
            </c:marker>
            <c:bubble3D val="0"/>
          </c:dPt>
          <c:dPt>
            <c:idx val="1"/>
            <c:marker>
              <c:symbol val="square"/>
              <c:size val="5"/>
            </c:marker>
            <c:bubble3D val="0"/>
          </c:dPt>
          <c:dPt>
            <c:idx val="2"/>
            <c:marker>
              <c:symbol val="square"/>
              <c:size val="5"/>
            </c:marker>
            <c:bubble3D val="0"/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5.0999999999999996</c:v>
                </c:pt>
                <c:pt idx="1">
                  <c:v>8.6999999999999993</c:v>
                </c:pt>
                <c:pt idx="2">
                  <c:v>9.6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6F7B-4430-B03B-A3A071350CDF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Урожайность рапса, ц/га</c:v>
                </c:pt>
              </c:strCache>
            </c:strRef>
          </c:tx>
          <c:spPr>
            <a:ln>
              <a:solidFill>
                <a:srgbClr val="00B050"/>
              </a:solidFill>
            </a:ln>
          </c:spPr>
          <c:marker>
            <c:symbol val="triangle"/>
            <c:size val="6"/>
            <c:spPr>
              <a:solidFill>
                <a:srgbClr val="00B050"/>
              </a:solidFill>
              <a:ln>
                <a:solidFill>
                  <a:srgbClr val="00B050"/>
                </a:solidFill>
              </a:ln>
            </c:spPr>
          </c:marker>
          <c:dLbls>
            <c:dLbl>
              <c:idx val="0"/>
              <c:layout>
                <c:manualLayout>
                  <c:x val="-7.7845672002773578E-2"/>
                  <c:y val="-5.096868346251386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1926-49D5-8B60-AF726CF553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14.4</c:v>
                </c:pt>
                <c:pt idx="1">
                  <c:v>14.6</c:v>
                </c:pt>
                <c:pt idx="2">
                  <c:v>19.600000000000001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1926-49D5-8B60-AF726CF553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20587264"/>
        <c:axId val="328110016"/>
      </c:lineChart>
      <c:catAx>
        <c:axId val="3205872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 b="0"/>
            </a:pPr>
            <a:endParaRPr lang="ru-RU"/>
          </a:p>
        </c:txPr>
        <c:crossAx val="328110016"/>
        <c:crosses val="autoZero"/>
        <c:auto val="1"/>
        <c:lblAlgn val="ctr"/>
        <c:lblOffset val="100"/>
        <c:noMultiLvlLbl val="0"/>
      </c:catAx>
      <c:valAx>
        <c:axId val="328110016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 b="0"/>
            </a:pPr>
            <a:endParaRPr lang="ru-RU"/>
          </a:p>
        </c:txPr>
        <c:crossAx val="320587264"/>
        <c:crosses val="autoZero"/>
        <c:crossBetween val="between"/>
      </c:valAx>
      <c:spPr>
        <a:noFill/>
      </c:spPr>
    </c:plotArea>
    <c:legend>
      <c:legendPos val="r"/>
      <c:layout>
        <c:manualLayout>
          <c:xMode val="edge"/>
          <c:yMode val="edge"/>
          <c:x val="0.66416395831302844"/>
          <c:y val="0.18954527665639387"/>
          <c:w val="0.32808582968226024"/>
          <c:h val="0.68028763110578827"/>
        </c:manualLayout>
      </c:layout>
      <c:overlay val="0"/>
      <c:txPr>
        <a:bodyPr/>
        <a:lstStyle/>
        <a:p>
          <a:pPr>
            <a:defRPr sz="900" b="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2966241471609511E-2"/>
          <c:y val="0.2917782496468736"/>
          <c:w val="0.57397180714612117"/>
          <c:h val="0.5954697465120044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Сбор картофеля, тыс. тонн</c:v>
                </c:pt>
              </c:strCache>
            </c:strRef>
          </c:tx>
          <c:spPr>
            <a:ln>
              <a:solidFill>
                <a:srgbClr val="CC00CC"/>
              </a:solidFill>
            </a:ln>
          </c:spPr>
          <c:marker>
            <c:spPr>
              <a:solidFill>
                <a:srgbClr val="7E007E"/>
              </a:solidFill>
              <a:ln>
                <a:solidFill>
                  <a:srgbClr val="7E007E"/>
                </a:solidFill>
              </a:ln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628.11</c:v>
                </c:pt>
                <c:pt idx="1">
                  <c:v>671.3</c:v>
                </c:pt>
                <c:pt idx="2">
                  <c:v>618.29999999999995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6CB4-4787-B796-8854561007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1579904"/>
        <c:axId val="300103296"/>
      </c:lineChart>
      <c:catAx>
        <c:axId val="3315799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00103296"/>
        <c:crosses val="autoZero"/>
        <c:auto val="1"/>
        <c:lblAlgn val="ctr"/>
        <c:lblOffset val="100"/>
        <c:noMultiLvlLbl val="0"/>
      </c:catAx>
      <c:valAx>
        <c:axId val="300103296"/>
        <c:scaling>
          <c:orientation val="minMax"/>
          <c:max val="700"/>
          <c:min val="59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33157990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18110097226511"/>
          <c:y val="0.2674260202514967"/>
          <c:w val="0.27090186004812344"/>
          <c:h val="0.55895954725380248"/>
        </c:manualLayout>
      </c:layout>
      <c:overlay val="0"/>
      <c:txPr>
        <a:bodyPr/>
        <a:lstStyle/>
        <a:p>
          <a:pPr>
            <a:defRPr sz="90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7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8357002801328443E-2"/>
          <c:y val="0.15546140507512088"/>
          <c:w val="0.57011612716714366"/>
          <c:h val="0.65678965164688308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 т.ч. по сельскохозяйственным организациям, тыс. тонн</c:v>
                </c:pt>
              </c:strCache>
            </c:strRef>
          </c:tx>
          <c:spPr>
            <a:ln>
              <a:solidFill>
                <a:schemeClr val="accent6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c:spPr>
          </c:marker>
          <c:dLbls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z="900" smtClean="0"/>
                      <a:t>95,9</a:t>
                    </a:r>
                    <a:endParaRPr lang="en-US" dirty="0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C7F4-4822-8FC5-4E02B52DE515}"/>
                </c:ext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93.6</c:v>
                </c:pt>
                <c:pt idx="1">
                  <c:v>106.8</c:v>
                </c:pt>
                <c:pt idx="2">
                  <c:v>95.9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F3B-4BF6-8DF0-E39D298BE3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1580416"/>
        <c:axId val="300105024"/>
      </c:lineChart>
      <c:catAx>
        <c:axId val="3315804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00105024"/>
        <c:crosses val="autoZero"/>
        <c:auto val="1"/>
        <c:lblAlgn val="ctr"/>
        <c:lblOffset val="100"/>
        <c:noMultiLvlLbl val="0"/>
      </c:catAx>
      <c:valAx>
        <c:axId val="300105024"/>
        <c:scaling>
          <c:orientation val="minMax"/>
          <c:max val="108"/>
          <c:min val="88"/>
        </c:scaling>
        <c:delete val="0"/>
        <c:axPos val="l"/>
        <c:numFmt formatCode="General" sourceLinked="1"/>
        <c:majorTickMark val="out"/>
        <c:minorTickMark val="none"/>
        <c:tickLblPos val="nextTo"/>
        <c:crossAx val="331580416"/>
        <c:crosses val="autoZero"/>
        <c:crossBetween val="between"/>
        <c:majorUnit val="10"/>
        <c:minorUnit val="1"/>
      </c:valAx>
    </c:plotArea>
    <c:legend>
      <c:legendPos val="r"/>
      <c:layout>
        <c:manualLayout>
          <c:xMode val="edge"/>
          <c:yMode val="edge"/>
          <c:x val="0.61033590695173978"/>
          <c:y val="8.8116723167936714E-2"/>
          <c:w val="0.36587482977437402"/>
          <c:h val="0.86515798941136546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800400018848098E-2"/>
          <c:y val="0.18874233698681034"/>
          <c:w val="0.58035746815151257"/>
          <c:h val="0.4996544677689021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Урожайность картофеля, ц/га</c:v>
                </c:pt>
              </c:strCache>
            </c:strRef>
          </c:tx>
          <c:spPr>
            <a:ln>
              <a:solidFill>
                <a:srgbClr val="1E497C"/>
              </a:solidFill>
            </a:ln>
          </c:spPr>
          <c:marker>
            <c:spPr>
              <a:solidFill>
                <a:srgbClr val="1E497C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167.9</c:v>
                </c:pt>
                <c:pt idx="1">
                  <c:v>193.7</c:v>
                </c:pt>
                <c:pt idx="2">
                  <c:v>187.4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EA4-4EED-B878-29A5793F5E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1732480"/>
        <c:axId val="305816704"/>
      </c:lineChart>
      <c:catAx>
        <c:axId val="3317324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305816704"/>
        <c:crosses val="autoZero"/>
        <c:auto val="1"/>
        <c:lblAlgn val="ctr"/>
        <c:lblOffset val="100"/>
        <c:noMultiLvlLbl val="0"/>
      </c:catAx>
      <c:valAx>
        <c:axId val="305816704"/>
        <c:scaling>
          <c:orientation val="minMax"/>
          <c:max val="200"/>
          <c:min val="150"/>
        </c:scaling>
        <c:delete val="0"/>
        <c:axPos val="l"/>
        <c:numFmt formatCode="General" sourceLinked="1"/>
        <c:majorTickMark val="out"/>
        <c:minorTickMark val="none"/>
        <c:tickLblPos val="nextTo"/>
        <c:crossAx val="33173248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6039083467932913"/>
          <c:y val="0.15256176853055917"/>
          <c:w val="0.24908858926106767"/>
          <c:h val="0.53491574002813091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Овощи всего, в т.ч.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164.2</c:v>
                </c:pt>
                <c:pt idx="1">
                  <c:v>157.9</c:v>
                </c:pt>
                <c:pt idx="2">
                  <c:v>154.30000000000001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8FA2-4063-BF90-F50024FC369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Овощи открытого грунта</c:v>
                </c:pt>
              </c:strCache>
            </c:strRef>
          </c:tx>
          <c:spPr>
            <a:ln>
              <a:solidFill>
                <a:srgbClr val="18660E"/>
              </a:solidFill>
            </a:ln>
          </c:spPr>
          <c:marker>
            <c:symbol val="square"/>
            <c:size val="5"/>
            <c:spPr>
              <a:solidFill>
                <a:srgbClr val="0E3A08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133.5</c:v>
                </c:pt>
                <c:pt idx="1">
                  <c:v>134.30000000000001</c:v>
                </c:pt>
                <c:pt idx="2">
                  <c:v>133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8FA2-4063-BF90-F50024FC369C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Овощи защищенного грунта</c:v>
                </c:pt>
              </c:strCache>
            </c:strRef>
          </c:tx>
          <c:spPr>
            <a:ln>
              <a:solidFill>
                <a:schemeClr val="tx2">
                  <a:lumMod val="75000"/>
                </a:schemeClr>
              </a:solidFill>
            </a:ln>
          </c:spPr>
          <c:marker>
            <c:spPr>
              <a:solidFill>
                <a:srgbClr val="002060"/>
              </a:solidFill>
              <a:ln>
                <a:noFill/>
              </a:ln>
            </c:spPr>
          </c:marker>
          <c:dLbls>
            <c:dLbl>
              <c:idx val="0"/>
              <c:layout>
                <c:manualLayout>
                  <c:x val="-6.9812844869089036E-2"/>
                  <c:y val="-6.33120536464609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8-8FA2-4063-BF90-F50024FC369C}"/>
                </c:ext>
              </c:extLst>
            </c:dLbl>
            <c:dLbl>
              <c:idx val="1"/>
              <c:layout>
                <c:manualLayout>
                  <c:x val="-4.4092323075214164E-2"/>
                  <c:y val="-5.879012018607643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9-8FA2-4063-BF90-F50024FC369C}"/>
                </c:ext>
              </c:extLst>
            </c:dLbl>
            <c:dLbl>
              <c:idx val="2"/>
              <c:layout>
                <c:manualLayout>
                  <c:x val="-5.5115403844017606E-2"/>
                  <c:y val="-5.426747455410972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A-8FA2-4063-BF90-F50024FC369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30.8</c:v>
                </c:pt>
                <c:pt idx="1">
                  <c:v>23.5</c:v>
                </c:pt>
                <c:pt idx="2">
                  <c:v>21.3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B-8FA2-4063-BF90-F50024FC369C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 т.ч. овощи защищенного грунта по с/х организациям</c:v>
                </c:pt>
              </c:strCache>
            </c:strRef>
          </c:tx>
          <c:spPr>
            <a:ln>
              <a:solidFill>
                <a:schemeClr val="accent4">
                  <a:lumMod val="75000"/>
                </a:schemeClr>
              </a:solidFill>
            </a:ln>
          </c:spPr>
          <c:marker>
            <c:spPr>
              <a:solidFill>
                <a:schemeClr val="accent4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</c:marker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Лист1!$E$2:$E$4</c:f>
              <c:numCache>
                <c:formatCode>General</c:formatCode>
                <c:ptCount val="3"/>
                <c:pt idx="0">
                  <c:v>2.14</c:v>
                </c:pt>
                <c:pt idx="1">
                  <c:v>2.11</c:v>
                </c:pt>
                <c:pt idx="2">
                  <c:v>1.4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F-8FA2-4063-BF90-F50024FC36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28707584"/>
        <c:axId val="334998912"/>
      </c:lineChart>
      <c:catAx>
        <c:axId val="3287075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334998912"/>
        <c:crosses val="autoZero"/>
        <c:auto val="1"/>
        <c:lblAlgn val="ctr"/>
        <c:lblOffset val="100"/>
        <c:noMultiLvlLbl val="0"/>
      </c:catAx>
      <c:valAx>
        <c:axId val="334998912"/>
        <c:scaling>
          <c:orientation val="minMax"/>
          <c:max val="17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crossAx val="328707584"/>
        <c:crosses val="autoZero"/>
        <c:crossBetween val="between"/>
      </c:valAx>
    </c:plotArea>
    <c:legend>
      <c:legendPos val="tr"/>
      <c:layout>
        <c:manualLayout>
          <c:xMode val="edge"/>
          <c:yMode val="edge"/>
          <c:x val="0.65774182142155146"/>
          <c:y val="5.3572445483709263E-2"/>
          <c:w val="0.29816585550323466"/>
          <c:h val="0.89031498770013207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Пашня всего, тыс. га</c:v>
                </c:pt>
              </c:strCache>
            </c:strRef>
          </c:tx>
          <c:marker>
            <c:spPr>
              <a:solidFill>
                <a:schemeClr val="tx2">
                  <a:lumMod val="75000"/>
                </a:schemeClr>
              </a:solidFill>
            </c:spPr>
          </c:marker>
          <c:dLbls>
            <c:dLbl>
              <c:idx val="0"/>
              <c:layout>
                <c:manualLayout>
                  <c:x val="-8.9913756859259661E-2"/>
                  <c:y val="7.05477169203421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F07A-4353-8E08-10F3F148E174}"/>
                </c:ext>
              </c:extLst>
            </c:dLbl>
            <c:dLbl>
              <c:idx val="1"/>
              <c:layout>
                <c:manualLayout>
                  <c:x val="-6.9164428353276658E-2"/>
                  <c:y val="7.05477169203421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F07A-4353-8E08-10F3F148E174}"/>
                </c:ext>
              </c:extLst>
            </c:dLbl>
            <c:dLbl>
              <c:idx val="2"/>
              <c:layout>
                <c:manualLayout>
                  <c:x val="-5.1873321264957549E-2"/>
                  <c:y val="7.05477169203421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F07A-4353-8E08-10F3F148E1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Лист1!$B$4:$B$6</c:f>
              <c:numCache>
                <c:formatCode>General</c:formatCode>
                <c:ptCount val="3"/>
                <c:pt idx="0">
                  <c:v>2960.1</c:v>
                </c:pt>
                <c:pt idx="1">
                  <c:v>2959.89</c:v>
                </c:pt>
                <c:pt idx="2">
                  <c:v>2959.6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F07A-4353-8E08-10F3F148E174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Используемая пашня, тыс. га</c:v>
                </c:pt>
              </c:strCache>
            </c:strRef>
          </c:tx>
          <c:spPr>
            <a:ln>
              <a:solidFill>
                <a:srgbClr val="CC00CC"/>
              </a:solidFill>
            </a:ln>
          </c:spPr>
          <c:marker>
            <c:spPr>
              <a:solidFill>
                <a:srgbClr val="7E007E"/>
              </a:solidFill>
              <a:ln>
                <a:noFill/>
              </a:ln>
            </c:spPr>
          </c:marker>
          <c:dPt>
            <c:idx val="0"/>
            <c:marker>
              <c:symbol val="square"/>
              <c:size val="5"/>
            </c:marker>
            <c:bubble3D val="0"/>
          </c:dPt>
          <c:dPt>
            <c:idx val="1"/>
            <c:marker>
              <c:symbol val="square"/>
              <c:size val="5"/>
            </c:marker>
            <c:bubble3D val="0"/>
          </c:dPt>
          <c:dPt>
            <c:idx val="2"/>
            <c:marker>
              <c:symbol val="square"/>
              <c:size val="5"/>
            </c:marker>
            <c:bubble3D val="0"/>
          </c:dPt>
          <c:dLbls>
            <c:dLbl>
              <c:idx val="0"/>
              <c:layout>
                <c:manualLayout>
                  <c:x val="-8.9913756859259661E-2"/>
                  <c:y val="6.5508594283174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F07A-4353-8E08-10F3F148E174}"/>
                </c:ext>
              </c:extLst>
            </c:dLbl>
            <c:dLbl>
              <c:idx val="1"/>
              <c:layout>
                <c:manualLayout>
                  <c:x val="-7.6080871188604321E-2"/>
                  <c:y val="8.5665084831844082E-2"/>
                </c:manualLayout>
              </c:layout>
              <c:tx>
                <c:rich>
                  <a:bodyPr/>
                  <a:lstStyle/>
                  <a:p>
                    <a:r>
                      <a:rPr lang="en-US" sz="900" dirty="0" smtClean="0"/>
                      <a:t>1906,9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5.8789764100285219E-2"/>
                  <c:y val="7.558683955750948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F07A-4353-8E08-10F3F148E1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Лист1!$C$4:$C$6</c:f>
              <c:numCache>
                <c:formatCode>General</c:formatCode>
                <c:ptCount val="3"/>
                <c:pt idx="0">
                  <c:v>1909.88</c:v>
                </c:pt>
                <c:pt idx="1">
                  <c:v>1906.9</c:v>
                </c:pt>
                <c:pt idx="2">
                  <c:v>1902.98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F07A-4353-8E08-10F3F148E174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% используемой пашни</c:v>
                </c:pt>
              </c:strCache>
            </c:strRef>
          </c:tx>
          <c:spPr>
            <a:ln>
              <a:solidFill>
                <a:srgbClr val="C6605E"/>
              </a:solidFill>
            </a:ln>
          </c:spPr>
          <c:marker>
            <c:symbol val="triangle"/>
            <c:size val="6"/>
            <c:spPr>
              <a:solidFill>
                <a:schemeClr val="accent2">
                  <a:lumMod val="75000"/>
                </a:schemeClr>
              </a:solidFill>
            </c:spPr>
          </c:marker>
          <c:dPt>
            <c:idx val="0"/>
            <c:marker>
              <c:spPr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F07A-4353-8E08-10F3F148E174}"/>
              </c:ext>
            </c:extLst>
          </c:dPt>
          <c:dPt>
            <c:idx val="1"/>
            <c:marker>
              <c:spPr>
                <a:solidFill>
                  <a:schemeClr val="accent2">
                    <a:lumMod val="75000"/>
                  </a:schemeClr>
                </a:solidFill>
                <a:ln>
                  <a:noFill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F07A-4353-8E08-10F3F148E174}"/>
              </c:ext>
            </c:extLst>
          </c:dPt>
          <c:dPt>
            <c:idx val="2"/>
            <c:marker>
              <c:spPr>
                <a:solidFill>
                  <a:schemeClr val="accent2">
                    <a:lumMod val="75000"/>
                  </a:schemeClr>
                </a:solidFill>
                <a:ln>
                  <a:noFill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F07A-4353-8E08-10F3F148E174}"/>
              </c:ext>
            </c:extLst>
          </c:dPt>
          <c:dLbls>
            <c:dLbl>
              <c:idx val="0"/>
              <c:layout>
                <c:manualLayout>
                  <c:x val="-6.8588058116999348E-2"/>
                  <c:y val="-5.03912263716729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8-F07A-4353-8E08-10F3F148E174}"/>
                </c:ext>
              </c:extLst>
            </c:dLbl>
            <c:dLbl>
              <c:idx val="1"/>
              <c:layout>
                <c:manualLayout>
                  <c:x val="-5.8789764100285163E-2"/>
                  <c:y val="-5.03912263716729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9-F07A-4353-8E08-10F3F148E174}"/>
                </c:ext>
              </c:extLst>
            </c:dLbl>
            <c:dLbl>
              <c:idx val="2"/>
              <c:layout>
                <c:manualLayout>
                  <c:x val="-1.3256424667411683E-2"/>
                  <c:y val="-6.04694716460075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A-F07A-4353-8E08-10F3F148E1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Лист1!$D$4:$D$6</c:f>
              <c:numCache>
                <c:formatCode>General</c:formatCode>
                <c:ptCount val="3"/>
                <c:pt idx="0" formatCode="0.0">
                  <c:v>64.520793216445398</c:v>
                </c:pt>
                <c:pt idx="1">
                  <c:v>64.400000000000006</c:v>
                </c:pt>
                <c:pt idx="2">
                  <c:v>64.3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B-F07A-4353-8E08-10F3F148E1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330304"/>
        <c:axId val="300096832"/>
      </c:lineChart>
      <c:catAx>
        <c:axId val="553303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300096832"/>
        <c:crosses val="autoZero"/>
        <c:auto val="1"/>
        <c:lblAlgn val="ctr"/>
        <c:lblOffset val="100"/>
        <c:noMultiLvlLbl val="0"/>
      </c:catAx>
      <c:valAx>
        <c:axId val="30009683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55330304"/>
        <c:crosses val="autoZero"/>
        <c:crossBetween val="between"/>
      </c:valAx>
      <c:spPr>
        <a:noFill/>
      </c:spPr>
    </c:plotArea>
    <c:legend>
      <c:legendPos val="r"/>
      <c:layout>
        <c:manualLayout>
          <c:xMode val="edge"/>
          <c:yMode val="edge"/>
          <c:x val="0.65262273208960153"/>
          <c:y val="8.5451616487057E-2"/>
          <c:w val="0.3473772679104053"/>
          <c:h val="0.78878338914723423"/>
        </c:manualLayout>
      </c:layout>
      <c:overlay val="0"/>
      <c:spPr>
        <a:noFill/>
        <a:ln>
          <a:noFill/>
        </a:ln>
      </c:spPr>
    </c:legend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Энергообеспеченность на 100 га посевной площади</c:v>
                </c:pt>
              </c:strCache>
            </c:strRef>
          </c:tx>
          <c:spPr>
            <a:ln w="28575" cap="rnd">
              <a:solidFill>
                <a:schemeClr val="accent6">
                  <a:lumMod val="75000"/>
                </a:schemeClr>
              </a:solidFill>
              <a:round/>
            </a:ln>
            <a:effectLst/>
          </c:spPr>
          <c:marker>
            <c:symbol val="diamond"/>
            <c:size val="7"/>
            <c:spPr>
              <a:solidFill>
                <a:schemeClr val="accent6">
                  <a:lumMod val="75000"/>
                </a:schemeClr>
              </a:solidFill>
              <a:ln w="6350">
                <a:solidFill>
                  <a:schemeClr val="accent6">
                    <a:lumMod val="60000"/>
                    <a:lumOff val="40000"/>
                  </a:schemeClr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0.00</c:formatCode>
                <c:ptCount val="3"/>
                <c:pt idx="0">
                  <c:v>126.10285554722397</c:v>
                </c:pt>
                <c:pt idx="1">
                  <c:v>125.99368131154283</c:v>
                </c:pt>
                <c:pt idx="2">
                  <c:v>124.53090702983272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A895-4E81-A09E-41B3280CB6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2017152"/>
        <c:axId val="335002368"/>
      </c:lineChart>
      <c:catAx>
        <c:axId val="3320171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6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35002368"/>
        <c:crosses val="autoZero"/>
        <c:auto val="1"/>
        <c:lblAlgn val="ctr"/>
        <c:lblOffset val="100"/>
        <c:noMultiLvlLbl val="0"/>
      </c:catAx>
      <c:valAx>
        <c:axId val="335002368"/>
        <c:scaling>
          <c:orientation val="minMax"/>
          <c:max val="150"/>
          <c:min val="5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0.00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6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32017152"/>
        <c:crosses val="autoZero"/>
        <c:crossBetween val="between"/>
        <c:majorUnit val="5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54253643241548133"/>
          <c:y val="0.36397399595650037"/>
          <c:w val="0.41235199509608306"/>
          <c:h val="0.4104052487424206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Тракторы</c:v>
                </c:pt>
              </c:strCache>
            </c:strRef>
          </c:tx>
          <c:spPr>
            <a:ln w="28575" cap="rnd">
              <a:solidFill>
                <a:srgbClr val="7E007E"/>
              </a:solidFill>
              <a:round/>
            </a:ln>
            <a:effectLst/>
          </c:spPr>
          <c:marker>
            <c:symbol val="star"/>
            <c:size val="5"/>
            <c:spPr>
              <a:solidFill>
                <a:srgbClr val="7E007E"/>
              </a:solidFill>
              <a:ln w="9525">
                <a:solidFill>
                  <a:srgbClr val="7E007E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7789</c:v>
                </c:pt>
                <c:pt idx="1">
                  <c:v>7525</c:v>
                </c:pt>
                <c:pt idx="2">
                  <c:v>7440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FFD6-4AC1-B286-C4A6A90FD902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Зерноуборочные комбайны</c:v>
                </c:pt>
              </c:strCache>
            </c:strRef>
          </c:tx>
          <c:spPr>
            <a:ln w="28575" cap="rnd">
              <a:solidFill>
                <a:srgbClr val="18660E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rgbClr val="18660E"/>
              </a:solidFill>
              <a:ln w="9525">
                <a:solidFill>
                  <a:srgbClr val="18660E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2861</c:v>
                </c:pt>
                <c:pt idx="1">
                  <c:v>2727</c:v>
                </c:pt>
                <c:pt idx="2">
                  <c:v>2659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FFD6-4AC1-B286-C4A6A90FD902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Кормоуборочные комбайны</c:v>
                </c:pt>
              </c:strCache>
            </c:strRef>
          </c:tx>
          <c:spPr>
            <a:ln w="28575" cap="rnd">
              <a:solidFill>
                <a:srgbClr val="1E497C"/>
              </a:solidFill>
              <a:round/>
            </a:ln>
            <a:effectLst/>
          </c:spPr>
          <c:marker>
            <c:symbol val="triangle"/>
            <c:size val="6"/>
            <c:spPr>
              <a:solidFill>
                <a:srgbClr val="1E497C"/>
              </a:solidFill>
              <a:ln w="9525">
                <a:solidFill>
                  <a:srgbClr val="1E497C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403</c:v>
                </c:pt>
                <c:pt idx="1">
                  <c:v>375</c:v>
                </c:pt>
                <c:pt idx="2">
                  <c:v>373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FFD6-4AC1-B286-C4A6A90FD90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334905344"/>
        <c:axId val="338804032"/>
      </c:lineChart>
      <c:catAx>
        <c:axId val="3349053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6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38804032"/>
        <c:crosses val="autoZero"/>
        <c:auto val="1"/>
        <c:lblAlgn val="ctr"/>
        <c:lblOffset val="100"/>
        <c:noMultiLvlLbl val="0"/>
      </c:catAx>
      <c:valAx>
        <c:axId val="338804032"/>
        <c:scaling>
          <c:orientation val="minMax"/>
          <c:max val="80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6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34905344"/>
        <c:crosses val="autoZero"/>
        <c:crossBetween val="between"/>
        <c:majorUnit val="150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6225310409489901"/>
          <c:y val="0.10311146250267661"/>
          <c:w val="0.29431139145643748"/>
          <c:h val="0.7327215506994811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333659314923964"/>
          <c:y val="0.13692678002586411"/>
          <c:w val="0.79114805569138191"/>
          <c:h val="0.734099744156892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Красноярский край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 formatCode="0.0">
                  <c:v>3.1</c:v>
                </c:pt>
                <c:pt idx="1">
                  <c:v>2.7</c:v>
                </c:pt>
                <c:pt idx="2">
                  <c:v>5.3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A0D-4C35-B66C-6BBA8235E631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СФО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 formatCode="0.0">
                  <c:v>4.3</c:v>
                </c:pt>
                <c:pt idx="1">
                  <c:v>4.3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A0D-4C35-B66C-6BBA8235E631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РФ</c:v>
                </c:pt>
              </c:strCache>
            </c:strRef>
          </c:tx>
          <c:spPr>
            <a:solidFill>
              <a:schemeClr val="accent3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 formatCode="0.0">
                  <c:v>5.6</c:v>
                </c:pt>
                <c:pt idx="1">
                  <c:v>4.9000000000000004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6A0D-4C35-B66C-6BBA8235E6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8"/>
        <c:axId val="334905856"/>
        <c:axId val="339281024"/>
      </c:barChart>
      <c:catAx>
        <c:axId val="3349058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700" b="1" i="1"/>
            </a:pPr>
            <a:endParaRPr lang="ru-RU"/>
          </a:p>
        </c:txPr>
        <c:crossAx val="339281024"/>
        <c:crosses val="autoZero"/>
        <c:auto val="1"/>
        <c:lblAlgn val="ctr"/>
        <c:lblOffset val="100"/>
        <c:noMultiLvlLbl val="0"/>
      </c:catAx>
      <c:valAx>
        <c:axId val="339281024"/>
        <c:scaling>
          <c:orientation val="minMax"/>
          <c:max val="7"/>
          <c:min val="0"/>
        </c:scaling>
        <c:delete val="0"/>
        <c:axPos val="l"/>
        <c:numFmt formatCode="0.0" sourceLinked="1"/>
        <c:majorTickMark val="out"/>
        <c:minorTickMark val="none"/>
        <c:tickLblPos val="nextTo"/>
        <c:crossAx val="334905856"/>
        <c:crosses val="autoZero"/>
        <c:crossBetween val="between"/>
      </c:valAx>
      <c:spPr>
        <a:noFill/>
        <a:ln w="6350">
          <a:noFill/>
        </a:ln>
      </c:spPr>
    </c:plotArea>
    <c:plotVisOnly val="1"/>
    <c:dispBlanksAs val="gap"/>
    <c:showDLblsOverMax val="0"/>
  </c:chart>
  <c:txPr>
    <a:bodyPr/>
    <a:lstStyle/>
    <a:p>
      <a:pPr>
        <a:defRPr sz="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  <c:userShapes r:id="rId2"/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026287128407106"/>
          <c:y val="6.4609330010512112E-2"/>
          <c:w val="0.8042216331677694"/>
          <c:h val="0.730187326491650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Красноярский край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 formatCode="0.0">
                  <c:v>2.7</c:v>
                </c:pt>
                <c:pt idx="1">
                  <c:v>2.7</c:v>
                </c:pt>
                <c:pt idx="2">
                  <c:v>3.4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165-41EB-8D12-01C657DAB76E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СФО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 formatCode="0.0">
                  <c:v>2.2999999999999998</c:v>
                </c:pt>
                <c:pt idx="1">
                  <c:v>2.7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165-41EB-8D12-01C657DA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РФ</c:v>
                </c:pt>
              </c:strCache>
            </c:strRef>
          </c:tx>
          <c:spPr>
            <a:solidFill>
              <a:schemeClr val="accent3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 formatCode="0.0">
                  <c:v>3.4</c:v>
                </c:pt>
                <c:pt idx="1">
                  <c:v>3.4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165-41EB-8D12-01C657DA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8"/>
        <c:axId val="339274240"/>
        <c:axId val="339282752"/>
      </c:barChart>
      <c:catAx>
        <c:axId val="339274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700" b="1" i="1"/>
            </a:pPr>
            <a:endParaRPr lang="ru-RU"/>
          </a:p>
        </c:txPr>
        <c:crossAx val="339282752"/>
        <c:crosses val="autoZero"/>
        <c:auto val="1"/>
        <c:lblAlgn val="ctr"/>
        <c:lblOffset val="100"/>
        <c:noMultiLvlLbl val="0"/>
      </c:catAx>
      <c:valAx>
        <c:axId val="339282752"/>
        <c:scaling>
          <c:orientation val="minMax"/>
          <c:max val="4"/>
          <c:min val="0"/>
        </c:scaling>
        <c:delete val="0"/>
        <c:axPos val="l"/>
        <c:numFmt formatCode="0.0" sourceLinked="1"/>
        <c:majorTickMark val="out"/>
        <c:minorTickMark val="none"/>
        <c:tickLblPos val="nextTo"/>
        <c:crossAx val="339274240"/>
        <c:crosses val="autoZero"/>
        <c:crossBetween val="between"/>
      </c:valAx>
      <c:spPr>
        <a:noFill/>
        <a:ln w="6350">
          <a:noFill/>
        </a:ln>
      </c:spPr>
    </c:plotArea>
    <c:plotVisOnly val="1"/>
    <c:dispBlanksAs val="gap"/>
    <c:showDLblsOverMax val="0"/>
  </c:chart>
  <c:txPr>
    <a:bodyPr/>
    <a:lstStyle/>
    <a:p>
      <a:pPr>
        <a:defRPr sz="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  <c:userShapes r:id="rId2"/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026287128407106"/>
          <c:y val="0.15661142842974904"/>
          <c:w val="0.83918932110307465"/>
          <c:h val="0.552107678676057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Красноярский край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 formatCode="0.0">
                  <c:v>4.4000000000000004</c:v>
                </c:pt>
                <c:pt idx="1">
                  <c:v>4.0999999999999996</c:v>
                </c:pt>
                <c:pt idx="2">
                  <c:v>5.0999999999999996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48F-45B6-B7FD-17A71B31702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СФО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0.0</c:formatCode>
                <c:ptCount val="3"/>
                <c:pt idx="0">
                  <c:v>4.4000000000000004</c:v>
                </c:pt>
                <c:pt idx="1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48F-45B6-B7FD-17A71B317029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РФ</c:v>
                </c:pt>
              </c:strCache>
            </c:strRef>
          </c:tx>
          <c:spPr>
            <a:solidFill>
              <a:schemeClr val="accent3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 formatCode="0.0">
                  <c:v>4.5999999999999996</c:v>
                </c:pt>
                <c:pt idx="1">
                  <c:v>4.2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548F-45B6-B7FD-17A71B3170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8"/>
        <c:axId val="339275264"/>
        <c:axId val="339284480"/>
      </c:barChart>
      <c:catAx>
        <c:axId val="3392752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700" b="1" i="1"/>
            </a:pPr>
            <a:endParaRPr lang="ru-RU"/>
          </a:p>
        </c:txPr>
        <c:crossAx val="339284480"/>
        <c:crosses val="autoZero"/>
        <c:auto val="1"/>
        <c:lblAlgn val="ctr"/>
        <c:lblOffset val="100"/>
        <c:noMultiLvlLbl val="0"/>
      </c:catAx>
      <c:valAx>
        <c:axId val="339284480"/>
        <c:scaling>
          <c:orientation val="minMax"/>
          <c:max val="5.2"/>
          <c:min val="0"/>
        </c:scaling>
        <c:delete val="0"/>
        <c:axPos val="l"/>
        <c:numFmt formatCode="0.0" sourceLinked="1"/>
        <c:majorTickMark val="out"/>
        <c:minorTickMark val="none"/>
        <c:tickLblPos val="nextTo"/>
        <c:crossAx val="339275264"/>
        <c:crosses val="autoZero"/>
        <c:crossBetween val="between"/>
      </c:valAx>
      <c:spPr>
        <a:noFill/>
        <a:ln w="6350">
          <a:noFill/>
        </a:ln>
      </c:spPr>
    </c:plotArea>
    <c:legend>
      <c:legendPos val="b"/>
      <c:layout>
        <c:manualLayout>
          <c:xMode val="edge"/>
          <c:yMode val="edge"/>
          <c:x val="3.7372931518130606E-2"/>
          <c:y val="0.81872058169138884"/>
          <c:w val="0.89999994606835665"/>
          <c:h val="0.18127941830861119"/>
        </c:manualLayout>
      </c:layout>
      <c:overlay val="0"/>
      <c:txPr>
        <a:bodyPr/>
        <a:lstStyle/>
        <a:p>
          <a:pPr rtl="0">
            <a:defRPr sz="800" b="1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  <c:userShapes r:id="rId2"/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6141294838145537E-2"/>
          <c:y val="0.25630903406286032"/>
          <c:w val="0.65303643746796414"/>
          <c:h val="0.53416652953759958"/>
        </c:manualLayout>
      </c:layout>
      <c:lineChart>
        <c:grouping val="standard"/>
        <c:varyColors val="0"/>
        <c:ser>
          <c:idx val="0"/>
          <c:order val="0"/>
          <c:tx>
            <c:strRef>
              <c:f>Лист2!$A$2</c:f>
              <c:strCache>
                <c:ptCount val="1"/>
                <c:pt idx="0">
                  <c:v>Средний удой на 1 корову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ymbol val="circle"/>
            <c:size val="5"/>
            <c:spPr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ru-RU" smtClean="0"/>
                      <a:t>5524</a:t>
                    </a:r>
                    <a:endParaRPr lang="en-US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ru-RU" smtClean="0"/>
                      <a:t>5814</a:t>
                    </a:r>
                    <a:endParaRPr lang="en-US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ru-RU" smtClean="0"/>
                      <a:t>6242</a:t>
                    </a:r>
                    <a:endParaRPr lang="en-US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Лист2!$B$1:$D$1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Лист2!$B$2:$D$2</c:f>
              <c:numCache>
                <c:formatCode>General</c:formatCode>
                <c:ptCount val="3"/>
                <c:pt idx="0">
                  <c:v>5524</c:v>
                </c:pt>
                <c:pt idx="1">
                  <c:v>5814</c:v>
                </c:pt>
                <c:pt idx="2" formatCode="0">
                  <c:v>6242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BDAD-45E3-BA59-DEF43E4C7C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5781376"/>
        <c:axId val="313940736"/>
      </c:lineChart>
      <c:catAx>
        <c:axId val="3357813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crossAx val="313940736"/>
        <c:crosses val="autoZero"/>
        <c:auto val="1"/>
        <c:lblAlgn val="ctr"/>
        <c:lblOffset val="100"/>
        <c:noMultiLvlLbl val="0"/>
      </c:catAx>
      <c:valAx>
        <c:axId val="313940736"/>
        <c:scaling>
          <c:orientation val="minMax"/>
          <c:max val="6400"/>
          <c:min val="5400"/>
        </c:scaling>
        <c:delete val="0"/>
        <c:axPos val="l"/>
        <c:numFmt formatCode="General" sourceLinked="1"/>
        <c:majorTickMark val="out"/>
        <c:minorTickMark val="none"/>
        <c:tickLblPos val="nextTo"/>
        <c:crossAx val="335781376"/>
        <c:crosses val="autoZero"/>
        <c:crossBetween val="between"/>
        <c:majorUnit val="500"/>
      </c:valAx>
    </c:plotArea>
    <c:legend>
      <c:legendPos val="r"/>
      <c:layout>
        <c:manualLayout>
          <c:xMode val="edge"/>
          <c:yMode val="edge"/>
          <c:x val="0.70803490083971421"/>
          <c:y val="0.37592624373708117"/>
          <c:w val="0.22610570364745874"/>
          <c:h val="0.3638757728506361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5993136729456988E-2"/>
          <c:y val="6.9351851430495701E-2"/>
          <c:w val="0.65977041715030516"/>
          <c:h val="0.8035030876135954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Молоко</c:v>
                </c:pt>
              </c:strCache>
            </c:strRef>
          </c:tx>
          <c:spPr>
            <a:ln w="28575" cap="rnd">
              <a:solidFill>
                <a:schemeClr val="accent2">
                  <a:lumMod val="75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>
                  <a:lumMod val="75000"/>
                </a:schemeClr>
              </a:solidFill>
              <a:ln w="9525">
                <a:solidFill>
                  <a:schemeClr val="accent2">
                    <a:lumMod val="60000"/>
                    <a:lumOff val="40000"/>
                  </a:schemeClr>
                </a:solidFill>
              </a:ln>
              <a:effectLst/>
            </c:spPr>
          </c:marker>
          <c:dLbls>
            <c:spPr>
              <a:noFill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370.5</c:v>
                </c:pt>
                <c:pt idx="1">
                  <c:v>381.5</c:v>
                </c:pt>
                <c:pt idx="2">
                  <c:v>403.9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55AA-412F-9D37-5C5E45C6345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Мясо</c:v>
                </c:pt>
              </c:strCache>
            </c:strRef>
          </c:tx>
          <c:spPr>
            <a:ln w="28575" cap="rnd">
              <a:solidFill>
                <a:schemeClr val="tx2">
                  <a:lumMod val="75000"/>
                </a:schemeClr>
              </a:solidFill>
              <a:round/>
            </a:ln>
            <a:effectLst/>
          </c:spPr>
          <c:marker>
            <c:symbol val="square"/>
            <c:size val="5"/>
            <c:spPr>
              <a:solidFill>
                <a:schemeClr val="tx2">
                  <a:lumMod val="75000"/>
                </a:schemeClr>
              </a:solidFill>
              <a:ln w="9525">
                <a:solidFill>
                  <a:schemeClr val="tx2">
                    <a:lumMod val="60000"/>
                    <a:lumOff val="40000"/>
                  </a:schemeClr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28.2</c:v>
                </c:pt>
                <c:pt idx="1">
                  <c:v>21.9</c:v>
                </c:pt>
                <c:pt idx="2">
                  <c:v>25.6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55AA-412F-9D37-5C5E45C63458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343085568"/>
        <c:axId val="335387392"/>
      </c:lineChart>
      <c:catAx>
        <c:axId val="3430855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noFill/>
          <a:ln w="952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35387392"/>
        <c:crosses val="autoZero"/>
        <c:auto val="1"/>
        <c:lblAlgn val="ctr"/>
        <c:lblOffset val="100"/>
        <c:noMultiLvlLbl val="0"/>
      </c:catAx>
      <c:valAx>
        <c:axId val="33538739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43085568"/>
        <c:crosses val="autoZero"/>
        <c:crossBetween val="between"/>
        <c:majorUnit val="200"/>
      </c:valAx>
      <c:spPr>
        <a:noFill/>
        <a:ln w="25400"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707485797134682E-2"/>
          <c:y val="0.14873648515563032"/>
          <c:w val="0.61746605077443639"/>
          <c:h val="0.55633727089311091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КРС, в т.ч.</c:v>
                </c:pt>
              </c:strCache>
            </c:strRef>
          </c:tx>
          <c:spPr>
            <a:ln w="28575" cap="rnd">
              <a:solidFill>
                <a:srgbClr val="7E007E"/>
              </a:solidFill>
              <a:round/>
            </a:ln>
            <a:effectLst/>
          </c:spPr>
          <c:marker>
            <c:symbol val="diamond"/>
            <c:size val="7"/>
            <c:spPr>
              <a:solidFill>
                <a:srgbClr val="7E007E"/>
              </a:solidFill>
              <a:ln w="9525">
                <a:solidFill>
                  <a:schemeClr val="accent4">
                    <a:lumMod val="75000"/>
                  </a:schemeClr>
                </a:solidFill>
              </a:ln>
              <a:effectLst/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198.3</c:v>
                </c:pt>
                <c:pt idx="1">
                  <c:v>202.1</c:v>
                </c:pt>
                <c:pt idx="2">
                  <c:v>202.1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46FC-4F65-865F-29DEA9F00281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Коров</c:v>
                </c:pt>
              </c:strCache>
            </c:strRef>
          </c:tx>
          <c:spPr>
            <a:ln w="28575" cap="rnd">
              <a:solidFill>
                <a:schemeClr val="accent4">
                  <a:lumMod val="50000"/>
                </a:schemeClr>
              </a:solidFill>
              <a:round/>
            </a:ln>
            <a:effectLst/>
          </c:spPr>
          <c:marker>
            <c:symbol val="diamond"/>
            <c:size val="7"/>
            <c:spPr>
              <a:solidFill>
                <a:schemeClr val="accent4">
                  <a:lumMod val="50000"/>
                </a:schemeClr>
              </a:solidFill>
              <a:ln w="9525">
                <a:solidFill>
                  <a:srgbClr val="7030A0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3707982167843546E-2"/>
                  <c:y val="9.906831438495471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6FC-4F65-865F-29DEA9F00281}"/>
                </c:ext>
              </c:extLst>
            </c:dLbl>
            <c:dLbl>
              <c:idx val="1"/>
              <c:layout>
                <c:manualLayout>
                  <c:x val="-4.3868375504182995E-2"/>
                  <c:y val="9.906831438495482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6FC-4F65-865F-29DEA9F00281}"/>
                </c:ext>
              </c:extLst>
            </c:dLbl>
            <c:dLbl>
              <c:idx val="2"/>
              <c:layout>
                <c:manualLayout>
                  <c:x val="-5.3707982167843546E-2"/>
                  <c:y val="9.90687916340148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>
                    <c:manualLayout>
                      <c:w val="7.1337148311538992E-2"/>
                      <c:h val="0.1617702503934918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46FC-4F65-865F-29DEA9F00281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73.7</c:v>
                </c:pt>
                <c:pt idx="1">
                  <c:v>71.7</c:v>
                </c:pt>
                <c:pt idx="2">
                  <c:v>72.3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46FC-4F65-865F-29DEA9F00281}"/>
            </c:ext>
          </c:extLst>
        </c:ser>
        <c:dLbls>
          <c:dLblPos val="b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343790592"/>
        <c:axId val="338797120"/>
      </c:lineChart>
      <c:catAx>
        <c:axId val="343790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38797120"/>
        <c:crosses val="autoZero"/>
        <c:auto val="1"/>
        <c:lblAlgn val="ctr"/>
        <c:lblOffset val="100"/>
        <c:noMultiLvlLbl val="0"/>
      </c:catAx>
      <c:valAx>
        <c:axId val="338797120"/>
        <c:scaling>
          <c:orientation val="minMax"/>
          <c:max val="21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43790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2387215529723747"/>
          <c:y val="0.24491160453342845"/>
          <c:w val="0.23278882344646559"/>
          <c:h val="0.384643652444326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Лист3!$A$2</c:f>
              <c:strCache>
                <c:ptCount val="1"/>
                <c:pt idx="0">
                  <c:v>Свиньи, тыс.голов</c:v>
                </c:pt>
              </c:strCache>
            </c:strRef>
          </c:tx>
          <c:spPr>
            <a:ln>
              <a:solidFill>
                <a:srgbClr val="CC00CC"/>
              </a:solidFill>
            </a:ln>
          </c:spPr>
          <c:marker>
            <c:symbol val="diamond"/>
            <c:size val="7"/>
            <c:spPr>
              <a:solidFill>
                <a:srgbClr val="7E007E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Лист3!$B$1:$D$1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Лист3!$B$2:$D$2</c:f>
              <c:numCache>
                <c:formatCode>General</c:formatCode>
                <c:ptCount val="3"/>
                <c:pt idx="0">
                  <c:v>352.2</c:v>
                </c:pt>
                <c:pt idx="1">
                  <c:v>362.1</c:v>
                </c:pt>
                <c:pt idx="2">
                  <c:v>363.6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88B4-43B2-8D59-6D4223C00EEA}"/>
            </c:ext>
          </c:extLst>
        </c:ser>
        <c:ser>
          <c:idx val="1"/>
          <c:order val="1"/>
          <c:tx>
            <c:strRef>
              <c:f>Лист3!$A$3</c:f>
              <c:strCache>
                <c:ptCount val="1"/>
                <c:pt idx="0">
                  <c:v>Мясо свиней, тыс. тонн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</c:spPr>
          <c:marker>
            <c:spPr>
              <a:solidFill>
                <a:schemeClr val="tx2">
                  <a:lumMod val="75000"/>
                </a:schemeClr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Лист3!$B$1:$D$1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Лист3!$B$3:$D$3</c:f>
              <c:numCache>
                <c:formatCode>General</c:formatCode>
                <c:ptCount val="3"/>
                <c:pt idx="0">
                  <c:v>62.2</c:v>
                </c:pt>
                <c:pt idx="1">
                  <c:v>60.6</c:v>
                </c:pt>
                <c:pt idx="2">
                  <c:v>68.2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88B4-43B2-8D59-6D4223C00E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5260416"/>
        <c:axId val="190457536"/>
      </c:lineChart>
      <c:catAx>
        <c:axId val="1952604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90457536"/>
        <c:crosses val="autoZero"/>
        <c:auto val="1"/>
        <c:lblAlgn val="ctr"/>
        <c:lblOffset val="100"/>
        <c:noMultiLvlLbl val="0"/>
      </c:catAx>
      <c:valAx>
        <c:axId val="19045753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195260416"/>
        <c:crosses val="autoZero"/>
        <c:crossBetween val="between"/>
        <c:majorUnit val="100"/>
      </c:valAx>
    </c:plotArea>
    <c:legend>
      <c:legendPos val="r"/>
      <c:layout>
        <c:manualLayout>
          <c:xMode val="edge"/>
          <c:yMode val="edge"/>
          <c:x val="0.69176631043045067"/>
          <c:y val="0.10072013071344572"/>
          <c:w val="0.30823368956954966"/>
          <c:h val="0.5252274173623329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44724654129641"/>
          <c:y val="8.2658774040350338E-2"/>
          <c:w val="0.56229113456945734"/>
          <c:h val="0.79283303323819065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Птица, шт, в т.ч.</c:v>
                </c:pt>
              </c:strCache>
            </c:strRef>
          </c:tx>
          <c:spPr>
            <a:ln w="28575" cap="rnd">
              <a:solidFill>
                <a:srgbClr val="CC00CC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CC00CC"/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4525.2</c:v>
                </c:pt>
                <c:pt idx="1">
                  <c:v>4387.6000000000004</c:v>
                </c:pt>
                <c:pt idx="2">
                  <c:v>4440.6000000000004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E5A-40E1-BB91-C7D9F04673DE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Куры-несушки, шт</c:v>
                </c:pt>
              </c:strCache>
            </c:strRef>
          </c:tx>
          <c:spPr>
            <a:ln w="28575" cap="rnd">
              <a:solidFill>
                <a:schemeClr val="accent4">
                  <a:lumMod val="5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>
                  <a:lumMod val="50000"/>
                </a:schemeClr>
              </a:solidFill>
              <a:ln w="9525">
                <a:solidFill>
                  <a:schemeClr val="accent4">
                    <a:lumMod val="75000"/>
                  </a:schemeClr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2133.4</c:v>
                </c:pt>
                <c:pt idx="1">
                  <c:v>2383.6</c:v>
                </c:pt>
                <c:pt idx="2">
                  <c:v>2402.1999999999998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7E5A-40E1-BB91-C7D9F04673DE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343189504"/>
        <c:axId val="328105984"/>
      </c:lineChart>
      <c:catAx>
        <c:axId val="3431895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solidFill>
            <a:schemeClr val="bg1">
              <a:lumMod val="50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28105984"/>
        <c:crosses val="autoZero"/>
        <c:auto val="1"/>
        <c:lblAlgn val="ctr"/>
        <c:lblOffset val="100"/>
        <c:noMultiLvlLbl val="0"/>
      </c:catAx>
      <c:valAx>
        <c:axId val="328105984"/>
        <c:scaling>
          <c:orientation val="minMax"/>
          <c:max val="5000"/>
          <c:min val="20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43189504"/>
        <c:crosses val="autoZero"/>
        <c:crossBetween val="between"/>
        <c:majorUnit val="200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7978338115297865"/>
          <c:y val="0.18468536678437525"/>
          <c:w val="0.22806705668701072"/>
          <c:h val="0.7401507396661760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b="0" i="1" dirty="0">
                <a:solidFill>
                  <a:schemeClr val="accent4">
                    <a:lumMod val="75000"/>
                  </a:schemeClr>
                </a:solidFill>
              </a:rPr>
              <a:t>Внесено минеральных удобрений, </a:t>
            </a:r>
            <a:br>
              <a:rPr lang="ru-RU" b="0" i="1" dirty="0">
                <a:solidFill>
                  <a:schemeClr val="accent4">
                    <a:lumMod val="75000"/>
                  </a:schemeClr>
                </a:solidFill>
              </a:rPr>
            </a:br>
            <a:r>
              <a:rPr lang="ru-RU" b="0" i="1" dirty="0">
                <a:solidFill>
                  <a:schemeClr val="accent4">
                    <a:lumMod val="75000"/>
                  </a:schemeClr>
                </a:solidFill>
              </a:rPr>
              <a:t>тыс. тонн </a:t>
            </a:r>
            <a:r>
              <a:rPr lang="ru-RU" b="0" i="1" dirty="0" err="1">
                <a:solidFill>
                  <a:schemeClr val="accent4">
                    <a:lumMod val="75000"/>
                  </a:schemeClr>
                </a:solidFill>
              </a:rPr>
              <a:t>д.в</a:t>
            </a:r>
            <a:r>
              <a:rPr lang="ru-RU" b="0" i="1" dirty="0">
                <a:solidFill>
                  <a:schemeClr val="accent4">
                    <a:lumMod val="75000"/>
                  </a:schemeClr>
                </a:solidFill>
              </a:rPr>
              <a:t>.</a:t>
            </a:r>
          </a:p>
        </c:rich>
      </c:tx>
      <c:layout>
        <c:manualLayout>
          <c:xMode val="edge"/>
          <c:yMode val="edge"/>
          <c:x val="0.18916259506951147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1211859936128335"/>
          <c:y val="0.44185149018530107"/>
          <c:w val="0.80909998499381963"/>
          <c:h val="0.3556797782702506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Внесено минеральных удобрений, тыс. тонн д.в.</c:v>
                </c:pt>
              </c:strCache>
            </c:strRef>
          </c:tx>
          <c:spPr>
            <a:ln>
              <a:solidFill>
                <a:srgbClr val="CC00CC"/>
              </a:solidFill>
            </a:ln>
          </c:spPr>
          <c:marker>
            <c:spPr>
              <a:solidFill>
                <a:srgbClr val="7E007E"/>
              </a:solidFill>
              <a:ln>
                <a:noFill/>
              </a:ln>
            </c:spPr>
          </c:marker>
          <c:dLbls>
            <c:dLbl>
              <c:idx val="0"/>
              <c:layout>
                <c:manualLayout>
                  <c:x val="-5.0851665291936611E-2"/>
                  <c:y val="-0.1206737263111116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>
                    <c:manualLayout>
                      <c:w val="7.4688383397531893E-2"/>
                      <c:h val="0.13459761780854759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F521-4D48-8494-8EBB023D1171}"/>
                </c:ext>
              </c:extLst>
            </c:dLbl>
            <c:dLbl>
              <c:idx val="1"/>
              <c:layout>
                <c:manualLayout>
                  <c:x val="-5.4029894372682706E-2"/>
                  <c:y val="-0.1113911319794877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F521-4D48-8494-8EBB023D1171}"/>
                </c:ext>
              </c:extLst>
            </c:dLbl>
            <c:dLbl>
              <c:idx val="2"/>
              <c:layout>
                <c:manualLayout>
                  <c:x val="-6.6742810695666802E-2"/>
                  <c:y val="-0.129956320642735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F521-4D48-8494-8EBB023D117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Лист1!$B$4:$B$6</c:f>
              <c:numCache>
                <c:formatCode>General</c:formatCode>
                <c:ptCount val="3"/>
                <c:pt idx="0">
                  <c:v>40</c:v>
                </c:pt>
                <c:pt idx="1">
                  <c:v>35.799999999999997</c:v>
                </c:pt>
                <c:pt idx="2">
                  <c:v>49.43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F521-4D48-8494-8EBB023D11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95482880"/>
        <c:axId val="223189184"/>
      </c:lineChart>
      <c:catAx>
        <c:axId val="2954828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223189184"/>
        <c:crosses val="autoZero"/>
        <c:auto val="1"/>
        <c:lblAlgn val="ctr"/>
        <c:lblOffset val="100"/>
        <c:noMultiLvlLbl val="0"/>
      </c:catAx>
      <c:valAx>
        <c:axId val="223189184"/>
        <c:scaling>
          <c:orientation val="minMax"/>
          <c:max val="5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295482880"/>
        <c:crosses val="autoZero"/>
        <c:crossBetween val="between"/>
        <c:majorUnit val="25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589099561127709"/>
          <c:y val="8.5976373421791971E-2"/>
          <c:w val="0.58862113573039676"/>
          <c:h val="0.74354300203401513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Яйца, млн шт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star"/>
            <c:size val="5"/>
            <c:spPr>
              <a:solidFill>
                <a:schemeClr val="accent6">
                  <a:lumMod val="50000"/>
                </a:schemeClr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702.8</c:v>
                </c:pt>
                <c:pt idx="1">
                  <c:v>752.4</c:v>
                </c:pt>
                <c:pt idx="2">
                  <c:v>765.9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4385-498A-B79B-04ADFCA1D8F1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Продуктивность кур-несушек, шт</c:v>
                </c:pt>
              </c:strCache>
            </c:strRef>
          </c:tx>
          <c:spPr>
            <a:ln w="28575" cap="rnd">
              <a:solidFill>
                <a:schemeClr val="accent2">
                  <a:lumMod val="50000"/>
                </a:schemeClr>
              </a:solidFill>
              <a:round/>
            </a:ln>
            <a:effectLst/>
          </c:spPr>
          <c:marker>
            <c:symbol val="star"/>
            <c:size val="5"/>
            <c:spPr>
              <a:solidFill>
                <a:schemeClr val="accent2">
                  <a:lumMod val="50000"/>
                </a:schemeClr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329</c:v>
                </c:pt>
                <c:pt idx="1">
                  <c:v>330</c:v>
                </c:pt>
                <c:pt idx="2">
                  <c:v>329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4385-498A-B79B-04ADFCA1D8F1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347355648"/>
        <c:axId val="328107712"/>
      </c:lineChart>
      <c:catAx>
        <c:axId val="3473556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noFill/>
          <a:ln w="952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28107712"/>
        <c:crosses val="autoZero"/>
        <c:auto val="1"/>
        <c:lblAlgn val="ctr"/>
        <c:lblOffset val="100"/>
        <c:noMultiLvlLbl val="0"/>
      </c:catAx>
      <c:valAx>
        <c:axId val="328107712"/>
        <c:scaling>
          <c:orientation val="minMax"/>
          <c:min val="2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473556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7251662631020304"/>
          <c:y val="0.13552746274993338"/>
          <c:w val="0.24849803469550219"/>
          <c:h val="0.6927300456018801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312694637385116"/>
          <c:y val="0.15171556968816313"/>
          <c:w val="0.59075781796370208"/>
          <c:h val="0.54745102638786625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Мясо птицы, тыс. тонн</c:v>
                </c:pt>
              </c:strCache>
            </c:strRef>
          </c:tx>
          <c:spPr>
            <a:ln w="28575" cap="rnd">
              <a:solidFill>
                <a:schemeClr val="tx2">
                  <a:lumMod val="50000"/>
                </a:schemeClr>
              </a:solidFill>
              <a:round/>
            </a:ln>
            <a:effectLst/>
          </c:spPr>
          <c:marker>
            <c:symbol val="triangle"/>
            <c:size val="6"/>
            <c:spPr>
              <a:solidFill>
                <a:schemeClr val="tx2">
                  <a:lumMod val="50000"/>
                </a:schemeClr>
              </a:solidFill>
              <a:ln w="9525">
                <a:solidFill>
                  <a:schemeClr val="tx2">
                    <a:lumMod val="75000"/>
                  </a:schemeClr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23.8</c:v>
                </c:pt>
                <c:pt idx="1">
                  <c:v>25.8</c:v>
                </c:pt>
                <c:pt idx="2">
                  <c:v>29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C0BA-411B-84BC-762EC7F52512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343190016"/>
        <c:axId val="328111168"/>
      </c:lineChart>
      <c:catAx>
        <c:axId val="3431900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28111168"/>
        <c:crosses val="autoZero"/>
        <c:auto val="1"/>
        <c:lblAlgn val="ctr"/>
        <c:lblOffset val="100"/>
        <c:noMultiLvlLbl val="0"/>
      </c:catAx>
      <c:valAx>
        <c:axId val="328111168"/>
        <c:scaling>
          <c:orientation val="minMax"/>
          <c:max val="30"/>
          <c:min val="1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43190016"/>
        <c:crosses val="autoZero"/>
        <c:crossBetween val="between"/>
        <c:majorUnit val="5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7758637490435136"/>
          <c:y val="7.4295016735411071E-2"/>
          <c:w val="0.24595311324804017"/>
          <c:h val="0.6996943968410146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Отгружено товаров собственного производства, выполнено работ и услуг собственными силами, млрд руб.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1.7777786073041039E-2"/>
                  <c:y val="-3.51096693372131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4E7-46A4-872B-50F0F23260F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44.5</c:v>
                </c:pt>
                <c:pt idx="1">
                  <c:v>48.5</c:v>
                </c:pt>
                <c:pt idx="2">
                  <c:v>56.7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A4E7-46A4-872B-50F0F23260F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44112640"/>
        <c:axId val="335381632"/>
      </c:barChart>
      <c:catAx>
        <c:axId val="34411264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335381632"/>
        <c:crosses val="autoZero"/>
        <c:auto val="1"/>
        <c:lblAlgn val="ctr"/>
        <c:lblOffset val="100"/>
        <c:noMultiLvlLbl val="0"/>
      </c:catAx>
      <c:valAx>
        <c:axId val="33538163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34411264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809256733666712"/>
          <c:y val="0.17866007954702567"/>
          <c:w val="0.31907432663332885"/>
          <c:h val="0.36641388889782028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42153192767755E-2"/>
          <c:y val="2.2140506024633352E-2"/>
          <c:w val="0.47384870197133988"/>
          <c:h val="0.78451815788887291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Мясо убойных животных, тыс.тонн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</c:spPr>
          <c:marker>
            <c:spPr>
              <a:solidFill>
                <a:schemeClr val="tx2">
                  <a:lumMod val="75000"/>
                </a:schemeClr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0.0</c:formatCode>
                <c:ptCount val="3"/>
                <c:pt idx="0">
                  <c:v>51.5</c:v>
                </c:pt>
                <c:pt idx="1">
                  <c:v>54</c:v>
                </c:pt>
                <c:pt idx="2">
                  <c:v>58.5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1642-44D8-9FD1-DFDE119300F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Изделия колбасные, тыс. тонн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ymbol val="square"/>
            <c:size val="5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0.0</c:formatCode>
                <c:ptCount val="3"/>
                <c:pt idx="0">
                  <c:v>46.08</c:v>
                </c:pt>
                <c:pt idx="1">
                  <c:v>47.9</c:v>
                </c:pt>
                <c:pt idx="2">
                  <c:v>45.5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1642-44D8-9FD1-DFDE119300F8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Мясо и субпродукты пищевые домашней птицы, тыс. тонн</c:v>
                </c:pt>
              </c:strCache>
            </c:strRef>
          </c:tx>
          <c:spPr>
            <a:ln>
              <a:solidFill>
                <a:srgbClr val="006600"/>
              </a:solidFill>
            </a:ln>
          </c:spPr>
          <c:marker>
            <c:spPr>
              <a:solidFill>
                <a:srgbClr val="0E3A08"/>
              </a:solidFill>
              <a:ln>
                <a:noFill/>
              </a:ln>
            </c:spPr>
          </c:marker>
          <c:dLbls>
            <c:dLbl>
              <c:idx val="0"/>
              <c:layout>
                <c:manualLayout>
                  <c:x val="-7.9546749829022573E-2"/>
                  <c:y val="4.976195773736814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642-44D8-9FD1-DFDE119300F8}"/>
                </c:ext>
              </c:extLst>
            </c:dLbl>
            <c:dLbl>
              <c:idx val="1"/>
              <c:layout>
                <c:manualLayout>
                  <c:x val="-3.5584288789372816E-2"/>
                  <c:y val="4.353682456772849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642-44D8-9FD1-DFDE119300F8}"/>
                </c:ext>
              </c:extLst>
            </c:dLbl>
            <c:dLbl>
              <c:idx val="2"/>
              <c:layout>
                <c:manualLayout>
                  <c:x val="-6.3732337331472252E-2"/>
                  <c:y val="5.281723865081396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642-44D8-9FD1-DFDE119300F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0.0</c:formatCode>
                <c:ptCount val="3"/>
                <c:pt idx="0">
                  <c:v>19.48</c:v>
                </c:pt>
                <c:pt idx="1">
                  <c:v>20.399999999999999</c:v>
                </c:pt>
                <c:pt idx="2">
                  <c:v>22.7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B-1642-44D8-9FD1-DFDE11930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44148992"/>
        <c:axId val="320096512"/>
      </c:lineChart>
      <c:catAx>
        <c:axId val="34414899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320096512"/>
        <c:crosses val="autoZero"/>
        <c:auto val="1"/>
        <c:lblAlgn val="ctr"/>
        <c:lblOffset val="100"/>
        <c:noMultiLvlLbl val="0"/>
      </c:catAx>
      <c:valAx>
        <c:axId val="320096512"/>
        <c:scaling>
          <c:orientation val="minMax"/>
        </c:scaling>
        <c:delete val="0"/>
        <c:axPos val="l"/>
        <c:numFmt formatCode="0.0" sourceLinked="1"/>
        <c:majorTickMark val="out"/>
        <c:minorTickMark val="none"/>
        <c:tickLblPos val="nextTo"/>
        <c:crossAx val="34414899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2220591154716876"/>
          <c:y val="2.4516658537915102E-2"/>
          <c:w val="0.34189006321701959"/>
          <c:h val="0.74134030097500814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074365302424147"/>
          <c:y val="5.7303257542383745E-2"/>
          <c:w val="0.51636217917539973"/>
          <c:h val="0.78537633482184033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Изделия хлебобулочные, тыс. тонн</c:v>
                </c:pt>
              </c:strCache>
            </c:strRef>
          </c:tx>
          <c:spPr>
            <a:ln>
              <a:solidFill>
                <a:srgbClr val="18660E"/>
              </a:solidFill>
            </a:ln>
          </c:spPr>
          <c:marker>
            <c:spPr>
              <a:solidFill>
                <a:srgbClr val="18660E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0.0</c:formatCode>
                <c:ptCount val="3"/>
                <c:pt idx="0">
                  <c:v>74.8</c:v>
                </c:pt>
                <c:pt idx="1">
                  <c:v>72.900000000000006</c:v>
                </c:pt>
                <c:pt idx="2">
                  <c:v>72.3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AE69-4430-96AC-AF5522B5CF7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Кондитерские изделия, тыс. тонн</c:v>
                </c:pt>
              </c:strCache>
            </c:strRef>
          </c:tx>
          <c:spPr>
            <a:ln>
              <a:solidFill>
                <a:srgbClr val="7030A0"/>
              </a:solidFill>
            </a:ln>
          </c:spPr>
          <c:marker>
            <c:symbol val="square"/>
            <c:size val="5"/>
            <c:spPr>
              <a:solidFill>
                <a:srgbClr val="7030A0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0.0</c:formatCode>
                <c:ptCount val="3"/>
                <c:pt idx="0">
                  <c:v>55.17</c:v>
                </c:pt>
                <c:pt idx="1">
                  <c:v>54.5</c:v>
                </c:pt>
                <c:pt idx="2">
                  <c:v>53.2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AE69-4430-96AC-AF5522B5CF7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Молоко жидкое обработанное, тыс. тонн</c:v>
                </c:pt>
              </c:strCache>
            </c:strRef>
          </c:tx>
          <c:marker>
            <c:symbol val="triangle"/>
            <c:size val="5"/>
          </c:marker>
          <c:dLbls>
            <c:dLbl>
              <c:idx val="0"/>
              <c:layout>
                <c:manualLayout>
                  <c:x val="-1.8875617606740131E-2"/>
                  <c:y val="-3.083062355129326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5.0334980284640347E-2"/>
                  <c:y val="-4.110695860699199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5.0334980284640292E-2"/>
                  <c:y val="-4.62453284328659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235.4</c:v>
                </c:pt>
                <c:pt idx="1">
                  <c:v>217.6</c:v>
                </c:pt>
                <c:pt idx="2">
                  <c:v>228.8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Мука из зерновых и зернобобовх культур, тыс. тонн.</c:v>
                </c:pt>
              </c:strCache>
            </c:strRef>
          </c:tx>
          <c:dLbls>
            <c:dLbl>
              <c:idx val="0"/>
              <c:layout>
                <c:manualLayout>
                  <c:x val="-6.9210597891380454E-2"/>
                  <c:y val="6.67988077363620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5.0334980284640347E-2"/>
                  <c:y val="6.679880773636197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5.0334980284640292E-2"/>
                  <c:y val="5.652206808461398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Лист1!$E$2:$E$4</c:f>
              <c:numCache>
                <c:formatCode>General</c:formatCode>
                <c:ptCount val="3"/>
                <c:pt idx="0">
                  <c:v>229.4</c:v>
                </c:pt>
                <c:pt idx="1">
                  <c:v>193.614</c:v>
                </c:pt>
                <c:pt idx="2">
                  <c:v>198.9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44149504"/>
        <c:axId val="320098240"/>
      </c:lineChart>
      <c:catAx>
        <c:axId val="34414950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320098240"/>
        <c:crosses val="autoZero"/>
        <c:auto val="1"/>
        <c:lblAlgn val="ctr"/>
        <c:lblOffset val="100"/>
        <c:noMultiLvlLbl val="0"/>
      </c:catAx>
      <c:valAx>
        <c:axId val="320098240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700"/>
            </a:pPr>
            <a:endParaRPr lang="ru-RU"/>
          </a:p>
        </c:txPr>
        <c:crossAx val="34414950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3578302579313772"/>
          <c:y val="3.7577373120081491E-2"/>
          <c:w val="0.34277105956619769"/>
          <c:h val="0.73162294399460093"/>
        </c:manualLayout>
      </c:layout>
      <c:overlay val="0"/>
      <c:txPr>
        <a:bodyPr/>
        <a:lstStyle/>
        <a:p>
          <a:pPr>
            <a:defRPr sz="90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1887485029629665E-2"/>
          <c:y val="2.9768342971626012E-2"/>
          <c:w val="0.5146427071614107"/>
          <c:h val="0.82308035631979304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Крупа, тыс. тонн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</c:spPr>
          <c:marker>
            <c:spPr>
              <a:solidFill>
                <a:schemeClr val="tx2">
                  <a:lumMod val="75000"/>
                </a:schemeClr>
              </a:solidFill>
              <a:ln>
                <a:noFill/>
              </a:ln>
            </c:spPr>
          </c:marker>
          <c:dLbls>
            <c:dLbl>
              <c:idx val="0"/>
              <c:layout>
                <c:manualLayout>
                  <c:x val="-6.9202641358933045E-2"/>
                  <c:y val="-8.292670186026217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438-4CF3-BED4-2FD824A0E494}"/>
                </c:ext>
              </c:extLst>
            </c:dLbl>
            <c:dLbl>
              <c:idx val="1"/>
              <c:layout>
                <c:manualLayout>
                  <c:x val="-7.9345764336364921E-2"/>
                  <c:y val="-3.90243302871821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438-4CF3-BED4-2FD824A0E494}"/>
                </c:ext>
              </c:extLst>
            </c:dLbl>
            <c:dLbl>
              <c:idx val="2"/>
              <c:layout>
                <c:manualLayout>
                  <c:x val="-4.2798409381950474E-2"/>
                  <c:y val="-3.90243302871821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438-4CF3-BED4-2FD824A0E494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0.0</c:formatCode>
                <c:ptCount val="3"/>
                <c:pt idx="0">
                  <c:v>5.07</c:v>
                </c:pt>
                <c:pt idx="1">
                  <c:v>11.9</c:v>
                </c:pt>
                <c:pt idx="2" formatCode="General">
                  <c:v>15.3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2438-4CF3-BED4-2FD824A0E494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Масло сливочное и пасты масляные, тыс. тонн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ymbol val="square"/>
            <c:size val="5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</c:spPr>
          </c:marker>
          <c:dLbls>
            <c:dLbl>
              <c:idx val="0"/>
              <c:layout>
                <c:manualLayout>
                  <c:x val="-5.8782084714330603E-3"/>
                  <c:y val="6.0975516073722182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3.1069397030058048E-2"/>
                  <c:y val="2.560971675096331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E36-412B-BF6E-95F7EBF75B28}"/>
                </c:ext>
              </c:extLst>
            </c:dLbl>
            <c:dLbl>
              <c:idx val="2"/>
              <c:layout>
                <c:manualLayout>
                  <c:x val="-3.2748545126212544E-2"/>
                  <c:y val="3.536579932275886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4.4000000000000004</c:v>
                </c:pt>
                <c:pt idx="1">
                  <c:v>5.4</c:v>
                </c:pt>
                <c:pt idx="2">
                  <c:v>5.7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2438-4CF3-BED4-2FD824A0E494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Макаронные изделия, тыс. тонн</c:v>
                </c:pt>
              </c:strCache>
            </c:strRef>
          </c:tx>
          <c:spPr>
            <a:ln>
              <a:solidFill>
                <a:srgbClr val="006600"/>
              </a:solidFill>
            </a:ln>
          </c:spPr>
          <c:marker>
            <c:spPr>
              <a:solidFill>
                <a:srgbClr val="0E3A08"/>
              </a:solidFill>
              <a:ln>
                <a:noFill/>
              </a:ln>
            </c:spPr>
          </c:marker>
          <c:dLbls>
            <c:dLbl>
              <c:idx val="0"/>
              <c:layout>
                <c:manualLayout>
                  <c:x val="-7.2295405232996685E-2"/>
                  <c:y val="-3.902471438492124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438-4CF3-BED4-2FD824A0E494}"/>
                </c:ext>
              </c:extLst>
            </c:dLbl>
            <c:dLbl>
              <c:idx val="1"/>
              <c:layout>
                <c:manualLayout>
                  <c:x val="-4.9915844239376853E-2"/>
                  <c:y val="-5.36592223403536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438-4CF3-BED4-2FD824A0E494}"/>
                </c:ext>
              </c:extLst>
            </c:dLbl>
            <c:dLbl>
              <c:idx val="2"/>
              <c:layout>
                <c:manualLayout>
                  <c:x val="-5.9592434338935608E-2"/>
                  <c:y val="-4.39023715730799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2438-4CF3-BED4-2FD824A0E49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0.0</c:formatCode>
                <c:ptCount val="3"/>
                <c:pt idx="0">
                  <c:v>1.325</c:v>
                </c:pt>
                <c:pt idx="1">
                  <c:v>1.8</c:v>
                </c:pt>
                <c:pt idx="2">
                  <c:v>1.9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B-2438-4CF3-BED4-2FD824A0E494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Сыры и продукты сырные, тыс. тонн</c:v>
                </c:pt>
              </c:strCache>
            </c:strRef>
          </c:tx>
          <c:spPr>
            <a:ln>
              <a:solidFill>
                <a:schemeClr val="accent4">
                  <a:lumMod val="75000"/>
                </a:schemeClr>
              </a:solidFill>
            </a:ln>
          </c:spPr>
          <c:marker>
            <c:spPr>
              <a:noFill/>
              <a:ln>
                <a:solidFill>
                  <a:schemeClr val="accent4">
                    <a:lumMod val="50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8.5330820473705424E-2"/>
                  <c:y val="4.878041285897685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2438-4CF3-BED4-2FD824A0E494}"/>
                </c:ext>
              </c:extLst>
            </c:dLbl>
            <c:dLbl>
              <c:idx val="1"/>
              <c:layout>
                <c:manualLayout>
                  <c:x val="-2.9363008068585623E-2"/>
                  <c:y val="2.9268247715386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2438-4CF3-BED4-2FD824A0E494}"/>
                </c:ext>
              </c:extLst>
            </c:dLbl>
            <c:dLbl>
              <c:idx val="2"/>
              <c:layout>
                <c:manualLayout>
                  <c:x val="-1.2568882362835569E-2"/>
                  <c:y val="3.902394618944324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2438-4CF3-BED4-2FD824A0E494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Лист1!$E$2:$E$4</c:f>
              <c:numCache>
                <c:formatCode>General</c:formatCode>
                <c:ptCount val="3"/>
                <c:pt idx="0">
                  <c:v>0.7</c:v>
                </c:pt>
                <c:pt idx="1">
                  <c:v>1.3</c:v>
                </c:pt>
                <c:pt idx="2" formatCode="0.00">
                  <c:v>1.5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F-2438-4CF3-BED4-2FD824A0E4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47052544"/>
        <c:axId val="320099968"/>
      </c:lineChart>
      <c:catAx>
        <c:axId val="3470525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320099968"/>
        <c:crosses val="autoZero"/>
        <c:auto val="1"/>
        <c:lblAlgn val="ctr"/>
        <c:lblOffset val="100"/>
        <c:noMultiLvlLbl val="0"/>
      </c:catAx>
      <c:valAx>
        <c:axId val="320099968"/>
        <c:scaling>
          <c:orientation val="minMax"/>
        </c:scaling>
        <c:delete val="0"/>
        <c:axPos val="l"/>
        <c:numFmt formatCode="0.0" sourceLinked="1"/>
        <c:majorTickMark val="out"/>
        <c:minorTickMark val="none"/>
        <c:tickLblPos val="nextTo"/>
        <c:crossAx val="34705254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5773590324890957"/>
          <c:y val="8.7963759610125453E-2"/>
          <c:w val="0.40997819672876878"/>
          <c:h val="0.7491211843730601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494078821788701"/>
          <c:y val="3.1746780319183626E-2"/>
          <c:w val="0.47121724772876394"/>
          <c:h val="0.82107804579729471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Производственная мощность, тыс. тонн в год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</c:spPr>
          <c:marker>
            <c:spPr>
              <a:solidFill>
                <a:schemeClr val="tx2">
                  <a:lumMod val="75000"/>
                </a:schemeClr>
              </a:solidFill>
              <a:ln>
                <a:noFill/>
              </a:ln>
            </c:spPr>
          </c:marker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1038.9000000000001</c:v>
                </c:pt>
                <c:pt idx="1">
                  <c:v>1066.5</c:v>
                </c:pt>
                <c:pt idx="2">
                  <c:v>1072.4000000000001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0242-40DB-8916-658C3146C1E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Объем переработанного молока, тыс. тонн в год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ymbol val="square"/>
            <c:size val="5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522.29999999999995</c:v>
                </c:pt>
                <c:pt idx="1">
                  <c:v>560.1</c:v>
                </c:pt>
                <c:pt idx="2">
                  <c:v>582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0242-40DB-8916-658C3146C1E5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91990784"/>
        <c:axId val="189415424"/>
      </c:lineChart>
      <c:catAx>
        <c:axId val="1919907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189415424"/>
        <c:crosses val="autoZero"/>
        <c:auto val="1"/>
        <c:lblAlgn val="ctr"/>
        <c:lblOffset val="100"/>
        <c:noMultiLvlLbl val="0"/>
      </c:catAx>
      <c:valAx>
        <c:axId val="189415424"/>
        <c:scaling>
          <c:orientation val="minMax"/>
          <c:min val="400"/>
        </c:scaling>
        <c:delete val="0"/>
        <c:axPos val="l"/>
        <c:numFmt formatCode="General" sourceLinked="1"/>
        <c:majorTickMark val="out"/>
        <c:minorTickMark val="none"/>
        <c:tickLblPos val="nextTo"/>
        <c:crossAx val="19199078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56997267644621874"/>
          <c:y val="0.1867300241940909"/>
          <c:w val="0.38188206632734689"/>
          <c:h val="0.4702791300053417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784226303523834E-2"/>
          <c:y val="0.14842177336528586"/>
          <c:w val="0.5571881076556412"/>
          <c:h val="0.70627638936437298"/>
        </c:manualLayout>
      </c:layout>
      <c:lineChart>
        <c:grouping val="stacked"/>
        <c:varyColors val="0"/>
        <c:ser>
          <c:idx val="0"/>
          <c:order val="0"/>
          <c:tx>
            <c:v>Использование производственной мощности, %</c:v>
          </c:tx>
          <c:spPr>
            <a:ln>
              <a:solidFill>
                <a:srgbClr val="147B0F"/>
              </a:solidFill>
            </a:ln>
          </c:spPr>
          <c:marker>
            <c:spPr>
              <a:solidFill>
                <a:srgbClr val="147B0F"/>
              </a:solidFill>
              <a:ln>
                <a:solidFill>
                  <a:srgbClr val="147B0F"/>
                </a:solidFill>
              </a:ln>
            </c:spPr>
          </c:marker>
          <c:dLbls>
            <c:txPr>
              <a:bodyPr/>
              <a:lstStyle/>
              <a:p>
                <a:pPr>
                  <a:defRPr sz="9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PowerPoint]Лист1'!$D$2:$D$4</c:f>
              <c:numCache>
                <c:formatCode>General</c:formatCode>
                <c:ptCount val="3"/>
                <c:pt idx="0">
                  <c:v>50.3</c:v>
                </c:pt>
                <c:pt idx="1">
                  <c:v>52.5</c:v>
                </c:pt>
                <c:pt idx="2">
                  <c:v>54.3</c:v>
                </c:pt>
              </c:numCache>
            </c:numRef>
          </c:val>
          <c:smooth val="0"/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85080320"/>
        <c:axId val="189421184"/>
      </c:lineChart>
      <c:catAx>
        <c:axId val="1850803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89421184"/>
        <c:crosses val="autoZero"/>
        <c:auto val="1"/>
        <c:lblAlgn val="ctr"/>
        <c:lblOffset val="100"/>
        <c:noMultiLvlLbl val="0"/>
      </c:catAx>
      <c:valAx>
        <c:axId val="18942118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8508032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59713376252859596"/>
          <c:y val="0.42464350100745879"/>
          <c:w val="0.38088174420298015"/>
          <c:h val="0.34777017003309363"/>
        </c:manualLayout>
      </c:layout>
      <c:overlay val="0"/>
      <c:txPr>
        <a:bodyPr/>
        <a:lstStyle/>
        <a:p>
          <a:pPr>
            <a:defRPr sz="8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zero"/>
    <c:showDLblsOverMax val="0"/>
  </c:chart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0619930858284052E-2"/>
          <c:y val="0.13738938531772649"/>
          <c:w val="0.38361673464598706"/>
          <c:h val="0.64266443870070089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Использование производственных мощностей, %</c:v>
                </c:pt>
              </c:strCache>
            </c:strRef>
          </c:tx>
          <c:spPr>
            <a:ln>
              <a:solidFill>
                <a:srgbClr val="18660E"/>
              </a:solidFill>
            </a:ln>
          </c:spPr>
          <c:marker>
            <c:spPr>
              <a:solidFill>
                <a:srgbClr val="18660E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50.1</c:v>
                </c:pt>
                <c:pt idx="1">
                  <c:v>61.1</c:v>
                </c:pt>
                <c:pt idx="2">
                  <c:v>63.2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4DF2-41C5-9B20-612B7981DF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5886592"/>
        <c:axId val="190461568"/>
      </c:lineChart>
      <c:catAx>
        <c:axId val="195886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90461568"/>
        <c:crosses val="autoZero"/>
        <c:auto val="1"/>
        <c:lblAlgn val="ctr"/>
        <c:lblOffset val="100"/>
        <c:noMultiLvlLbl val="0"/>
      </c:catAx>
      <c:valAx>
        <c:axId val="190461568"/>
        <c:scaling>
          <c:orientation val="minMax"/>
          <c:max val="64"/>
          <c:min val="40"/>
        </c:scaling>
        <c:delete val="0"/>
        <c:axPos val="l"/>
        <c:numFmt formatCode="General" sourceLinked="1"/>
        <c:majorTickMark val="out"/>
        <c:minorTickMark val="none"/>
        <c:tickLblPos val="nextTo"/>
        <c:crossAx val="19588659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44903557687956386"/>
          <c:y val="0.25906095894628745"/>
          <c:w val="0.26490454876153685"/>
          <c:h val="0.37619393955532771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25788774311161"/>
          <c:y val="8.5158297121573481E-2"/>
          <c:w val="0.49921148862734654"/>
          <c:h val="0.725227743661229"/>
        </c:manualLayout>
      </c:layout>
      <c:lineChart>
        <c:grouping val="stacked"/>
        <c:varyColors val="0"/>
        <c:ser>
          <c:idx val="0"/>
          <c:order val="0"/>
          <c:tx>
            <c:strRef>
              <c:f>'[Диаграмма 2 в Microsoft PowerPoint]Лист1'!$C$1</c:f>
              <c:strCache>
                <c:ptCount val="1"/>
                <c:pt idx="0">
                  <c:v>Объем производства мяса, тыс. тонн в год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</c:spPr>
          <c:marker>
            <c:spPr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dPt>
            <c:idx val="0"/>
            <c:marker>
              <c:spPr>
                <a:solidFill>
                  <a:schemeClr val="tx2">
                    <a:lumMod val="50000"/>
                  </a:schemeClr>
                </a:solidFill>
                <a:ln>
                  <a:solidFill>
                    <a:schemeClr val="accent1">
                      <a:lumMod val="75000"/>
                    </a:schemeClr>
                  </a:solidFill>
                </a:ln>
              </c:spPr>
            </c:marker>
            <c:bubble3D val="0"/>
          </c:dPt>
          <c:dPt>
            <c:idx val="1"/>
            <c:marker>
              <c:spPr>
                <a:solidFill>
                  <a:schemeClr val="tx2">
                    <a:lumMod val="50000"/>
                  </a:schemeClr>
                </a:solidFill>
                <a:ln>
                  <a:solidFill>
                    <a:schemeClr val="accent1">
                      <a:lumMod val="75000"/>
                    </a:schemeClr>
                  </a:solidFill>
                </a:ln>
              </c:spPr>
            </c:marker>
            <c:bubble3D val="0"/>
          </c:dPt>
          <c:dPt>
            <c:idx val="2"/>
            <c:marker>
              <c:spPr>
                <a:solidFill>
                  <a:schemeClr val="tx2">
                    <a:lumMod val="50000"/>
                  </a:schemeClr>
                </a:solidFill>
                <a:ln>
                  <a:solidFill>
                    <a:schemeClr val="accent1">
                      <a:lumMod val="75000"/>
                    </a:schemeClr>
                  </a:solidFill>
                </a:ln>
              </c:spPr>
            </c:marker>
            <c:bubble3D val="0"/>
          </c:dPt>
          <c:dLbls>
            <c:txPr>
              <a:bodyPr/>
              <a:lstStyle/>
              <a:p>
                <a:pPr>
                  <a:defRPr sz="9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2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2 в Microsoft PowerPoint]Лист1'!$B$2:$B$4</c:f>
              <c:numCache>
                <c:formatCode>0.0</c:formatCode>
                <c:ptCount val="3"/>
                <c:pt idx="0">
                  <c:v>101.5</c:v>
                </c:pt>
                <c:pt idx="1">
                  <c:v>101.8</c:v>
                </c:pt>
                <c:pt idx="2">
                  <c:v>99.4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'[Диаграмма 2 в Microsoft PowerPoint]Лист1'!$B$1</c:f>
              <c:strCache>
                <c:ptCount val="1"/>
                <c:pt idx="0">
                  <c:v>Мощность по убою скота, тыс. тонн в год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ymbol val="square"/>
            <c:size val="5"/>
            <c:spPr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</a:ln>
            </c:spPr>
          </c:marker>
          <c:dLbls>
            <c:txPr>
              <a:bodyPr/>
              <a:lstStyle/>
              <a:p>
                <a:pPr>
                  <a:defRPr sz="9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2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2 в Microsoft PowerPoint]Лист1'!$C$2:$C$4</c:f>
              <c:numCache>
                <c:formatCode>General</c:formatCode>
                <c:ptCount val="3"/>
                <c:pt idx="0">
                  <c:v>50.9</c:v>
                </c:pt>
                <c:pt idx="1">
                  <c:v>62.2</c:v>
                </c:pt>
                <c:pt idx="2">
                  <c:v>62.9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03083264"/>
        <c:axId val="191515456"/>
      </c:lineChart>
      <c:catAx>
        <c:axId val="2030832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91515456"/>
        <c:crosses val="autoZero"/>
        <c:auto val="1"/>
        <c:lblAlgn val="ctr"/>
        <c:lblOffset val="100"/>
        <c:noMultiLvlLbl val="0"/>
      </c:catAx>
      <c:valAx>
        <c:axId val="191515456"/>
        <c:scaling>
          <c:orientation val="minMax"/>
          <c:min val="80"/>
        </c:scaling>
        <c:delete val="0"/>
        <c:axPos val="l"/>
        <c:numFmt formatCode="0.0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0308326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134695880557739"/>
          <c:y val="0.149735584959028"/>
          <c:w val="0.34178999295278367"/>
          <c:h val="0.72950055799085589"/>
        </c:manualLayout>
      </c:layout>
      <c:overlay val="0"/>
      <c:txPr>
        <a:bodyPr/>
        <a:lstStyle/>
        <a:p>
          <a:pPr>
            <a:defRPr sz="9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zero"/>
    <c:showDLblsOverMax val="0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b="0" i="1" dirty="0">
                <a:solidFill>
                  <a:schemeClr val="tx2">
                    <a:lumMod val="50000"/>
                  </a:schemeClr>
                </a:solidFill>
              </a:rPr>
              <a:t>Обработано гербицидами, тыс. </a:t>
            </a:r>
            <a:r>
              <a:rPr lang="ru-RU" b="0" i="1" dirty="0" smtClean="0">
                <a:solidFill>
                  <a:schemeClr val="tx2">
                    <a:lumMod val="50000"/>
                  </a:schemeClr>
                </a:solidFill>
              </a:rPr>
              <a:t>га </a:t>
            </a:r>
            <a:r>
              <a:rPr lang="ru-RU" b="0" i="1" smtClean="0">
                <a:solidFill>
                  <a:schemeClr val="tx2">
                    <a:lumMod val="50000"/>
                  </a:schemeClr>
                </a:solidFill>
              </a:rPr>
              <a:t>/ % от площади</a:t>
            </a:r>
            <a:r>
              <a:rPr lang="ru-RU" b="0" i="1" baseline="0" smtClean="0">
                <a:solidFill>
                  <a:schemeClr val="tx2">
                    <a:lumMod val="50000"/>
                  </a:schemeClr>
                </a:solidFill>
              </a:rPr>
              <a:t> яровых культур</a:t>
            </a:r>
            <a:endParaRPr lang="ru-RU" b="0" i="1" dirty="0">
              <a:solidFill>
                <a:schemeClr val="tx2">
                  <a:lumMod val="50000"/>
                </a:schemeClr>
              </a:solidFill>
            </a:endParaRPr>
          </a:p>
        </c:rich>
      </c:tx>
      <c:layout>
        <c:manualLayout>
          <c:xMode val="edge"/>
          <c:yMode val="edge"/>
          <c:x val="0.19401882334641837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0885233265790419"/>
          <c:y val="0.42442277669743367"/>
          <c:w val="0.76603153538399271"/>
          <c:h val="0.39244118210950124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Обработано гербицидами, тыс. га</c:v>
                </c:pt>
              </c:strCache>
            </c:strRef>
          </c:tx>
          <c:spPr>
            <a:ln>
              <a:solidFill>
                <a:srgbClr val="CC00CC"/>
              </a:solidFill>
            </a:ln>
          </c:spPr>
          <c:marker>
            <c:spPr>
              <a:solidFill>
                <a:schemeClr val="tx2">
                  <a:lumMod val="50000"/>
                </a:schemeClr>
              </a:solidFill>
            </c:spPr>
          </c:marker>
          <c:dPt>
            <c:idx val="0"/>
            <c:marker>
              <c:symbol val="circle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56CE-4257-B540-7CA345CA75D4}"/>
              </c:ext>
            </c:extLst>
          </c:dPt>
          <c:dPt>
            <c:idx val="1"/>
            <c:marker>
              <c:symbol val="circle"/>
              <c:size val="5"/>
            </c:marker>
            <c:bubble3D val="0"/>
            <c:spPr>
              <a:ln>
                <a:solidFill>
                  <a:schemeClr val="accent1">
                    <a:lumMod val="75000"/>
                  </a:schemeClr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6CE-4257-B540-7CA345CA75D4}"/>
              </c:ext>
            </c:extLst>
          </c:dPt>
          <c:dPt>
            <c:idx val="2"/>
            <c:marker>
              <c:symbol val="circle"/>
              <c:size val="5"/>
            </c:marker>
            <c:bubble3D val="0"/>
            <c:spPr>
              <a:ln>
                <a:solidFill>
                  <a:schemeClr val="accent1">
                    <a:lumMod val="75000"/>
                  </a:schemeClr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56CE-4257-B540-7CA345CA75D4}"/>
              </c:ext>
            </c:extLst>
          </c:dPt>
          <c:dLbls>
            <c:dLbl>
              <c:idx val="0"/>
              <c:layout>
                <c:manualLayout>
                  <c:x val="-0.10144243232233459"/>
                  <c:y val="-0.14719528517995356"/>
                </c:manualLayout>
              </c:layout>
              <c:tx>
                <c:rich>
                  <a:bodyPr/>
                  <a:lstStyle/>
                  <a:p>
                    <a:pPr>
                      <a:defRPr sz="900"/>
                    </a:pPr>
                    <a:r>
                      <a:rPr lang="en-US" sz="900" dirty="0" smtClean="0"/>
                      <a:t>940,04 </a:t>
                    </a:r>
                    <a:r>
                      <a:rPr lang="en-US" sz="900" dirty="0"/>
                      <a:t>/ </a:t>
                    </a:r>
                    <a:r>
                      <a:rPr lang="en-US" sz="900" dirty="0" smtClean="0"/>
                      <a:t>73,3%</a:t>
                    </a:r>
                    <a:endParaRPr lang="en-US" sz="900" dirty="0"/>
                  </a:p>
                </c:rich>
              </c:tx>
              <c:numFmt formatCode="#,##0.0" sourceLinked="0"/>
              <c:spPr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56CE-4257-B540-7CA345CA75D4}"/>
                </c:ext>
              </c:extLst>
            </c:dLbl>
            <c:dLbl>
              <c:idx val="1"/>
              <c:layout>
                <c:manualLayout>
                  <c:x val="-9.9162824500981378E-2"/>
                  <c:y val="-0.13128303204405858"/>
                </c:manualLayout>
              </c:layout>
              <c:tx>
                <c:rich>
                  <a:bodyPr/>
                  <a:lstStyle/>
                  <a:p>
                    <a:pPr algn="ctr" rtl="0">
                      <a:defRPr sz="900"/>
                    </a:pPr>
                    <a:r>
                      <a:rPr lang="en-US" sz="900" dirty="0" smtClean="0"/>
                      <a:t>989,6 </a:t>
                    </a:r>
                    <a:r>
                      <a:rPr lang="en-US" sz="900" dirty="0"/>
                      <a:t>/ </a:t>
                    </a:r>
                    <a:r>
                      <a:rPr lang="en-US" sz="900" dirty="0" smtClean="0"/>
                      <a:t>77,3%</a:t>
                    </a:r>
                    <a:endParaRPr lang="en-US" sz="900" dirty="0"/>
                  </a:p>
                </c:rich>
              </c:tx>
              <c:spPr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56CE-4257-B540-7CA345CA75D4}"/>
                </c:ext>
              </c:extLst>
            </c:dLbl>
            <c:dLbl>
              <c:idx val="2"/>
              <c:layout>
                <c:manualLayout>
                  <c:x val="-0.10042240676961819"/>
                  <c:y val="-0.12288383301326308"/>
                </c:manualLayout>
              </c:layout>
              <c:tx>
                <c:rich>
                  <a:bodyPr/>
                  <a:lstStyle/>
                  <a:p>
                    <a:pPr algn="ctr" rtl="0">
                      <a:defRPr sz="900"/>
                    </a:pPr>
                    <a:r>
                      <a:rPr lang="en-US" sz="900" dirty="0" smtClean="0"/>
                      <a:t>1014,2 / 82,4%</a:t>
                    </a:r>
                    <a:endParaRPr lang="en-US" sz="900" dirty="0"/>
                  </a:p>
                </c:rich>
              </c:tx>
              <c:spPr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56CE-4257-B540-7CA345CA75D4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940.04</c:v>
                </c:pt>
                <c:pt idx="1">
                  <c:v>989.6</c:v>
                </c:pt>
                <c:pt idx="2">
                  <c:v>1014.2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56CE-4257-B540-7CA345CA7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95482368"/>
        <c:axId val="286051712"/>
      </c:lineChart>
      <c:catAx>
        <c:axId val="2954823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286051712"/>
        <c:crosses val="autoZero"/>
        <c:auto val="1"/>
        <c:lblAlgn val="ctr"/>
        <c:lblOffset val="100"/>
        <c:noMultiLvlLbl val="0"/>
      </c:catAx>
      <c:valAx>
        <c:axId val="28605171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2954823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4741957998336915E-2"/>
          <c:y val="0.21098857283674413"/>
          <c:w val="0.52022847128661709"/>
          <c:h val="0.70735614981850004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Производственная мощность, тыс. тонн в год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</c:spPr>
          <c:marker>
            <c:spPr>
              <a:solidFill>
                <a:schemeClr val="tx2">
                  <a:lumMod val="75000"/>
                </a:schemeClr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112.1</c:v>
                </c:pt>
                <c:pt idx="1">
                  <c:v>129.9</c:v>
                </c:pt>
                <c:pt idx="2">
                  <c:v>116.7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F9E7-4871-B720-35A617A3FAB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Объем переработанного мяса, тыс. тонн в год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ymbol val="square"/>
            <c:size val="5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80.8</c:v>
                </c:pt>
                <c:pt idx="1">
                  <c:v>87.7</c:v>
                </c:pt>
                <c:pt idx="2">
                  <c:v>64.8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F9E7-4871-B720-35A617A3FAB3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Использование производственных мощностей, %</c:v>
                </c:pt>
              </c:strCache>
            </c:strRef>
          </c:tx>
          <c:spPr>
            <a:ln>
              <a:solidFill>
                <a:srgbClr val="006600"/>
              </a:solidFill>
            </a:ln>
          </c:spPr>
          <c:marker>
            <c:spPr>
              <a:solidFill>
                <a:srgbClr val="0E3A08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0.0</c:formatCode>
                <c:ptCount val="3"/>
                <c:pt idx="0" formatCode="General">
                  <c:v>72.099999999999994</c:v>
                </c:pt>
                <c:pt idx="1">
                  <c:v>67.5</c:v>
                </c:pt>
                <c:pt idx="2" formatCode="General">
                  <c:v>55.5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B-F9E7-4871-B720-35A617A3FA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44157184"/>
        <c:axId val="335385088"/>
      </c:lineChart>
      <c:catAx>
        <c:axId val="3441571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335385088"/>
        <c:crosses val="autoZero"/>
        <c:auto val="1"/>
        <c:lblAlgn val="ctr"/>
        <c:lblOffset val="100"/>
        <c:noMultiLvlLbl val="0"/>
      </c:catAx>
      <c:valAx>
        <c:axId val="335385088"/>
        <c:scaling>
          <c:orientation val="minMax"/>
          <c:max val="130"/>
          <c:min val="40"/>
        </c:scaling>
        <c:delete val="0"/>
        <c:axPos val="l"/>
        <c:numFmt formatCode="General" sourceLinked="1"/>
        <c:majorTickMark val="out"/>
        <c:minorTickMark val="none"/>
        <c:tickLblPos val="nextTo"/>
        <c:crossAx val="34415718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2056973418527905"/>
          <c:y val="0.24066403253986493"/>
          <c:w val="0.37943026581472095"/>
          <c:h val="0.60193869978984205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862290965585641"/>
          <c:y val="0.15999959685140952"/>
          <c:w val="0.49234902034974271"/>
          <c:h val="0.72569423447122028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Производственная мощность, тыс. тонн в год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</c:spPr>
          <c:marker>
            <c:spPr>
              <a:solidFill>
                <a:schemeClr val="tx2">
                  <a:lumMod val="75000"/>
                </a:schemeClr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159.9</c:v>
                </c:pt>
                <c:pt idx="1">
                  <c:v>157.80000000000001</c:v>
                </c:pt>
                <c:pt idx="2">
                  <c:v>157.6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8BE2-4871-AF3D-DD59990BA0D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Объем производства хлеба и хлебобулочных изделий, тыс. тонн в год 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ymbol val="square"/>
            <c:size val="5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0.0</c:formatCode>
                <c:ptCount val="3"/>
                <c:pt idx="0" formatCode="General">
                  <c:v>79.2</c:v>
                </c:pt>
                <c:pt idx="1">
                  <c:v>72.97</c:v>
                </c:pt>
                <c:pt idx="2" formatCode="General">
                  <c:v>72.3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8BE2-4871-AF3D-DD59990BA0D9}"/>
            </c:ext>
          </c:extLst>
        </c:ser>
        <c:dLbls>
          <c:dLblPos val="b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99489024"/>
        <c:axId val="191518336"/>
      </c:lineChart>
      <c:catAx>
        <c:axId val="1994890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191518336"/>
        <c:crosses val="autoZero"/>
        <c:auto val="1"/>
        <c:lblAlgn val="ctr"/>
        <c:lblOffset val="100"/>
        <c:noMultiLvlLbl val="0"/>
      </c:catAx>
      <c:valAx>
        <c:axId val="191518336"/>
        <c:scaling>
          <c:orientation val="minMax"/>
          <c:max val="160"/>
          <c:min val="30"/>
        </c:scaling>
        <c:delete val="0"/>
        <c:axPos val="l"/>
        <c:numFmt formatCode="General" sourceLinked="1"/>
        <c:majorTickMark val="out"/>
        <c:minorTickMark val="none"/>
        <c:tickLblPos val="nextTo"/>
        <c:crossAx val="19948902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0543064149745951"/>
          <c:y val="0.16086289640955925"/>
          <c:w val="0.33946431266470856"/>
          <c:h val="0.8391371035904406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9465223097112866E-2"/>
          <c:y val="0.11830278824978538"/>
          <c:w val="0.57501126601243258"/>
          <c:h val="0.6824623940875667"/>
        </c:manualLayout>
      </c:layout>
      <c:lineChart>
        <c:grouping val="standard"/>
        <c:varyColors val="0"/>
        <c:ser>
          <c:idx val="0"/>
          <c:order val="0"/>
          <c:tx>
            <c:strRef>
              <c:f>'[Диаграмма в Microsoft PowerPoint]Лист1'!$E$1</c:f>
              <c:strCache>
                <c:ptCount val="1"/>
                <c:pt idx="0">
                  <c:v>Использование производственных мощностей, %</c:v>
                </c:pt>
              </c:strCache>
            </c:strRef>
          </c:tx>
          <c:spPr>
            <a:ln>
              <a:solidFill>
                <a:srgbClr val="007A00"/>
              </a:solidFill>
            </a:ln>
          </c:spPr>
          <c:marker>
            <c:symbol val="diamond"/>
            <c:size val="5"/>
            <c:spPr>
              <a:solidFill>
                <a:srgbClr val="007A00"/>
              </a:solidFill>
              <a:ln>
                <a:solidFill>
                  <a:srgbClr val="007A00"/>
                </a:solidFill>
              </a:ln>
            </c:spPr>
          </c:marker>
          <c:dLbls>
            <c:dLbl>
              <c:idx val="0"/>
              <c:layout>
                <c:manualLayout>
                  <c:x val="-3.1675037432433106E-2"/>
                  <c:y val="-0.10869024182184241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8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PowerPoint]Лист1'!$E$2:$E$4</c:f>
              <c:numCache>
                <c:formatCode>General</c:formatCode>
                <c:ptCount val="3"/>
                <c:pt idx="0">
                  <c:v>49.5</c:v>
                </c:pt>
                <c:pt idx="1">
                  <c:v>46.2</c:v>
                </c:pt>
                <c:pt idx="2" formatCode="0.0">
                  <c:v>45.9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06952960"/>
        <c:axId val="206471744"/>
      </c:lineChart>
      <c:catAx>
        <c:axId val="2069529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06471744"/>
        <c:crosses val="autoZero"/>
        <c:auto val="1"/>
        <c:lblAlgn val="ctr"/>
        <c:lblOffset val="100"/>
        <c:noMultiLvlLbl val="0"/>
      </c:catAx>
      <c:valAx>
        <c:axId val="20647174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06952960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58662926872177557"/>
          <c:y val="8.930708038588428E-2"/>
          <c:w val="0.35891974068319038"/>
          <c:h val="0.55121010201135756"/>
        </c:manualLayout>
      </c:layout>
      <c:overlay val="0"/>
      <c:txPr>
        <a:bodyPr/>
        <a:lstStyle/>
        <a:p>
          <a:pPr>
            <a:defRPr sz="9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659662930557089E-2"/>
          <c:y val="0.10150113938781002"/>
          <c:w val="0.48700215188168311"/>
          <c:h val="0.7831511069187691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Производственная мощность, тыс. тонн в год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</c:spPr>
          <c:marker>
            <c:spPr>
              <a:solidFill>
                <a:schemeClr val="tx2">
                  <a:lumMod val="75000"/>
                </a:schemeClr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641.20000000000005</c:v>
                </c:pt>
                <c:pt idx="1">
                  <c:v>614.29999999999995</c:v>
                </c:pt>
                <c:pt idx="2">
                  <c:v>625.20000000000005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10C-41ED-89E4-2FF0ABA4B994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Объем переработанного зерна, тыс. тонн в год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</c:spPr>
          </c:marker>
          <c:dLbls>
            <c:numFmt formatCode="0.0" sourceLinked="0"/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339.3</c:v>
                </c:pt>
                <c:pt idx="1">
                  <c:v>317</c:v>
                </c:pt>
                <c:pt idx="2">
                  <c:v>317.7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710C-41ED-89E4-2FF0ABA4B994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06697984"/>
        <c:axId val="206474624"/>
      </c:lineChart>
      <c:catAx>
        <c:axId val="2066979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206474624"/>
        <c:crosses val="autoZero"/>
        <c:auto val="1"/>
        <c:lblAlgn val="ctr"/>
        <c:lblOffset val="100"/>
        <c:noMultiLvlLbl val="0"/>
      </c:catAx>
      <c:valAx>
        <c:axId val="206474624"/>
        <c:scaling>
          <c:orientation val="minMax"/>
          <c:max val="650"/>
          <c:min val="250"/>
        </c:scaling>
        <c:delete val="0"/>
        <c:axPos val="l"/>
        <c:numFmt formatCode="General" sourceLinked="1"/>
        <c:majorTickMark val="out"/>
        <c:minorTickMark val="none"/>
        <c:tickLblPos val="nextTo"/>
        <c:crossAx val="20669798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57882009609886775"/>
          <c:y val="0.2254448150561266"/>
          <c:w val="0.38200879262950305"/>
          <c:h val="0.66450293778612524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116349141242608E-2"/>
          <c:y val="0.10232730527597242"/>
          <c:w val="0.56962219022464478"/>
          <c:h val="0.69477017375132488"/>
        </c:manualLayout>
      </c:layout>
      <c:lineChart>
        <c:grouping val="stacked"/>
        <c:varyColors val="0"/>
        <c:ser>
          <c:idx val="0"/>
          <c:order val="0"/>
          <c:tx>
            <c:strRef>
              <c:f>'[Диаграмма в Microsoft PowerPoint]Лист1'!$D$1</c:f>
              <c:strCache>
                <c:ptCount val="1"/>
                <c:pt idx="0">
                  <c:v>Использование производственных мощностей, %</c:v>
                </c:pt>
              </c:strCache>
            </c:strRef>
          </c:tx>
          <c:spPr>
            <a:ln>
              <a:solidFill>
                <a:srgbClr val="006600"/>
              </a:solidFill>
            </a:ln>
          </c:spPr>
          <c:marker>
            <c:spPr>
              <a:solidFill>
                <a:srgbClr val="006600"/>
              </a:solidFill>
              <a:ln>
                <a:solidFill>
                  <a:srgbClr val="006600"/>
                </a:solidFill>
              </a:ln>
            </c:spPr>
          </c:marker>
          <c:dLbls>
            <c:txPr>
              <a:bodyPr/>
              <a:lstStyle/>
              <a:p>
                <a:pPr algn="ctr">
                  <a:defRPr lang="ru-RU" sz="900" b="0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PowerPoint]Лист1'!$D$2:$D$4</c:f>
              <c:numCache>
                <c:formatCode>General</c:formatCode>
                <c:ptCount val="3"/>
                <c:pt idx="0">
                  <c:v>52.9</c:v>
                </c:pt>
                <c:pt idx="1">
                  <c:v>51.6</c:v>
                </c:pt>
                <c:pt idx="2">
                  <c:v>50.8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1256832"/>
        <c:axId val="206477504"/>
      </c:lineChart>
      <c:catAx>
        <c:axId val="2112568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06477504"/>
        <c:crosses val="autoZero"/>
        <c:auto val="1"/>
        <c:lblAlgn val="ctr"/>
        <c:lblOffset val="100"/>
        <c:noMultiLvlLbl val="0"/>
      </c:catAx>
      <c:valAx>
        <c:axId val="20647750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125683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5373853936588733"/>
          <c:y val="0.28854761882089935"/>
          <c:w val="0.34626146063411267"/>
          <c:h val="0.42290402987928016"/>
        </c:manualLayout>
      </c:layout>
      <c:overlay val="0"/>
      <c:txPr>
        <a:bodyPr/>
        <a:lstStyle/>
        <a:p>
          <a:pPr>
            <a:defRPr sz="9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zero"/>
    <c:showDLblsOverMax val="0"/>
  </c:chart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872326140260742"/>
          <c:y val="0.15092288841135917"/>
          <c:w val="0.49295863015045888"/>
          <c:h val="0.29449442823385114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Мощность единовременного хранения, тыс. тонн/год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</c:spPr>
          <c:marker>
            <c:spPr>
              <a:solidFill>
                <a:schemeClr val="tx2">
                  <a:lumMod val="75000"/>
                </a:schemeClr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0.0</c:formatCode>
                <c:ptCount val="3"/>
                <c:pt idx="0" formatCode="General">
                  <c:v>904</c:v>
                </c:pt>
                <c:pt idx="1">
                  <c:v>922</c:v>
                </c:pt>
                <c:pt idx="2">
                  <c:v>922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10C-41ED-89E4-2FF0ABA4B994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Объем хранения, тыс. тонн/год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ymbol val="square"/>
            <c:size val="5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583</c:v>
                </c:pt>
                <c:pt idx="1">
                  <c:v>442.5</c:v>
                </c:pt>
                <c:pt idx="2">
                  <c:v>300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710C-41ED-89E4-2FF0ABA4B994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07367680"/>
        <c:axId val="210715776"/>
      </c:lineChart>
      <c:catAx>
        <c:axId val="2073676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210715776"/>
        <c:crosses val="autoZero"/>
        <c:auto val="1"/>
        <c:lblAlgn val="ctr"/>
        <c:lblOffset val="100"/>
        <c:noMultiLvlLbl val="0"/>
      </c:catAx>
      <c:valAx>
        <c:axId val="210715776"/>
        <c:scaling>
          <c:orientation val="minMax"/>
          <c:max val="950"/>
          <c:min val="2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20736768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0288854226747735"/>
          <c:y val="6.6305112299257021E-2"/>
          <c:w val="0.30789372261302589"/>
          <c:h val="0.45565067618048677"/>
        </c:manualLayout>
      </c:layout>
      <c:overlay val="0"/>
      <c:txPr>
        <a:bodyPr/>
        <a:lstStyle/>
        <a:p>
          <a:pPr>
            <a:defRPr sz="900"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9465223097112866E-2"/>
          <c:y val="0.28270784333776461"/>
          <c:w val="0.53331255468066496"/>
          <c:h val="0.60842621944984154"/>
        </c:manualLayout>
      </c:layout>
      <c:lineChart>
        <c:grouping val="standard"/>
        <c:varyColors val="0"/>
        <c:ser>
          <c:idx val="0"/>
          <c:order val="0"/>
          <c:tx>
            <c:strRef>
              <c:f>'[Диаграмма в Microsoft PowerPoint]Лист1'!$D$1</c:f>
              <c:strCache>
                <c:ptCount val="1"/>
                <c:pt idx="0">
                  <c:v>Использование мощностей хранения, %</c:v>
                </c:pt>
              </c:strCache>
            </c:strRef>
          </c:tx>
          <c:spPr>
            <a:ln>
              <a:solidFill>
                <a:srgbClr val="006600"/>
              </a:solidFill>
            </a:ln>
          </c:spPr>
          <c:marker>
            <c:spPr>
              <a:solidFill>
                <a:srgbClr val="006600"/>
              </a:solidFill>
              <a:ln>
                <a:solidFill>
                  <a:srgbClr val="006600"/>
                </a:solidFill>
              </a:ln>
            </c:spPr>
          </c:marker>
          <c:dLbls>
            <c:txPr>
              <a:bodyPr/>
              <a:lstStyle/>
              <a:p>
                <a:pPr>
                  <a:defRPr sz="8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PowerPoint]Лист1'!$D$2:$D$4</c:f>
              <c:numCache>
                <c:formatCode>General</c:formatCode>
                <c:ptCount val="3"/>
                <c:pt idx="0">
                  <c:v>64.5</c:v>
                </c:pt>
                <c:pt idx="1">
                  <c:v>48</c:v>
                </c:pt>
                <c:pt idx="2">
                  <c:v>32.5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07388160"/>
        <c:axId val="210718656"/>
      </c:lineChart>
      <c:catAx>
        <c:axId val="2073881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0718656"/>
        <c:crosses val="autoZero"/>
        <c:auto val="1"/>
        <c:lblAlgn val="ctr"/>
        <c:lblOffset val="100"/>
        <c:noMultiLvlLbl val="0"/>
      </c:catAx>
      <c:valAx>
        <c:axId val="210718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0738816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0658534917604223"/>
          <c:y val="0.22286455947847891"/>
          <c:w val="0.28055555555555556"/>
          <c:h val="0.4762981236193603"/>
        </c:manualLayout>
      </c:layout>
      <c:overlay val="0"/>
      <c:txPr>
        <a:bodyPr/>
        <a:lstStyle/>
        <a:p>
          <a:pPr>
            <a:defRPr sz="9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782487181798012"/>
          <c:y val="4.154261374111904E-2"/>
          <c:w val="0.59157530806958891"/>
          <c:h val="0.869650459199027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Всего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dLbl>
              <c:idx val="0"/>
              <c:layout>
                <c:manualLayout>
                  <c:x val="3.2421121751920082E-3"/>
                  <c:y val="1.132950637740081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903-4BC0-8DD8-95E42B73970F}"/>
                </c:ext>
              </c:extLst>
            </c:dLbl>
            <c:dLbl>
              <c:idx val="1"/>
              <c:layout>
                <c:manualLayout>
                  <c:x val="3.2423674797179701E-3"/>
                  <c:y val="1.13298037475779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903-4BC0-8DD8-95E42B73970F}"/>
                </c:ext>
              </c:extLst>
            </c:dLbl>
            <c:dLbl>
              <c:idx val="2"/>
              <c:layout>
                <c:manualLayout>
                  <c:x val="3.2423674797179701E-3"/>
                  <c:y val="7.553202498385280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903-4BC0-8DD8-95E42B73970F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0.0</c:formatCode>
                <c:ptCount val="3"/>
                <c:pt idx="0">
                  <c:v>5260.2</c:v>
                </c:pt>
                <c:pt idx="1">
                  <c:v>4834.8</c:v>
                </c:pt>
                <c:pt idx="2">
                  <c:v>5720.5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AE3-4EFB-9AF9-7FB60F91BCF4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Краевой бюджет</c:v>
                </c:pt>
              </c:strCache>
            </c:strRef>
          </c:tx>
          <c:spPr>
            <a:solidFill>
              <a:srgbClr val="18660E"/>
            </a:solidFill>
          </c:spPr>
          <c:invertIfNegative val="0"/>
          <c:dLbls>
            <c:dLbl>
              <c:idx val="0"/>
              <c:layout>
                <c:manualLayout>
                  <c:x val="6.4847349594359402E-3"/>
                  <c:y val="1.1329506377400819E-2"/>
                </c:manualLayout>
              </c:layout>
              <c:numFmt formatCode="#,##0.0" sourceLinked="0"/>
              <c:spPr>
                <a:noFill/>
                <a:ln>
                  <a:noFill/>
                </a:ln>
                <a:effectLst/>
              </c:spPr>
              <c:txPr>
                <a:bodyPr rot="-5400000" vert="horz"/>
                <a:lstStyle/>
                <a:p>
                  <a:pPr>
                    <a:defRPr sz="900"/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AE3-4EFB-9AF9-7FB60F91BCF4}"/>
                </c:ext>
              </c:extLst>
            </c:dLbl>
            <c:dLbl>
              <c:idx val="1"/>
              <c:layout>
                <c:manualLayout>
                  <c:x val="3.2423674797179701E-3"/>
                  <c:y val="7.6525241375372749E-3"/>
                </c:manualLayout>
              </c:layout>
              <c:numFmt formatCode="#,##0.0" sourceLinked="0"/>
              <c:spPr>
                <a:noFill/>
                <a:ln>
                  <a:noFill/>
                </a:ln>
                <a:effectLst/>
              </c:spPr>
              <c:txPr>
                <a:bodyPr rot="-5400000" vert="horz"/>
                <a:lstStyle/>
                <a:p>
                  <a:pPr>
                    <a:defRPr sz="900"/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AE3-4EFB-9AF9-7FB60F91BCF4}"/>
                </c:ext>
              </c:extLst>
            </c:dLbl>
            <c:dLbl>
              <c:idx val="2"/>
              <c:layout>
                <c:manualLayout>
                  <c:x val="6.4847349594359402E-3"/>
                  <c:y val="7.5532024983852803E-3"/>
                </c:manualLayout>
              </c:layout>
              <c:numFmt formatCode="#,##0.0" sourceLinked="0"/>
              <c:spPr>
                <a:noFill/>
                <a:ln>
                  <a:noFill/>
                </a:ln>
                <a:effectLst/>
              </c:spPr>
              <c:txPr>
                <a:bodyPr rot="-5400000" vert="horz"/>
                <a:lstStyle/>
                <a:p>
                  <a:pPr>
                    <a:defRPr sz="900"/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AE3-4EFB-9AF9-7FB60F91BCF4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0.0</c:formatCode>
                <c:ptCount val="3"/>
                <c:pt idx="0">
                  <c:v>1405.1</c:v>
                </c:pt>
                <c:pt idx="1">
                  <c:v>1020.7</c:v>
                </c:pt>
                <c:pt idx="2">
                  <c:v>4593.18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2AE3-4EFB-9AF9-7FB60F91BCF4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Федеральный бюджет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9.7271024391539108E-3"/>
                  <c:y val="3.975541897673698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2AE3-4EFB-9AF9-7FB60F91BCF4}"/>
                </c:ext>
              </c:extLst>
            </c:dLbl>
            <c:dLbl>
              <c:idx val="1"/>
              <c:layout>
                <c:manualLayout>
                  <c:x val="-3.2423674797179701E-3"/>
                  <c:y val="1.55045836639098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2AE3-4EFB-9AF9-7FB60F91BCF4}"/>
                </c:ext>
              </c:extLst>
            </c:dLbl>
            <c:dLbl>
              <c:idx val="2"/>
              <c:layout>
                <c:manualLayout>
                  <c:x val="1.296946991887188E-2"/>
                  <c:y val="1.132980374757791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2AE3-4EFB-9AF9-7FB60F91BCF4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0.0</c:formatCode>
                <c:ptCount val="3"/>
                <c:pt idx="0">
                  <c:v>3855.2</c:v>
                </c:pt>
                <c:pt idx="1">
                  <c:v>3814.1</c:v>
                </c:pt>
                <c:pt idx="2">
                  <c:v>1127.3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2AE3-4EFB-9AF9-7FB60F91BCF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51253504"/>
        <c:axId val="338801152"/>
      </c:barChart>
      <c:catAx>
        <c:axId val="3512535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338801152"/>
        <c:crossesAt val="0"/>
        <c:auto val="1"/>
        <c:lblAlgn val="ctr"/>
        <c:lblOffset val="100"/>
        <c:noMultiLvlLbl val="0"/>
      </c:catAx>
      <c:valAx>
        <c:axId val="338801152"/>
        <c:scaling>
          <c:orientation val="minMax"/>
          <c:min val="0"/>
        </c:scaling>
        <c:delete val="0"/>
        <c:axPos val="l"/>
        <c:numFmt formatCode="0.0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35125350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73264254736728696"/>
          <c:y val="0.33761855419958459"/>
          <c:w val="0.24790324775440523"/>
          <c:h val="0.3247625863929155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6276350459253059E-2"/>
          <c:y val="5.2434113927281624E-2"/>
          <c:w val="0.88056535343921272"/>
          <c:h val="0.8505468788358777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Общий объем госсподдержки, млн. руб., в т.ч.: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800" baseline="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0.0</c:formatCode>
                <c:ptCount val="3"/>
                <c:pt idx="0">
                  <c:v>515.29999999999995</c:v>
                </c:pt>
                <c:pt idx="1">
                  <c:v>515.70000000000005</c:v>
                </c:pt>
                <c:pt idx="2">
                  <c:v>348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E79-4DEF-AEA2-CD3AABD3D764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Соц. выплаты на улучшение жилищных условий
</c:v>
                </c:pt>
              </c:strCache>
            </c:strRef>
          </c:tx>
          <c:spPr>
            <a:solidFill>
              <a:srgbClr val="006600"/>
            </a:solidFill>
          </c:spPr>
          <c:invertIfNegative val="0"/>
          <c:dLbls>
            <c:dLbl>
              <c:idx val="0"/>
              <c:layout>
                <c:manualLayout>
                  <c:x val="-1.9024756072797239E-3"/>
                  <c:y val="4.766725006655242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1F3-4495-8E9A-F3E2D3AE1631}"/>
                </c:ext>
              </c:extLst>
            </c:dLbl>
            <c:dLbl>
              <c:idx val="1"/>
              <c:layout>
                <c:manualLayout>
                  <c:x val="1.4497561327538291E-2"/>
                  <c:y val="4.766737629752852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1F3-4495-8E9A-F3E2D3AE1631}"/>
                </c:ext>
              </c:extLst>
            </c:dLbl>
            <c:dLbl>
              <c:idx val="2"/>
              <c:layout>
                <c:manualLayout>
                  <c:x val="1.1598049062030689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51F3-4495-8E9A-F3E2D3AE16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0.0</c:formatCode>
                <c:ptCount val="3"/>
                <c:pt idx="0">
                  <c:v>254.7</c:v>
                </c:pt>
                <c:pt idx="1">
                  <c:v>319.2</c:v>
                </c:pt>
                <c:pt idx="2">
                  <c:v>269.3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E79-4DEF-AEA2-CD3AABD3D764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Сбсидии организациям АПК по договору найма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0.0</c:formatCode>
                <c:ptCount val="3"/>
                <c:pt idx="0">
                  <c:v>29.7</c:v>
                </c:pt>
                <c:pt idx="1">
                  <c:v>0</c:v>
                </c:pt>
                <c:pt idx="2">
                  <c:v>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6E79-4DEF-AEA2-CD3AABD3D764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Субсидии организациям АПК на строительство жилья в сельсой местности</c:v>
                </c:pt>
              </c:strCache>
            </c:strRef>
          </c:tx>
          <c:spPr>
            <a:solidFill>
              <a:srgbClr val="7030A0"/>
            </a:solidFill>
          </c:spPr>
          <c:invertIfNegative val="0"/>
          <c:dLbls>
            <c:dLbl>
              <c:idx val="0"/>
              <c:layout>
                <c:manualLayout>
                  <c:x val="6.5321216872787089E-3"/>
                  <c:y val="-1.90669505190114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1F3-4495-8E9A-F3E2D3AE1631}"/>
                </c:ext>
              </c:extLst>
            </c:dLbl>
            <c:dLbl>
              <c:idx val="1"/>
              <c:layout>
                <c:manualLayout>
                  <c:x val="2.8995122655076601E-3"/>
                  <c:y val="2.383368814876430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51F3-4495-8E9A-F3E2D3AE16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Лист1!$E$2:$E$4</c:f>
              <c:numCache>
                <c:formatCode>0.0</c:formatCode>
                <c:ptCount val="3"/>
                <c:pt idx="0">
                  <c:v>21.2</c:v>
                </c:pt>
                <c:pt idx="1">
                  <c:v>32.5</c:v>
                </c:pt>
                <c:pt idx="2">
                  <c:v>36.5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E79-4DEF-AEA2-CD3AABD3D764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Субсидии  районам в рамках муниципальной программы</c:v>
                </c:pt>
              </c:strCache>
            </c:strRef>
          </c:tx>
          <c:spPr>
            <a:solidFill>
              <a:srgbClr val="00B0F0"/>
            </a:solidFill>
          </c:spPr>
          <c:invertIfNegative val="0"/>
          <c:dLbls>
            <c:dLbl>
              <c:idx val="1"/>
              <c:layout>
                <c:manualLayout>
                  <c:x val="3.2660980055714537E-3"/>
                  <c:y val="1.43002128892585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51F3-4495-8E9A-F3E2D3AE1631}"/>
                </c:ext>
              </c:extLst>
            </c:dLbl>
            <c:dLbl>
              <c:idx val="2"/>
              <c:layout>
                <c:manualLayout>
                  <c:x val="0"/>
                  <c:y val="1.90669505190114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51F3-4495-8E9A-F3E2D3AE16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Лист1!$F$2:$F$4</c:f>
              <c:numCache>
                <c:formatCode>0.0</c:formatCode>
                <c:ptCount val="3"/>
                <c:pt idx="0">
                  <c:v>47</c:v>
                </c:pt>
                <c:pt idx="1">
                  <c:v>27.3</c:v>
                </c:pt>
                <c:pt idx="2">
                  <c:v>28.9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6E79-4DEF-AEA2-CD3AABD3D764}"/>
            </c:ext>
          </c:extLst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Иные межбюджетные трансферты МО
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Лист1!$G$2:$G$4</c:f>
              <c:numCache>
                <c:formatCode>0.0</c:formatCode>
                <c:ptCount val="3"/>
                <c:pt idx="0">
                  <c:v>162.69999999999999</c:v>
                </c:pt>
                <c:pt idx="1">
                  <c:v>122.2</c:v>
                </c:pt>
                <c:pt idx="2">
                  <c:v>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6E79-4DEF-AEA2-CD3AABD3D764}"/>
            </c:ext>
          </c:extLst>
        </c:ser>
        <c:ser>
          <c:idx val="6"/>
          <c:order val="6"/>
          <c:tx>
            <c:strRef>
              <c:f>Лист1!$H$1</c:f>
              <c:strCache>
                <c:ptCount val="1"/>
                <c:pt idx="0">
                  <c:v>Социальные выплаты работникам ветеринарии</c:v>
                </c:pt>
              </c:strCache>
            </c:strRef>
          </c:tx>
          <c:spPr>
            <a:solidFill>
              <a:srgbClr val="984807"/>
            </a:solidFill>
            <a:effectLst>
              <a:outerShdw blurRad="50800" dist="50800" dir="5400000" algn="ctr" rotWithShape="0">
                <a:schemeClr val="tx1"/>
              </a:outerShdw>
            </a:effectLst>
          </c:spPr>
          <c:invertIfNegative val="1"/>
          <c:dPt>
            <c:idx val="2"/>
            <c:invertIfNegative val="1"/>
            <c:bubble3D val="0"/>
            <c:spPr>
              <a:solidFill>
                <a:schemeClr val="accent6">
                  <a:lumMod val="50000"/>
                </a:schemeClr>
              </a:solidFill>
              <a:effectLst>
                <a:outerShdw blurRad="50800" dist="50800" dir="5400000" algn="ctr" rotWithShape="0">
                  <a:srgbClr val="FF0000"/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51F3-4495-8E9A-F3E2D3AE163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7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Лист1!$H$2:$H$4</c:f>
              <c:numCache>
                <c:formatCode>0.0</c:formatCode>
                <c:ptCount val="3"/>
                <c:pt idx="0">
                  <c:v>0</c:v>
                </c:pt>
                <c:pt idx="1">
                  <c:v>14.5</c:v>
                </c:pt>
                <c:pt idx="2">
                  <c:v>13.3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9-51F3-4495-8E9A-F3E2D3AE1631}"/>
            </c:ext>
            <c:ext xmlns:c14="http://schemas.microsoft.com/office/drawing/2007/8/2/chart" uri="{6F2FDCE9-48DA-4B69-8628-5D25D57E5C99}">
              <c14:invertSolidFillFmt>
                <c14:spPr xmlns:c14="http://schemas.microsoft.com/office/drawing/2007/8/2/chart">
                  <a:solidFill>
                    <a:srgbClr val="FFFFFF"/>
                  </a:solidFill>
                  <a:effectLst>
                    <a:outerShdw blurRad="50800" dist="50800" dir="5400000" algn="ctr" rotWithShape="0">
                      <a:schemeClr val="tx1"/>
                    </a:outerShdw>
                  </a:effectLst>
                </c14:spPr>
              </c14:invertSolidFillFmt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4817280"/>
        <c:axId val="210720384"/>
      </c:barChart>
      <c:catAx>
        <c:axId val="2148172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210720384"/>
        <c:crossesAt val="0"/>
        <c:auto val="1"/>
        <c:lblAlgn val="ctr"/>
        <c:lblOffset val="100"/>
        <c:noMultiLvlLbl val="0"/>
      </c:catAx>
      <c:valAx>
        <c:axId val="210720384"/>
        <c:scaling>
          <c:orientation val="minMax"/>
        </c:scaling>
        <c:delete val="0"/>
        <c:axPos val="l"/>
        <c:numFmt formatCode="0.0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214817280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7267271627141119E-2"/>
          <c:y val="0.21380646692063324"/>
          <c:w val="0.51465565028924465"/>
          <c:h val="0.7011652584263740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Социальные выплаты (млн.руб)</c:v>
                </c:pt>
              </c:strCache>
            </c:strRef>
          </c:tx>
          <c:spPr>
            <a:solidFill>
              <a:srgbClr val="18660E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8C7-47FF-9350-46F5A975D71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Федеральный бюджет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26</c:v>
                </c:pt>
                <c:pt idx="1">
                  <c:v>64.8</c:v>
                </c:pt>
                <c:pt idx="2">
                  <c:v>20.100000000000001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8C7-47FF-9350-46F5A975D71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Краевой бюджет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228.7</c:v>
                </c:pt>
                <c:pt idx="1">
                  <c:v>254.4</c:v>
                </c:pt>
                <c:pt idx="2">
                  <c:v>327.9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98C7-47FF-9350-46F5A975D7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5849984"/>
        <c:axId val="218865664"/>
      </c:barChart>
      <c:catAx>
        <c:axId val="2158499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18865664"/>
        <c:crosses val="autoZero"/>
        <c:auto val="1"/>
        <c:lblAlgn val="ctr"/>
        <c:lblOffset val="100"/>
        <c:noMultiLvlLbl val="0"/>
      </c:catAx>
      <c:valAx>
        <c:axId val="21886566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21584998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4467095254990814"/>
          <c:y val="0.45262702515628034"/>
          <c:w val="0.35229253616369494"/>
          <c:h val="0.32336527438298979"/>
        </c:manualLayout>
      </c:layout>
      <c:overlay val="0"/>
      <c:txPr>
        <a:bodyPr/>
        <a:lstStyle/>
        <a:p>
          <a:pPr>
            <a:defRPr sz="80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9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647690720101312E-2"/>
          <c:y val="9.1135272786437446E-2"/>
          <c:w val="0.29509907517181405"/>
          <c:h val="0.7064260921441548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Валовой сбор зерна всего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5">
                    <a:lumMod val="50000"/>
                  </a:schemeClr>
                </a:solidFill>
                <a:headEnd type="diamond"/>
              </a:ln>
              <a:effectLst/>
            </c:spPr>
          </c:marker>
          <c:dPt>
            <c:idx val="0"/>
            <c:marker>
              <c:spPr>
                <a:solidFill>
                  <a:schemeClr val="accent5">
                    <a:lumMod val="50000"/>
                  </a:schemeClr>
                </a:solidFill>
                <a:ln w="9525">
                  <a:solidFill>
                    <a:schemeClr val="accent5">
                      <a:lumMod val="50000"/>
                    </a:schemeClr>
                  </a:solidFill>
                  <a:headEnd type="diamond"/>
                </a:ln>
                <a:effectLst/>
              </c:spPr>
            </c:marker>
            <c:bubble3D val="0"/>
          </c:dPt>
          <c:dPt>
            <c:idx val="1"/>
            <c:marker>
              <c:spPr>
                <a:solidFill>
                  <a:schemeClr val="accent5">
                    <a:lumMod val="50000"/>
                  </a:schemeClr>
                </a:solidFill>
                <a:ln w="9525">
                  <a:solidFill>
                    <a:schemeClr val="accent5">
                      <a:lumMod val="50000"/>
                    </a:schemeClr>
                  </a:solidFill>
                  <a:headEnd type="diamond"/>
                </a:ln>
                <a:effectLst/>
              </c:spPr>
            </c:marker>
            <c:bubble3D val="0"/>
          </c:dPt>
          <c:dPt>
            <c:idx val="2"/>
            <c:marker>
              <c:spPr>
                <a:solidFill>
                  <a:schemeClr val="accent5">
                    <a:lumMod val="50000"/>
                  </a:schemeClr>
                </a:solidFill>
                <a:ln w="9525">
                  <a:solidFill>
                    <a:schemeClr val="accent5">
                      <a:lumMod val="50000"/>
                    </a:schemeClr>
                  </a:solidFill>
                  <a:headEnd type="diamond"/>
                </a:ln>
                <a:effectLst/>
              </c:spPr>
            </c:marker>
            <c:bubble3D val="0"/>
          </c:dPt>
          <c:dLbls>
            <c:dLbl>
              <c:idx val="0"/>
              <c:layout>
                <c:manualLayout>
                  <c:x val="-3.6536280094603094E-2"/>
                  <c:y val="-6.97169543658762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7777-4009-AD62-D174DCC06BC0}"/>
                </c:ext>
              </c:extLst>
            </c:dLbl>
            <c:dLbl>
              <c:idx val="1"/>
              <c:layout>
                <c:manualLayout>
                  <c:x val="-3.8363094099333292E-2"/>
                  <c:y val="-6.97169543658762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7777-4009-AD62-D174DCC06BC0}"/>
                </c:ext>
              </c:extLst>
            </c:dLbl>
            <c:dLbl>
              <c:idx val="2"/>
              <c:layout>
                <c:manualLayout>
                  <c:x val="-3.8363094099333264E-2"/>
                  <c:y val="-3.9135011475494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0-7777-4009-AD62-D174DCC06B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noFill/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0.0</c:formatCode>
                <c:ptCount val="3"/>
                <c:pt idx="0" formatCode="General">
                  <c:v>1871.8</c:v>
                </c:pt>
                <c:pt idx="1">
                  <c:v>2152</c:v>
                </c:pt>
                <c:pt idx="2">
                  <c:v>2628.3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777-4009-AD62-D174DCC06BC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пшеница</c:v>
                </c:pt>
              </c:strCache>
            </c:strRef>
          </c:tx>
          <c:spPr>
            <a:ln w="28575" cap="rnd">
              <a:solidFill>
                <a:schemeClr val="accent2">
                  <a:lumMod val="50000"/>
                </a:schemeClr>
              </a:solidFill>
              <a:round/>
            </a:ln>
            <a:effectLst/>
          </c:spPr>
          <c:marker>
            <c:symbol val="triangle"/>
            <c:size val="5"/>
            <c:spPr>
              <a:solidFill>
                <a:schemeClr val="accent2">
                  <a:lumMod val="75000"/>
                </a:schemeClr>
              </a:solidFill>
              <a:ln w="9525">
                <a:solidFill>
                  <a:schemeClr val="accent2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6631234146634783E-2"/>
                  <c:y val="-4.036244726445464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7-7777-4009-AD62-D174DCC06BC0}"/>
                </c:ext>
              </c:extLst>
            </c:dLbl>
            <c:dLbl>
              <c:idx val="1"/>
              <c:layout>
                <c:manualLayout>
                  <c:x val="-4.7497164122984027E-2"/>
                  <c:y val="-5.13703874274877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8-7777-4009-AD62-D174DCC06B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1147.5</c:v>
                </c:pt>
                <c:pt idx="1">
                  <c:v>1335.7</c:v>
                </c:pt>
                <c:pt idx="2">
                  <c:v>1712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7777-4009-AD62-D174DCC06BC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ячмень</c:v>
                </c:pt>
              </c:strCache>
            </c:strRef>
          </c:tx>
          <c:spPr>
            <a:ln w="28575" cap="rnd">
              <a:solidFill>
                <a:schemeClr val="accent3">
                  <a:lumMod val="50000"/>
                </a:schemeClr>
              </a:solidFill>
              <a:round/>
            </a:ln>
            <a:effectLst/>
          </c:spPr>
          <c:marker>
            <c:symbol val="triangle"/>
            <c:size val="5"/>
            <c:spPr>
              <a:solidFill>
                <a:schemeClr val="accent3">
                  <a:lumMod val="50000"/>
                </a:schemeClr>
              </a:solidFill>
              <a:ln w="9525">
                <a:solidFill>
                  <a:schemeClr val="accent3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4.1103458950050881E-2"/>
                  <c:y val="-7.52208817025640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5.4804420141904647E-2"/>
                  <c:y val="-5.87089883568719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A-7777-4009-AD62-D174DCC06BC0}"/>
                </c:ext>
              </c:extLst>
            </c:dLbl>
            <c:dLbl>
              <c:idx val="2"/>
              <c:layout>
                <c:manualLayout>
                  <c:x val="-2.3748582061491996E-2"/>
                  <c:y val="-3.669313387677707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9-7777-4009-AD62-D174DCC06B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noFill/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350.2</c:v>
                </c:pt>
                <c:pt idx="1">
                  <c:v>414.7</c:v>
                </c:pt>
                <c:pt idx="2">
                  <c:v>497.5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7777-4009-AD62-D174DCC06BC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овес</c:v>
                </c:pt>
              </c:strCache>
            </c:strRef>
          </c:tx>
          <c:spPr>
            <a:ln w="28575" cap="rnd">
              <a:solidFill>
                <a:schemeClr val="accent4">
                  <a:lumMod val="75000"/>
                </a:schemeClr>
              </a:solidFill>
              <a:round/>
            </a:ln>
            <a:effectLst/>
          </c:spPr>
          <c:marker>
            <c:symbol val="diamond"/>
            <c:size val="5"/>
            <c:spPr>
              <a:solidFill>
                <a:schemeClr val="accent4">
                  <a:lumMod val="75000"/>
                </a:schemeClr>
              </a:solidFill>
              <a:ln w="9525">
                <a:solidFill>
                  <a:schemeClr val="accent4">
                    <a:lumMod val="75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6.0285005999717492E-2"/>
                  <c:y val="-1.026878049141248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C-7777-4009-AD62-D174DCC06BC0}"/>
                </c:ext>
              </c:extLst>
            </c:dLbl>
            <c:dLbl>
              <c:idx val="1"/>
              <c:layout>
                <c:manualLayout>
                  <c:x val="-1.2787698033111109E-2"/>
                  <c:y val="3.3023820489099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D-7777-4009-AD62-D174DCC06B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Лист1!$E$2:$E$4</c:f>
              <c:numCache>
                <c:formatCode>General</c:formatCode>
                <c:ptCount val="3"/>
                <c:pt idx="0">
                  <c:v>341.9</c:v>
                </c:pt>
                <c:pt idx="1">
                  <c:v>346.9</c:v>
                </c:pt>
                <c:pt idx="2">
                  <c:v>355.9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777-4009-AD62-D174DCC06BC0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гречиха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x"/>
            <c:size val="4"/>
            <c:spPr>
              <a:solidFill>
                <a:schemeClr val="accent5">
                  <a:lumMod val="50000"/>
                </a:schemeClr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2977606137174477E-2"/>
                  <c:y val="-2.93545071014216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E-7777-4009-AD62-D174DCC06BC0}"/>
                </c:ext>
              </c:extLst>
            </c:dLbl>
            <c:dLbl>
              <c:idx val="1"/>
              <c:layout>
                <c:manualLayout>
                  <c:x val="-5.4804420141904647E-2"/>
                  <c:y val="-3.66867621355514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F-7777-4009-AD62-D174DCC06B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Лист1!$F$2:$F$4</c:f>
              <c:numCache>
                <c:formatCode>General</c:formatCode>
                <c:ptCount val="3"/>
                <c:pt idx="0">
                  <c:v>6.6</c:v>
                </c:pt>
                <c:pt idx="1">
                  <c:v>6.3</c:v>
                </c:pt>
                <c:pt idx="2">
                  <c:v>9.1999999999999993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7777-4009-AD62-D174DCC06B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95481856"/>
        <c:axId val="313934976"/>
      </c:lineChart>
      <c:catAx>
        <c:axId val="295481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313934976"/>
        <c:crosses val="autoZero"/>
        <c:auto val="1"/>
        <c:lblAlgn val="ctr"/>
        <c:lblOffset val="100"/>
        <c:noMultiLvlLbl val="0"/>
      </c:catAx>
      <c:valAx>
        <c:axId val="313934976"/>
        <c:scaling>
          <c:orientation val="minMax"/>
          <c:max val="27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2954818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822630456815703"/>
          <c:y val="0.188089644444554"/>
          <c:w val="0.20518415292073033"/>
          <c:h val="0.631889302768170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000" b="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Количество граждан - получателей гос. поддержки (чел.)</a:t>
            </a:r>
          </a:p>
        </c:rich>
      </c:tx>
      <c:layout>
        <c:manualLayout>
          <c:xMode val="edge"/>
          <c:yMode val="edge"/>
          <c:x val="0.1766798573321639"/>
          <c:y val="7.0262599550208707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5985158194569418"/>
          <c:y val="0.51661375341035076"/>
          <c:w val="0.77738386174288487"/>
          <c:h val="0.2213350790293224"/>
        </c:manualLayout>
      </c:layout>
      <c:lineChart>
        <c:grouping val="stacked"/>
        <c:varyColors val="0"/>
        <c:ser>
          <c:idx val="0"/>
          <c:order val="0"/>
          <c:tx>
            <c:strRef>
              <c:f>'[Диаграмма в Microsoft PowerPoint]Лист1'!$B$1</c:f>
              <c:strCache>
                <c:ptCount val="1"/>
                <c:pt idx="0">
                  <c:v>Количество получателей гос. поддержки (чел.)</c:v>
                </c:pt>
              </c:strCache>
            </c:strRef>
          </c:tx>
          <c:spPr>
            <a:ln>
              <a:solidFill>
                <a:schemeClr val="accent6"/>
              </a:solidFill>
            </a:ln>
          </c:spPr>
          <c:marker>
            <c:spPr>
              <a:ln>
                <a:solidFill>
                  <a:schemeClr val="accent6"/>
                </a:solidFill>
              </a:ln>
            </c:spPr>
          </c:marker>
          <c:dPt>
            <c:idx val="0"/>
            <c:marker>
              <c:spPr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/>
                  </a:solidFill>
                </a:ln>
              </c:spPr>
            </c:marker>
            <c:bubble3D val="0"/>
          </c:dPt>
          <c:dPt>
            <c:idx val="1"/>
            <c:marker>
              <c:spPr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/>
                  </a:solidFill>
                </a:ln>
              </c:spPr>
            </c:marker>
            <c:bubble3D val="0"/>
          </c:dPt>
          <c:dPt>
            <c:idx val="2"/>
            <c:marker>
              <c:spPr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/>
                  </a:solidFill>
                </a:ln>
              </c:spPr>
            </c:marker>
            <c:bubble3D val="0"/>
          </c:dPt>
          <c:dLbls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PowerPoint]Лист1'!$B$2:$B$4</c:f>
              <c:numCache>
                <c:formatCode>General</c:formatCode>
                <c:ptCount val="3"/>
                <c:pt idx="0">
                  <c:v>186</c:v>
                </c:pt>
                <c:pt idx="1">
                  <c:v>165</c:v>
                </c:pt>
                <c:pt idx="2">
                  <c:v>105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5850496"/>
        <c:axId val="218867392"/>
      </c:lineChart>
      <c:catAx>
        <c:axId val="2158504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8867392"/>
        <c:crosses val="autoZero"/>
        <c:auto val="1"/>
        <c:lblAlgn val="ctr"/>
        <c:lblOffset val="100"/>
        <c:noMultiLvlLbl val="0"/>
      </c:catAx>
      <c:valAx>
        <c:axId val="218867392"/>
        <c:scaling>
          <c:orientation val="minMax"/>
          <c:max val="200"/>
          <c:min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5850496"/>
        <c:crosses val="autoZero"/>
        <c:crossBetween val="between"/>
        <c:majorUnit val="50"/>
      </c:valAx>
    </c:plotArea>
    <c:plotVisOnly val="1"/>
    <c:dispBlanksAs val="zero"/>
    <c:showDLblsOverMax val="0"/>
  </c:chart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11043501384940814"/>
          <c:y val="6.7368227481816326E-2"/>
        </c:manualLayout>
      </c:layout>
      <c:overlay val="0"/>
      <c:txPr>
        <a:bodyPr/>
        <a:lstStyle/>
        <a:p>
          <a:pPr algn="ctr" rtl="0">
            <a:defRPr i="1"/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5447810157040773"/>
          <c:y val="0.45973157032509154"/>
          <c:w val="0.76360128554024809"/>
          <c:h val="0.30928823964699759"/>
        </c:manualLayout>
      </c:layout>
      <c:lineChart>
        <c:grouping val="stacked"/>
        <c:varyColors val="0"/>
        <c:ser>
          <c:idx val="0"/>
          <c:order val="0"/>
          <c:tx>
            <c:strRef>
              <c:f>'[Диаграмма в Microsoft PowerPoint]Лист1'!$C$1</c:f>
              <c:strCache>
                <c:ptCount val="1"/>
                <c:pt idx="0">
                  <c:v>Площадь жилья (тыс. кв. метров)</c:v>
                </c:pt>
              </c:strCache>
            </c:strRef>
          </c:tx>
          <c:spPr>
            <a:ln>
              <a:solidFill>
                <a:schemeClr val="accent4">
                  <a:lumMod val="50000"/>
                </a:schemeClr>
              </a:solidFill>
            </a:ln>
          </c:spPr>
          <c:marker>
            <c:spPr>
              <a:solidFill>
                <a:schemeClr val="accent4">
                  <a:lumMod val="50000"/>
                </a:schemeClr>
              </a:solidFill>
              <a:ln>
                <a:solidFill>
                  <a:schemeClr val="accent4">
                    <a:lumMod val="50000"/>
                  </a:schemeClr>
                </a:solidFill>
              </a:ln>
            </c:spPr>
          </c:marker>
          <c:dLbls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PowerPoint]Лист1'!$A$2:$A$4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PowerPoint]Лист1'!$C$2:$C$4</c:f>
              <c:numCache>
                <c:formatCode>General</c:formatCode>
                <c:ptCount val="3"/>
                <c:pt idx="0">
                  <c:v>12.9</c:v>
                </c:pt>
                <c:pt idx="1">
                  <c:v>10.6</c:v>
                </c:pt>
                <c:pt idx="2">
                  <c:v>9.42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9470336"/>
        <c:axId val="218869120"/>
      </c:lineChart>
      <c:catAx>
        <c:axId val="2194703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18869120"/>
        <c:crosses val="autoZero"/>
        <c:auto val="1"/>
        <c:lblAlgn val="ctr"/>
        <c:lblOffset val="100"/>
        <c:noMultiLvlLbl val="0"/>
      </c:catAx>
      <c:valAx>
        <c:axId val="218869120"/>
        <c:scaling>
          <c:orientation val="minMax"/>
          <c:max val="15"/>
          <c:min val="5"/>
        </c:scaling>
        <c:delete val="0"/>
        <c:axPos val="l"/>
        <c:numFmt formatCode="General" sourceLinked="1"/>
        <c:majorTickMark val="out"/>
        <c:minorTickMark val="none"/>
        <c:tickLblPos val="nextTo"/>
        <c:crossAx val="219470336"/>
        <c:crosses val="autoZero"/>
        <c:crossBetween val="between"/>
        <c:majorUnit val="5"/>
      </c:valAx>
      <c:spPr>
        <a:noFill/>
        <a:ln w="25400">
          <a:noFill/>
        </a:ln>
      </c:spPr>
    </c:plotArea>
    <c:plotVisOnly val="1"/>
    <c:dispBlanksAs val="zero"/>
    <c:showDLblsOverMax val="0"/>
  </c:chart>
  <c:txPr>
    <a:bodyPr/>
    <a:lstStyle/>
    <a:p>
      <a:pPr algn="ctr">
        <a:defRPr lang="ru-RU" sz="900" b="0" i="0" u="none" strike="noStrike" kern="1200" baseline="0">
          <a:solidFill>
            <a:prstClr val="black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40721049341294"/>
          <c:y val="9.1703910604789482E-2"/>
          <c:w val="0.65584353808602214"/>
          <c:h val="0.8110115587565296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 получателей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17</c:v>
                </c:pt>
                <c:pt idx="1">
                  <c:v>36</c:v>
                </c:pt>
                <c:pt idx="2">
                  <c:v>27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2CE-4BE3-8E69-BEBC141CFB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52032256"/>
        <c:axId val="355566144"/>
      </c:barChart>
      <c:catAx>
        <c:axId val="3520322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355566144"/>
        <c:crosses val="autoZero"/>
        <c:auto val="1"/>
        <c:lblAlgn val="ctr"/>
        <c:lblOffset val="100"/>
        <c:noMultiLvlLbl val="0"/>
      </c:catAx>
      <c:valAx>
        <c:axId val="35556614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35203225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9645063120679662"/>
          <c:y val="0.12010465684915694"/>
          <c:w val="0.30354953929791001"/>
          <c:h val="0.22294830136245075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671256642308352"/>
          <c:y val="2.8802866679014352E-2"/>
          <c:w val="0.54874474429228237"/>
          <c:h val="0.8343113204337817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Сумма грантовой поддержки (млн руб.)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</c:spPr>
          <c:invertIfNegative val="0"/>
          <c:dLbls>
            <c:dLbl>
              <c:idx val="2"/>
              <c:layout/>
              <c:tx>
                <c:rich>
                  <a:bodyPr/>
                  <a:lstStyle/>
                  <a:p>
                    <a:r>
                      <a:rPr lang="ru-RU" dirty="0" smtClean="0"/>
                      <a:t>229,5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133.6</c:v>
                </c:pt>
                <c:pt idx="1">
                  <c:v>164.1</c:v>
                </c:pt>
                <c:pt idx="2">
                  <c:v>229.6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F4C-44A4-A9F5-12FC528028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59085568"/>
        <c:axId val="359401728"/>
      </c:barChart>
      <c:catAx>
        <c:axId val="3590855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359401728"/>
        <c:crosses val="autoZero"/>
        <c:auto val="1"/>
        <c:lblAlgn val="ctr"/>
        <c:lblOffset val="100"/>
        <c:noMultiLvlLbl val="0"/>
      </c:catAx>
      <c:valAx>
        <c:axId val="3594017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359085568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078267600820606"/>
          <c:y val="4.6612639242204899E-2"/>
          <c:w val="0.38363636562147552"/>
          <c:h val="0.22510649878854083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394828610678186"/>
          <c:y val="5.8511302687954521E-2"/>
          <c:w val="0.57383690216585226"/>
          <c:h val="0.8094641727096365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'слайд 26'!$A$3</c:f>
              <c:strCache>
                <c:ptCount val="1"/>
                <c:pt idx="0">
                  <c:v>Объем отгруженной продукции по виду экономической деятельности "производство пищевых продуктов", млн руб.</c:v>
                </c:pt>
              </c:strCache>
            </c:strRef>
          </c:tx>
          <c:spPr>
            <a:solidFill>
              <a:srgbClr val="8CAF47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8CAF47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BD7-418D-A470-06DD5B985155}"/>
              </c:ext>
            </c:extLst>
          </c:dPt>
          <c:dLbls>
            <c:dLbl>
              <c:idx val="0"/>
              <c:layout>
                <c:manualLayout>
                  <c:x val="5.3142253294495665E-4"/>
                  <c:y val="0.18972332015810275"/>
                </c:manualLayout>
              </c:layout>
              <c:numFmt formatCode="#,##0" sourceLinked="0"/>
              <c:spPr>
                <a:solidFill>
                  <a:schemeClr val="accent3">
                    <a:lumMod val="20000"/>
                    <a:lumOff val="80000"/>
                  </a:schemeClr>
                </a:solidFill>
                <a:effectLst>
                  <a:glow>
                    <a:schemeClr val="bg1"/>
                  </a:glow>
                  <a:softEdge rad="0"/>
                </a:effectLst>
              </c:spPr>
              <c:txPr>
                <a:bodyPr/>
                <a:lstStyle/>
                <a:p>
                  <a:pPr>
                    <a:defRPr/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BD7-418D-A470-06DD5B985155}"/>
                </c:ext>
              </c:extLst>
            </c:dLbl>
            <c:dLbl>
              <c:idx val="1"/>
              <c:layout>
                <c:manualLayout>
                  <c:x val="-1.0626599012442878E-3"/>
                  <c:y val="0.19499299741682488"/>
                </c:manualLayout>
              </c:layout>
              <c:numFmt formatCode="#,##0" sourceLinked="0"/>
              <c:spPr>
                <a:solidFill>
                  <a:schemeClr val="accent3">
                    <a:lumMod val="20000"/>
                    <a:lumOff val="80000"/>
                  </a:schemeClr>
                </a:solidFill>
                <a:effectLst>
                  <a:glow>
                    <a:schemeClr val="bg1"/>
                  </a:glow>
                </a:effectLst>
              </c:spPr>
              <c:txPr>
                <a:bodyPr/>
                <a:lstStyle/>
                <a:p>
                  <a:pPr>
                    <a:defRPr/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BD7-418D-A470-06DD5B985155}"/>
                </c:ext>
              </c:extLst>
            </c:dLbl>
            <c:dLbl>
              <c:idx val="2"/>
              <c:layout>
                <c:manualLayout>
                  <c:x val="-5.3160769759058211E-4"/>
                  <c:y val="0.16864295125164691"/>
                </c:manualLayout>
              </c:layout>
              <c:numFmt formatCode="#,##0" sourceLinked="0"/>
              <c:spPr>
                <a:solidFill>
                  <a:schemeClr val="accent3">
                    <a:lumMod val="20000"/>
                    <a:lumOff val="80000"/>
                  </a:schemeClr>
                </a:solidFill>
                <a:effectLst>
                  <a:glow>
                    <a:schemeClr val="bg1"/>
                  </a:glow>
                </a:effectLst>
              </c:spPr>
              <c:txPr>
                <a:bodyPr/>
                <a:lstStyle/>
                <a:p>
                  <a:pPr>
                    <a:defRPr/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BD7-418D-A470-06DD5B985155}"/>
                </c:ext>
              </c:extLst>
            </c:dLbl>
            <c:spPr>
              <a:solidFill>
                <a:schemeClr val="accent3">
                  <a:lumMod val="20000"/>
                  <a:lumOff val="80000"/>
                </a:schemeClr>
              </a:solidFill>
              <a:effectLst>
                <a:glow>
                  <a:schemeClr val="bg1"/>
                </a:glow>
              </a:effectLst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26'!$B$2:$E$2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'слайд 26'!$B$3:$E$3</c:f>
              <c:numCache>
                <c:formatCode>0</c:formatCode>
                <c:ptCount val="3"/>
                <c:pt idx="0">
                  <c:v>48067.9</c:v>
                </c:pt>
                <c:pt idx="1">
                  <c:v>48543.199999999997</c:v>
                </c:pt>
                <c:pt idx="2">
                  <c:v>56701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BD7-418D-A470-06DD5B985155}"/>
            </c:ext>
          </c:extLst>
        </c:ser>
        <c:ser>
          <c:idx val="1"/>
          <c:order val="1"/>
          <c:tx>
            <c:strRef>
              <c:f>'слайд 26'!$A$4</c:f>
              <c:strCache>
                <c:ptCount val="1"/>
                <c:pt idx="0">
                  <c:v>Продукция сельского хозяйства, млн руб.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163372859025032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BD7-418D-A470-06DD5B985155}"/>
                </c:ext>
              </c:extLst>
            </c:dLbl>
            <c:dLbl>
              <c:idx val="1"/>
              <c:layout>
                <c:manualLayout>
                  <c:x val="0"/>
                  <c:y val="0.17391304347826086"/>
                </c:manualLayout>
              </c:layout>
              <c:numFmt formatCode="#,##0" sourceLinked="0"/>
              <c:spPr>
                <a:solidFill>
                  <a:schemeClr val="accent4">
                    <a:lumMod val="20000"/>
                    <a:lumOff val="80000"/>
                  </a:schemeClr>
                </a:solidFill>
              </c:spPr>
              <c:txPr>
                <a:bodyPr/>
                <a:lstStyle/>
                <a:p>
                  <a:pPr algn="ctr">
                    <a:defRPr lang="en-US" sz="1000" b="0" i="0" u="none" strike="noStrike" kern="1200" baseline="0">
                      <a:solidFill>
                        <a:prstClr val="black"/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BD7-418D-A470-06DD5B985155}"/>
                </c:ext>
              </c:extLst>
            </c:dLbl>
            <c:dLbl>
              <c:idx val="2"/>
              <c:layout>
                <c:manualLayout>
                  <c:x val="0"/>
                  <c:y val="0.1475625823451910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BD7-418D-A470-06DD5B985155}"/>
                </c:ext>
              </c:extLst>
            </c:dLbl>
            <c:numFmt formatCode="#,##0" sourceLinked="0"/>
            <c:spPr>
              <a:solidFill>
                <a:schemeClr val="accent4">
                  <a:lumMod val="20000"/>
                  <a:lumOff val="80000"/>
                </a:schemeClr>
              </a:solidFill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26'!$B$2:$E$2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'слайд 26'!$B$4:$E$4</c:f>
              <c:numCache>
                <c:formatCode>0</c:formatCode>
                <c:ptCount val="3"/>
                <c:pt idx="0">
                  <c:v>77914.100000000006</c:v>
                </c:pt>
                <c:pt idx="1">
                  <c:v>87820.3</c:v>
                </c:pt>
                <c:pt idx="2" formatCode="General">
                  <c:v>97584.1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CBD7-418D-A470-06DD5B9851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8793472"/>
        <c:axId val="218871424"/>
      </c:barChart>
      <c:catAx>
        <c:axId val="2187934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18871424"/>
        <c:crosses val="autoZero"/>
        <c:auto val="1"/>
        <c:lblAlgn val="ctr"/>
        <c:lblOffset val="100"/>
        <c:noMultiLvlLbl val="0"/>
      </c:catAx>
      <c:valAx>
        <c:axId val="218871424"/>
        <c:scaling>
          <c:orientation val="minMax"/>
        </c:scaling>
        <c:delete val="0"/>
        <c:axPos val="l"/>
        <c:majorGridlines/>
        <c:numFmt formatCode="#,##0" sourceLinked="0"/>
        <c:majorTickMark val="out"/>
        <c:minorTickMark val="none"/>
        <c:tickLblPos val="nextTo"/>
        <c:crossAx val="21879347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9954314326984846"/>
          <c:y val="0.17946821864658222"/>
          <c:w val="0.28634731073349462"/>
          <c:h val="0.76227526895106479"/>
        </c:manualLayout>
      </c:layout>
      <c:overlay val="0"/>
    </c:legend>
    <c:plotVisOnly val="1"/>
    <c:dispBlanksAs val="gap"/>
    <c:showDLblsOverMax val="0"/>
  </c:chart>
  <c:spPr>
    <a:noFill/>
  </c:spPr>
  <c:txPr>
    <a:bodyPr/>
    <a:lstStyle/>
    <a:p>
      <a:pPr>
        <a:defRPr sz="10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b="0" i="1" dirty="0"/>
              <a:t>Объем инвестиций в основной </a:t>
            </a:r>
            <a:r>
              <a:rPr lang="ru-RU" b="0" i="1" dirty="0" smtClean="0"/>
              <a:t>капитал, </a:t>
            </a:r>
            <a:r>
              <a:rPr lang="ru-RU" b="0" i="1" dirty="0"/>
              <a:t>млн руб.</a:t>
            </a:r>
          </a:p>
        </c:rich>
      </c:tx>
      <c:layout/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'слайд 26'!$A$21</c:f>
              <c:strCache>
                <c:ptCount val="1"/>
                <c:pt idx="0">
                  <c:v>Объем инвестиций в основной капитал за счет всех источников финансирования в АПК (без субъектов малого предпринимательства и параметров неформальной деятельности), млн руб.</c:v>
                </c:pt>
              </c:strCache>
            </c:strRef>
          </c:tx>
          <c:spPr>
            <a:ln>
              <a:solidFill>
                <a:schemeClr val="accent5">
                  <a:lumMod val="75000"/>
                </a:schemeClr>
              </a:solidFill>
            </a:ln>
          </c:spPr>
          <c:marker>
            <c:symbol val="triangle"/>
            <c:size val="5"/>
            <c:spPr>
              <a:solidFill>
                <a:schemeClr val="accent5">
                  <a:lumMod val="75000"/>
                </a:schemeClr>
              </a:solidFill>
              <a:ln>
                <a:solidFill>
                  <a:schemeClr val="accent5">
                    <a:lumMod val="75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3.6725322222129403E-2"/>
                  <c:y val="7.804878048780487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4.2846209259150968E-2"/>
                  <c:y val="-5.853658536585371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6.6136092803461666E-2"/>
                  <c:y val="5.8946703957584896E-2"/>
                </c:manualLayout>
              </c:layout>
              <c:tx>
                <c:rich>
                  <a:bodyPr/>
                  <a:lstStyle/>
                  <a:p>
                    <a:r>
                      <a:rPr lang="en-US" b="0" dirty="0" smtClean="0"/>
                      <a:t>44</a:t>
                    </a:r>
                    <a:r>
                      <a:rPr lang="ru-RU" b="0" dirty="0" smtClean="0"/>
                      <a:t>1</a:t>
                    </a:r>
                    <a:r>
                      <a:rPr lang="en-US" b="0" dirty="0" smtClean="0"/>
                      <a:t>0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8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'слайд 26'!$B$20:$E$20</c:f>
              <c:numCache>
                <c:formatCode>General</c:formatCode>
                <c:ptCount val="4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</c:numCache>
            </c:numRef>
          </c:cat>
          <c:val>
            <c:numRef>
              <c:f>'слайд 26'!$B$21:$E$21</c:f>
              <c:numCache>
                <c:formatCode>0</c:formatCode>
                <c:ptCount val="4"/>
                <c:pt idx="0">
                  <c:v>5550.89</c:v>
                </c:pt>
                <c:pt idx="1">
                  <c:v>5246.77</c:v>
                </c:pt>
                <c:pt idx="2">
                  <c:v>4199.0600000000004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793984"/>
        <c:axId val="211207296"/>
      </c:lineChart>
      <c:catAx>
        <c:axId val="2187939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1207296"/>
        <c:crosses val="autoZero"/>
        <c:auto val="1"/>
        <c:lblAlgn val="ctr"/>
        <c:lblOffset val="100"/>
        <c:noMultiLvlLbl val="0"/>
      </c:catAx>
      <c:valAx>
        <c:axId val="211207296"/>
        <c:scaling>
          <c:orientation val="minMax"/>
          <c:min val="3000"/>
        </c:scaling>
        <c:delete val="0"/>
        <c:axPos val="l"/>
        <c:numFmt formatCode="#,##0" sourceLinked="0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879398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</c:spPr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b="0" i="1" dirty="0"/>
              <a:t>Налоги, уплаченные сельскохозяйственными организациями (по данным  годового отчета о финансово-экономическом состоянии товаропроизводителей агропромышленного комплекса), млн руб.</a:t>
            </a:r>
          </a:p>
        </c:rich>
      </c:tx>
      <c:layout/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'слайд 26'!$A$23</c:f>
              <c:strCache>
                <c:ptCount val="1"/>
                <c:pt idx="0">
                  <c:v>Налоги, уплаченные сельскохозяйственными организациями (по данным  годового отчета о финансово-экономическом состоянии товаропроизводителей агропромышленного комплекса),млн руб.</c:v>
                </c:pt>
              </c:strCache>
            </c:strRef>
          </c:tx>
          <c:spPr>
            <a:ln>
              <a:solidFill>
                <a:srgbClr val="FFC000"/>
              </a:solidFill>
            </a:ln>
          </c:spPr>
          <c:marker>
            <c:symbol val="diamond"/>
            <c:size val="5"/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dLbls>
            <c:dLbl>
              <c:idx val="0"/>
              <c:layout>
                <c:manualLayout>
                  <c:x val="-6.1208870370215669E-2"/>
                  <c:y val="-4.961076673926397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4.2846209259150968E-2"/>
                  <c:y val="-5.853658536585371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8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'слайд 26'!$B$20:$E$20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'слайд 26'!$B$23:$E$23</c:f>
              <c:numCache>
                <c:formatCode>0</c:formatCode>
                <c:ptCount val="3"/>
                <c:pt idx="0">
                  <c:v>3687.9659999999999</c:v>
                </c:pt>
                <c:pt idx="1">
                  <c:v>5009.442</c:v>
                </c:pt>
                <c:pt idx="2">
                  <c:v>5935.5169999999998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8794496"/>
        <c:axId val="211209024"/>
      </c:lineChart>
      <c:catAx>
        <c:axId val="2187944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1209024"/>
        <c:crosses val="autoZero"/>
        <c:auto val="1"/>
        <c:lblAlgn val="ctr"/>
        <c:lblOffset val="100"/>
        <c:noMultiLvlLbl val="0"/>
      </c:catAx>
      <c:valAx>
        <c:axId val="211209024"/>
        <c:scaling>
          <c:orientation val="minMax"/>
          <c:min val="3000"/>
        </c:scaling>
        <c:delete val="0"/>
        <c:axPos val="l"/>
        <c:numFmt formatCode="#,##0" sourceLinked="0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8794496"/>
        <c:crosses val="autoZero"/>
        <c:crossBetween val="between"/>
      </c:valAx>
    </c:plotArea>
    <c:plotVisOnly val="1"/>
    <c:dispBlanksAs val="gap"/>
    <c:showDLblsOverMax val="0"/>
  </c:chart>
  <c:spPr>
    <a:noFill/>
  </c:spPr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1614185364234764E-2"/>
          <c:y val="0.19158867255412193"/>
          <c:w val="0.47595430090456464"/>
          <c:h val="0.719963709322506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'слайд 27'!$A$22</c:f>
              <c:strCache>
                <c:ptCount val="1"/>
                <c:pt idx="0">
                  <c:v>Численность сельского населения, чел.</c:v>
                </c:pt>
              </c:strCache>
            </c:strRef>
          </c:tx>
          <c:invertIfNegative val="0"/>
          <c:dLbls>
            <c:spPr>
              <a:solidFill>
                <a:schemeClr val="tx2">
                  <a:lumMod val="20000"/>
                  <a:lumOff val="80000"/>
                </a:schemeClr>
              </a:solidFill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'слайд 27'!$C$21:$E$21</c:f>
              <c:strCache>
                <c:ptCount val="3"/>
                <c:pt idx="0">
                  <c:v>2018</c:v>
                </c:pt>
                <c:pt idx="1">
                  <c:v>2019</c:v>
                </c:pt>
                <c:pt idx="2">
                  <c:v>2020*</c:v>
                </c:pt>
              </c:strCache>
            </c:strRef>
          </c:cat>
          <c:val>
            <c:numRef>
              <c:f>'слайд 27'!$B$22:$E$22</c:f>
              <c:numCache>
                <c:formatCode>#,##0</c:formatCode>
                <c:ptCount val="3"/>
                <c:pt idx="0">
                  <c:v>647712</c:v>
                </c:pt>
                <c:pt idx="1">
                  <c:v>644537</c:v>
                </c:pt>
                <c:pt idx="2">
                  <c:v>641437</c:v>
                </c:pt>
              </c:numCache>
            </c:numRef>
          </c:val>
        </c:ser>
        <c:ser>
          <c:idx val="1"/>
          <c:order val="1"/>
          <c:tx>
            <c:strRef>
              <c:f>'слайд 27'!$A$23</c:f>
              <c:strCache>
                <c:ptCount val="1"/>
                <c:pt idx="0">
                  <c:v>Среднегодовая численность работающих в сельскохозяйственных организациях, чел.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-1.3266996609211589E-2"/>
                  <c:y val="1.669312151953231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1.9900494913817408E-2"/>
                  <c:y val="1.4312290595146347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1.3266996609211604E-2"/>
                  <c:y val="1.875412353862416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solidFill>
                <a:schemeClr val="accent2">
                  <a:lumMod val="20000"/>
                  <a:lumOff val="80000"/>
                </a:schemeClr>
              </a:solidFill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'слайд 27'!$C$21:$E$21</c:f>
              <c:strCache>
                <c:ptCount val="3"/>
                <c:pt idx="0">
                  <c:v>2018</c:v>
                </c:pt>
                <c:pt idx="1">
                  <c:v>2019</c:v>
                </c:pt>
                <c:pt idx="2">
                  <c:v>2020*</c:v>
                </c:pt>
              </c:strCache>
            </c:strRef>
          </c:cat>
          <c:val>
            <c:numRef>
              <c:f>'слайд 27'!$B$23:$E$23</c:f>
              <c:numCache>
                <c:formatCode>#,##0</c:formatCode>
                <c:ptCount val="3"/>
                <c:pt idx="0">
                  <c:v>21177</c:v>
                </c:pt>
                <c:pt idx="1">
                  <c:v>21414</c:v>
                </c:pt>
                <c:pt idx="2">
                  <c:v>20693</c:v>
                </c:pt>
              </c:numCache>
            </c:numRef>
          </c:val>
        </c:ser>
        <c:ser>
          <c:idx val="2"/>
          <c:order val="2"/>
          <c:tx>
            <c:strRef>
              <c:f>'слайд 27'!$A$24</c:f>
              <c:strCache>
                <c:ptCount val="1"/>
                <c:pt idx="0">
                  <c:v>Среднегодовая численность работников производства пищевых продуктов, чел.</c:v>
                </c:pt>
              </c:strCache>
            </c:strRef>
          </c:tx>
          <c:invertIfNegative val="0"/>
          <c:cat>
            <c:strRef>
              <c:f>'слайд 27'!$C$21:$E$21</c:f>
              <c:strCache>
                <c:ptCount val="3"/>
                <c:pt idx="0">
                  <c:v>2018</c:v>
                </c:pt>
                <c:pt idx="1">
                  <c:v>2019</c:v>
                </c:pt>
                <c:pt idx="2">
                  <c:v>2020*</c:v>
                </c:pt>
              </c:strCache>
            </c:strRef>
          </c:cat>
          <c:val>
            <c:numRef>
              <c:f>'слайд 27'!$B$24:$E$24</c:f>
              <c:numCache>
                <c:formatCode>#,##0</c:formatCode>
                <c:ptCount val="3"/>
                <c:pt idx="0">
                  <c:v>11137</c:v>
                </c:pt>
                <c:pt idx="1">
                  <c:v>9890</c:v>
                </c:pt>
                <c:pt idx="2">
                  <c:v>10024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38"/>
        <c:axId val="220058112"/>
        <c:axId val="211210752"/>
      </c:barChart>
      <c:lineChart>
        <c:grouping val="standard"/>
        <c:varyColors val="0"/>
        <c:ser>
          <c:idx val="3"/>
          <c:order val="3"/>
          <c:tx>
            <c:strRef>
              <c:f>'слайд 27'!$A$25</c:f>
              <c:strCache>
                <c:ptCount val="1"/>
                <c:pt idx="0">
                  <c:v>удельный вес занятых в сельском хозяйстве в общей численности сельского населения, %</c:v>
                </c:pt>
              </c:strCache>
            </c:strRef>
          </c:tx>
          <c:dLbls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val>
            <c:numRef>
              <c:f>'слайд 27'!$B$25:$E$25</c:f>
              <c:numCache>
                <c:formatCode>General</c:formatCode>
                <c:ptCount val="3"/>
                <c:pt idx="0">
                  <c:v>11.4</c:v>
                </c:pt>
                <c:pt idx="1">
                  <c:v>11.4</c:v>
                </c:pt>
                <c:pt idx="2">
                  <c:v>11.4</c:v>
                </c:pt>
              </c:numCache>
            </c:numRef>
          </c:val>
          <c:smooth val="0"/>
        </c:ser>
        <c:ser>
          <c:idx val="4"/>
          <c:order val="4"/>
          <c:tx>
            <c:strRef>
              <c:f>'слайд 27'!$A$26</c:f>
              <c:strCache>
                <c:ptCount val="1"/>
                <c:pt idx="0">
                  <c:v>удельный вес работающих в сельском хозяйстве в общей численности работающих в экономике края,  %</c:v>
                </c:pt>
              </c:strCache>
            </c:strRef>
          </c:tx>
          <c:dLbls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val>
            <c:numRef>
              <c:f>'слайд 27'!$B$26:$E$26</c:f>
              <c:numCache>
                <c:formatCode>General</c:formatCode>
                <c:ptCount val="3"/>
                <c:pt idx="0">
                  <c:v>2.2000000000000002</c:v>
                </c:pt>
                <c:pt idx="1">
                  <c:v>2.2999999999999998</c:v>
                </c:pt>
                <c:pt idx="2">
                  <c:v>2.2999999999999998</c:v>
                </c:pt>
              </c:numCache>
            </c:numRef>
          </c:val>
          <c:smooth val="0"/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20058624"/>
        <c:axId val="211211328"/>
      </c:lineChart>
      <c:catAx>
        <c:axId val="220058112"/>
        <c:scaling>
          <c:orientation val="minMax"/>
        </c:scaling>
        <c:delete val="0"/>
        <c:axPos val="b"/>
        <c:majorTickMark val="none"/>
        <c:minorTickMark val="none"/>
        <c:tickLblPos val="nextTo"/>
        <c:crossAx val="211210752"/>
        <c:crosses val="autoZero"/>
        <c:auto val="1"/>
        <c:lblAlgn val="ctr"/>
        <c:lblOffset val="100"/>
        <c:noMultiLvlLbl val="0"/>
      </c:catAx>
      <c:valAx>
        <c:axId val="211210752"/>
        <c:scaling>
          <c:orientation val="minMax"/>
        </c:scaling>
        <c:delete val="0"/>
        <c:axPos val="l"/>
        <c:majorGridlines/>
        <c:numFmt formatCode="#,##0" sourceLinked="1"/>
        <c:majorTickMark val="none"/>
        <c:minorTickMark val="none"/>
        <c:tickLblPos val="nextTo"/>
        <c:crossAx val="220058112"/>
        <c:crosses val="autoZero"/>
        <c:crossBetween val="between"/>
      </c:valAx>
      <c:valAx>
        <c:axId val="211211328"/>
        <c:scaling>
          <c:orientation val="minMax"/>
          <c:max val="14"/>
          <c:min val="0"/>
        </c:scaling>
        <c:delete val="0"/>
        <c:axPos val="r"/>
        <c:numFmt formatCode="General" sourceLinked="1"/>
        <c:majorTickMark val="out"/>
        <c:minorTickMark val="none"/>
        <c:tickLblPos val="nextTo"/>
        <c:crossAx val="220058624"/>
        <c:crosses val="max"/>
        <c:crossBetween val="between"/>
      </c:valAx>
      <c:catAx>
        <c:axId val="220058624"/>
        <c:scaling>
          <c:orientation val="minMax"/>
        </c:scaling>
        <c:delete val="1"/>
        <c:axPos val="b"/>
        <c:majorTickMark val="out"/>
        <c:minorTickMark val="none"/>
        <c:tickLblPos val="nextTo"/>
        <c:crossAx val="211211328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60636951943972994"/>
          <c:y val="7.8519995004535353E-2"/>
          <c:w val="0.25645438060842474"/>
          <c:h val="0.91626270228345319"/>
        </c:manualLayout>
      </c:layout>
      <c:overlay val="0"/>
      <c:txPr>
        <a:bodyPr/>
        <a:lstStyle/>
        <a:p>
          <a:pPr algn="just">
            <a:defRPr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0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1068627396172832"/>
          <c:y val="1.9693219950007133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4.5771962372010463E-2"/>
          <c:y val="0.31321446071590281"/>
          <c:w val="0.90978338909063028"/>
          <c:h val="0.50070476917065188"/>
        </c:manualLayout>
      </c:layout>
      <c:lineChart>
        <c:grouping val="standard"/>
        <c:varyColors val="0"/>
        <c:ser>
          <c:idx val="0"/>
          <c:order val="0"/>
          <c:tx>
            <c:strRef>
              <c:f>'[Диаграмма в Microsoft PowerPoint]слайд 27'!$A$4</c:f>
              <c:strCache>
                <c:ptCount val="1"/>
                <c:pt idx="0">
                  <c:v>Среднемесячная заработная плата в сельскохозяйственных организациях, руб.</c:v>
                </c:pt>
              </c:strCache>
            </c:strRef>
          </c:tx>
          <c:dLbls>
            <c:dLbl>
              <c:idx val="0"/>
              <c:layout>
                <c:manualLayout>
                  <c:x val="-5.555555555555558E-2"/>
                  <c:y val="4.62962962962962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5.8333333333333334E-2"/>
                  <c:y val="7.40740740740740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'[Диаграмма в Microsoft PowerPoint]слайд 27'!$C$3:$E$3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'[Диаграмма в Microsoft PowerPoint]слайд 27'!$C$4:$E$4</c:f>
              <c:numCache>
                <c:formatCode>#,##0</c:formatCode>
                <c:ptCount val="3"/>
                <c:pt idx="0">
                  <c:v>24506</c:v>
                </c:pt>
                <c:pt idx="1">
                  <c:v>27558</c:v>
                </c:pt>
                <c:pt idx="2">
                  <c:v>32338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9772416"/>
        <c:axId val="223183424"/>
      </c:lineChart>
      <c:catAx>
        <c:axId val="2197724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23183424"/>
        <c:crosses val="autoZero"/>
        <c:auto val="1"/>
        <c:lblAlgn val="ctr"/>
        <c:lblOffset val="100"/>
        <c:noMultiLvlLbl val="0"/>
      </c:catAx>
      <c:valAx>
        <c:axId val="223183424"/>
        <c:scaling>
          <c:orientation val="minMax"/>
        </c:scaling>
        <c:delete val="1"/>
        <c:axPos val="l"/>
        <c:numFmt formatCode="#,##0" sourceLinked="1"/>
        <c:majorTickMark val="out"/>
        <c:minorTickMark val="none"/>
        <c:tickLblPos val="nextTo"/>
        <c:crossAx val="219772416"/>
        <c:crosses val="autoZero"/>
        <c:crossBetween val="between"/>
      </c:val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690470509368149"/>
          <c:y val="4.5201446282811489E-2"/>
          <c:w val="0.80253013827816977"/>
          <c:h val="0.5213678315164372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'слайд 27'!$A$10</c:f>
              <c:strCache>
                <c:ptCount val="1"/>
                <c:pt idx="0">
                  <c:v>выручка, млн руб.</c:v>
                </c:pt>
              </c:strCache>
            </c:strRef>
          </c:tx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'слайд 27'!$C$9:$E$9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'слайд 27'!$C$10:$E$10</c:f>
              <c:numCache>
                <c:formatCode>#,##0</c:formatCode>
                <c:ptCount val="3"/>
                <c:pt idx="0">
                  <c:v>37632.057000000001</c:v>
                </c:pt>
                <c:pt idx="1">
                  <c:v>41251.186999999998</c:v>
                </c:pt>
                <c:pt idx="2">
                  <c:v>49554.555</c:v>
                </c:pt>
              </c:numCache>
            </c:numRef>
          </c:val>
        </c:ser>
        <c:ser>
          <c:idx val="1"/>
          <c:order val="1"/>
          <c:tx>
            <c:strRef>
              <c:f>'слайд 27'!$A$11</c:f>
              <c:strCache>
                <c:ptCount val="1"/>
                <c:pt idx="0">
                  <c:v>прибыль (убыток) до налогообложения, млн рублей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1.4430083634468209E-2"/>
                  <c:y val="-3.047844137460108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0"/>
                  <c:y val="1.789709802783139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1.05818883391335E-16"/>
                  <c:y val="2.237137253478924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'слайд 27'!$C$9:$E$9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'слайд 27'!$C$11:$E$11</c:f>
              <c:numCache>
                <c:formatCode>#,##0</c:formatCode>
                <c:ptCount val="3"/>
                <c:pt idx="0">
                  <c:v>4305.6130000000003</c:v>
                </c:pt>
                <c:pt idx="1">
                  <c:v>6696.8649999999998</c:v>
                </c:pt>
                <c:pt idx="2">
                  <c:v>10278.697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9773952"/>
        <c:axId val="223185152"/>
      </c:barChart>
      <c:lineChart>
        <c:grouping val="standard"/>
        <c:varyColors val="0"/>
        <c:ser>
          <c:idx val="2"/>
          <c:order val="2"/>
          <c:tx>
            <c:strRef>
              <c:f>'слайд 27'!$A$12</c:f>
              <c:strCache>
                <c:ptCount val="1"/>
                <c:pt idx="0">
                  <c:v>уровень рентабельности (убыточности) с учетом субсидий, %</c:v>
                </c:pt>
              </c:strCache>
            </c:strRef>
          </c:tx>
          <c:dLbls>
            <c:dLbl>
              <c:idx val="0"/>
              <c:layout>
                <c:manualLayout>
                  <c:x val="-8.6580086580087118E-3"/>
                  <c:y val="3.57941960556627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1.7316017316017316E-2"/>
                  <c:y val="2.68456470417470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'слайд 27'!$C$9:$E$9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'слайд 27'!$C$12:$E$12</c:f>
              <c:numCache>
                <c:formatCode>General</c:formatCode>
                <c:ptCount val="3"/>
                <c:pt idx="0">
                  <c:v>12.2</c:v>
                </c:pt>
                <c:pt idx="1">
                  <c:v>18.399999999999999</c:v>
                </c:pt>
                <c:pt idx="2" formatCode="0.0">
                  <c:v>25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'слайд 27'!$A$13</c:f>
              <c:strCache>
                <c:ptCount val="1"/>
                <c:pt idx="0">
                  <c:v>уровень рентабельности (убыточности) без учета субсидий, %</c:v>
                </c:pt>
              </c:strCache>
            </c:strRef>
          </c:tx>
          <c:dLbls>
            <c:dLbl>
              <c:idx val="0"/>
              <c:layout>
                <c:manualLayout>
                  <c:x val="-5.772005772005772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2.0202020202020204E-2"/>
                  <c:y val="-4.9217019576536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'слайд 27'!$C$9:$E$9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'слайд 27'!$C$13:$E$13</c:f>
              <c:numCache>
                <c:formatCode>General</c:formatCode>
                <c:ptCount val="3"/>
                <c:pt idx="0">
                  <c:v>0.1</c:v>
                </c:pt>
                <c:pt idx="1">
                  <c:v>8.5</c:v>
                </c:pt>
                <c:pt idx="2" formatCode="0.0">
                  <c:v>15.2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9771904"/>
        <c:axId val="223185728"/>
      </c:lineChart>
      <c:catAx>
        <c:axId val="2197739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23185152"/>
        <c:crosses val="autoZero"/>
        <c:auto val="1"/>
        <c:lblAlgn val="ctr"/>
        <c:lblOffset val="100"/>
        <c:noMultiLvlLbl val="0"/>
      </c:catAx>
      <c:valAx>
        <c:axId val="223185152"/>
        <c:scaling>
          <c:orientation val="minMax"/>
        </c:scaling>
        <c:delete val="0"/>
        <c:axPos val="l"/>
        <c:numFmt formatCode="#,##0" sourceLinked="1"/>
        <c:majorTickMark val="out"/>
        <c:minorTickMark val="none"/>
        <c:tickLblPos val="nextTo"/>
        <c:crossAx val="219773952"/>
        <c:crosses val="autoZero"/>
        <c:crossBetween val="between"/>
      </c:valAx>
      <c:valAx>
        <c:axId val="223185728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crossAx val="219771904"/>
        <c:crosses val="max"/>
        <c:crossBetween val="between"/>
      </c:valAx>
      <c:catAx>
        <c:axId val="2197719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3185728"/>
        <c:crosses val="autoZero"/>
        <c:auto val="1"/>
        <c:lblAlgn val="ctr"/>
        <c:lblOffset val="100"/>
        <c:noMultiLvlLbl val="0"/>
      </c:catAx>
    </c:plotArea>
    <c:legend>
      <c:legendPos val="b"/>
      <c:layout/>
      <c:overlay val="0"/>
    </c:legend>
    <c:plotVisOnly val="1"/>
    <c:dispBlanksAs val="gap"/>
    <c:showDLblsOverMax val="0"/>
  </c:chart>
  <c:spPr>
    <a:ln>
      <a:noFill/>
    </a:ln>
  </c:spPr>
  <c:txPr>
    <a:bodyPr/>
    <a:lstStyle/>
    <a:p>
      <a:pPr>
        <a:defRPr sz="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000" b="0" i="1" dirty="0">
                <a:solidFill>
                  <a:schemeClr val="accent2">
                    <a:lumMod val="50000"/>
                  </a:schemeClr>
                </a:solidFill>
              </a:rPr>
              <a:t>Валовой сбор зернобобовых, </a:t>
            </a:r>
            <a:r>
              <a:rPr lang="ru-RU" sz="1000" b="0" i="1" dirty="0" err="1">
                <a:solidFill>
                  <a:schemeClr val="accent2">
                    <a:lumMod val="50000"/>
                  </a:schemeClr>
                </a:solidFill>
              </a:rPr>
              <a:t>тыс.тонн</a:t>
            </a:r>
            <a:endParaRPr lang="ru-RU" sz="1000" b="0" i="1" dirty="0">
              <a:solidFill>
                <a:schemeClr val="accent2">
                  <a:lumMod val="50000"/>
                </a:schemeClr>
              </a:solidFill>
            </a:endParaRPr>
          </a:p>
        </c:rich>
      </c:tx>
      <c:layout>
        <c:manualLayout>
          <c:xMode val="edge"/>
          <c:yMode val="edge"/>
          <c:x val="0.1573247337167562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0621173737663825"/>
          <c:y val="0.36650064143215699"/>
          <c:w val="0.83550816438011055"/>
          <c:h val="0.4751615577773921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Валовой сбор зернобобовых, тыс.тонн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dPt>
            <c:idx val="0"/>
            <c:marker>
              <c:symbol val="diamond"/>
              <c:size val="5"/>
            </c:marker>
            <c:bubble3D val="0"/>
          </c:dPt>
          <c:dPt>
            <c:idx val="1"/>
            <c:marker>
              <c:symbol val="diamond"/>
              <c:size val="5"/>
            </c:marker>
            <c:bubble3D val="0"/>
          </c:dPt>
          <c:dPt>
            <c:idx val="2"/>
            <c:marker>
              <c:symbol val="diamond"/>
              <c:size val="5"/>
            </c:marker>
            <c:bubble3D val="0"/>
          </c:dPt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7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Лист1!$B$4:$B$6</c:f>
              <c:numCache>
                <c:formatCode>General</c:formatCode>
                <c:ptCount val="3"/>
                <c:pt idx="0">
                  <c:v>18.170000000000002</c:v>
                </c:pt>
                <c:pt idx="1">
                  <c:v>30.34</c:v>
                </c:pt>
                <c:pt idx="2">
                  <c:v>40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B371-41FB-BECE-289B7DACBB8F}"/>
            </c:ext>
          </c:extLst>
        </c:ser>
        <c:ser>
          <c:idx val="5"/>
          <c:order val="1"/>
          <c:tx>
            <c:strRef>
              <c:f>Лист1!$C$1</c:f>
              <c:strCache>
                <c:ptCount val="1"/>
                <c:pt idx="0">
                  <c:v>Горох</c:v>
                </c:pt>
              </c:strCache>
            </c:strRef>
          </c:tx>
          <c:spPr>
            <a:ln>
              <a:solidFill>
                <a:srgbClr val="0099FF"/>
              </a:solidFill>
            </a:ln>
          </c:spPr>
          <c:marker>
            <c:spPr>
              <a:solidFill>
                <a:srgbClr val="0099FF"/>
              </a:solidFill>
              <a:ln>
                <a:solidFill>
                  <a:srgbClr val="0099FF"/>
                </a:solidFill>
              </a:ln>
            </c:spPr>
          </c:marker>
          <c:dPt>
            <c:idx val="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FEE8-4957-B2AD-DFD088FCF3BB}"/>
              </c:ext>
            </c:extLst>
          </c:dPt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Лист1!$C$4:$C$6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B371-41FB-BECE-289B7DACBB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6556928"/>
        <c:axId val="305818432"/>
      </c:lineChart>
      <c:catAx>
        <c:axId val="3065569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305818432"/>
        <c:crosses val="autoZero"/>
        <c:auto val="1"/>
        <c:lblAlgn val="ctr"/>
        <c:lblOffset val="100"/>
        <c:noMultiLvlLbl val="0"/>
      </c:catAx>
      <c:valAx>
        <c:axId val="305818432"/>
        <c:scaling>
          <c:orientation val="minMax"/>
          <c:max val="40"/>
          <c:min val="1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306556928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019358232348836E-2"/>
          <c:y val="4.836984162026476E-2"/>
          <c:w val="0.58371568608013391"/>
          <c:h val="0.839812920581189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'слайд 28'!$A$3</c:f>
              <c:strCache>
                <c:ptCount val="1"/>
                <c:pt idx="0">
                  <c:v>Дебиторская задолженность, млн руб.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'слайд 28'!$B$2:$E$2</c:f>
              <c:strCache>
                <c:ptCount val="3"/>
                <c:pt idx="0">
                  <c:v>2018</c:v>
                </c:pt>
                <c:pt idx="1">
                  <c:v>2019</c:v>
                </c:pt>
                <c:pt idx="2">
                  <c:v>2020*</c:v>
                </c:pt>
              </c:strCache>
            </c:strRef>
          </c:cat>
          <c:val>
            <c:numRef>
              <c:f>'слайд 28'!$B$3:$E$3</c:f>
              <c:numCache>
                <c:formatCode>#,##0</c:formatCode>
                <c:ptCount val="3"/>
                <c:pt idx="0">
                  <c:v>11039.2</c:v>
                </c:pt>
                <c:pt idx="1">
                  <c:v>9715.1</c:v>
                </c:pt>
                <c:pt idx="2">
                  <c:v>12220.272000000001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DE1-4440-ADDF-C46B443FC8F8}"/>
            </c:ext>
          </c:extLst>
        </c:ser>
        <c:ser>
          <c:idx val="1"/>
          <c:order val="1"/>
          <c:tx>
            <c:strRef>
              <c:f>'слайд 28'!$A$4</c:f>
              <c:strCache>
                <c:ptCount val="1"/>
                <c:pt idx="0">
                  <c:v>Долгосрочные обязательства, млн руб.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'слайд 28'!$B$2:$E$2</c:f>
              <c:strCache>
                <c:ptCount val="3"/>
                <c:pt idx="0">
                  <c:v>2018</c:v>
                </c:pt>
                <c:pt idx="1">
                  <c:v>2019</c:v>
                </c:pt>
                <c:pt idx="2">
                  <c:v>2020*</c:v>
                </c:pt>
              </c:strCache>
            </c:strRef>
          </c:cat>
          <c:val>
            <c:numRef>
              <c:f>'слайд 28'!$B$4:$E$4</c:f>
              <c:numCache>
                <c:formatCode>#,##0</c:formatCode>
                <c:ptCount val="3"/>
                <c:pt idx="0">
                  <c:v>13974.014999999999</c:v>
                </c:pt>
                <c:pt idx="1">
                  <c:v>14780.739</c:v>
                </c:pt>
                <c:pt idx="2">
                  <c:v>16041.821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DE1-4440-ADDF-C46B443FC8F8}"/>
            </c:ext>
          </c:extLst>
        </c:ser>
        <c:ser>
          <c:idx val="2"/>
          <c:order val="2"/>
          <c:tx>
            <c:strRef>
              <c:f>'слайд 28'!$A$5</c:f>
              <c:strCache>
                <c:ptCount val="1"/>
                <c:pt idx="0">
                  <c:v>Краткосрочные обязательства, млн руб.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1.613101345165707E-3"/>
                  <c:y val="2.076843198338521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DE1-4440-ADDF-C46B443FC8F8}"/>
                </c:ext>
              </c:extLst>
            </c:dLbl>
            <c:dLbl>
              <c:idx val="1"/>
              <c:layout>
                <c:manualLayout>
                  <c:x val="0"/>
                  <c:y val="1.661474558670818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DE1-4440-ADDF-C46B443FC8F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'слайд 28'!$B$2:$E$2</c:f>
              <c:strCache>
                <c:ptCount val="3"/>
                <c:pt idx="0">
                  <c:v>2018</c:v>
                </c:pt>
                <c:pt idx="1">
                  <c:v>2019</c:v>
                </c:pt>
                <c:pt idx="2">
                  <c:v>2020*</c:v>
                </c:pt>
              </c:strCache>
            </c:strRef>
          </c:cat>
          <c:val>
            <c:numRef>
              <c:f>'слайд 28'!$B$5:$E$5</c:f>
              <c:numCache>
                <c:formatCode>#,##0</c:formatCode>
                <c:ptCount val="3"/>
                <c:pt idx="0">
                  <c:v>19996.565999999999</c:v>
                </c:pt>
                <c:pt idx="1">
                  <c:v>19303.746999999999</c:v>
                </c:pt>
                <c:pt idx="2">
                  <c:v>21298.548999999999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7DE1-4440-ADDF-C46B443FC8F8}"/>
            </c:ext>
          </c:extLst>
        </c:ser>
        <c:ser>
          <c:idx val="3"/>
          <c:order val="3"/>
          <c:tx>
            <c:strRef>
              <c:f>'слайд 28'!$A$6</c:f>
              <c:strCache>
                <c:ptCount val="1"/>
                <c:pt idx="0">
                  <c:v>в том числе кредиторская задолженность, млн руб.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'слайд 28'!$B$2:$E$2</c:f>
              <c:strCache>
                <c:ptCount val="3"/>
                <c:pt idx="0">
                  <c:v>2018</c:v>
                </c:pt>
                <c:pt idx="1">
                  <c:v>2019</c:v>
                </c:pt>
                <c:pt idx="2">
                  <c:v>2020*</c:v>
                </c:pt>
              </c:strCache>
            </c:strRef>
          </c:cat>
          <c:val>
            <c:numRef>
              <c:f>'слайд 28'!$B$6:$E$6</c:f>
              <c:numCache>
                <c:formatCode>#,##0</c:formatCode>
                <c:ptCount val="3"/>
                <c:pt idx="0">
                  <c:v>10956.688</c:v>
                </c:pt>
                <c:pt idx="1">
                  <c:v>11068.887000000001</c:v>
                </c:pt>
                <c:pt idx="2">
                  <c:v>12522.866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7DE1-4440-ADDF-C46B443FC8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8"/>
        <c:axId val="219585024"/>
        <c:axId val="218872576"/>
      </c:barChart>
      <c:lineChart>
        <c:grouping val="standard"/>
        <c:varyColors val="0"/>
        <c:ser>
          <c:idx val="4"/>
          <c:order val="4"/>
          <c:tx>
            <c:strRef>
              <c:f>'слайд 28'!$A$7</c:f>
              <c:strCache>
                <c:ptCount val="1"/>
                <c:pt idx="0">
                  <c:v>Закредитованность от выручки, %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ymbol val="circle"/>
            <c:size val="5"/>
            <c:spPr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2.9038110678390475E-2"/>
                  <c:y val="-4.56905503634475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DE1-4440-ADDF-C46B443FC8F8}"/>
                </c:ext>
              </c:extLst>
            </c:dLbl>
            <c:dLbl>
              <c:idx val="1"/>
              <c:layout>
                <c:manualLayout>
                  <c:x val="-3.7483246080633635E-3"/>
                  <c:y val="-2.07684319833852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DE1-4440-ADDF-C46B443FC8F8}"/>
                </c:ext>
              </c:extLst>
            </c:dLbl>
            <c:dLbl>
              <c:idx val="2"/>
              <c:layout>
                <c:manualLayout>
                  <c:x val="-2.9038110678390475E-2"/>
                  <c:y val="4.98442367601246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7DE1-4440-ADDF-C46B443FC8F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'слайд 28'!$B$2:$E$2</c:f>
              <c:strCache>
                <c:ptCount val="3"/>
                <c:pt idx="0">
                  <c:v>2018</c:v>
                </c:pt>
                <c:pt idx="1">
                  <c:v>2019</c:v>
                </c:pt>
                <c:pt idx="2">
                  <c:v>2020*</c:v>
                </c:pt>
              </c:strCache>
            </c:strRef>
          </c:cat>
          <c:val>
            <c:numRef>
              <c:f>'слайд 28'!$B$7:$E$7</c:f>
              <c:numCache>
                <c:formatCode>#,##0.0</c:formatCode>
                <c:ptCount val="3"/>
                <c:pt idx="0">
                  <c:v>86.947354485565327</c:v>
                </c:pt>
                <c:pt idx="1">
                  <c:v>79.107221991637076</c:v>
                </c:pt>
                <c:pt idx="2">
                  <c:v>72.61418376314586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9-7DE1-4440-ADDF-C46B443FC8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9585536"/>
        <c:axId val="218872000"/>
      </c:lineChart>
      <c:catAx>
        <c:axId val="2195850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8872576"/>
        <c:crosses val="autoZero"/>
        <c:auto val="1"/>
        <c:lblAlgn val="ctr"/>
        <c:lblOffset val="100"/>
        <c:noMultiLvlLbl val="0"/>
      </c:catAx>
      <c:valAx>
        <c:axId val="218872576"/>
        <c:scaling>
          <c:orientation val="minMax"/>
        </c:scaling>
        <c:delete val="0"/>
        <c:axPos val="l"/>
        <c:majorGridlines/>
        <c:numFmt formatCode="#,##0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9585024"/>
        <c:crosses val="autoZero"/>
        <c:crossBetween val="between"/>
      </c:valAx>
      <c:valAx>
        <c:axId val="218872000"/>
        <c:scaling>
          <c:orientation val="minMax"/>
          <c:min val="70"/>
        </c:scaling>
        <c:delete val="0"/>
        <c:axPos val="r"/>
        <c:numFmt formatCode="#,##0.0" sourceLinked="1"/>
        <c:majorTickMark val="out"/>
        <c:minorTickMark val="none"/>
        <c:tickLblPos val="nextTo"/>
        <c:txPr>
          <a:bodyPr/>
          <a:lstStyle/>
          <a:p>
            <a: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9585536"/>
        <c:crosses val="max"/>
        <c:crossBetween val="between"/>
      </c:valAx>
      <c:catAx>
        <c:axId val="2195855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18872000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72554782836898046"/>
          <c:y val="3.7811588186107976E-2"/>
          <c:w val="0.26477282124299117"/>
          <c:h val="0.82201539010285396"/>
        </c:manualLayout>
      </c:layout>
      <c:overlay val="0"/>
      <c:txPr>
        <a:bodyPr/>
        <a:lstStyle/>
        <a:p>
          <a:pPr>
            <a:defRPr sz="105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4379844961240318E-2"/>
          <c:y val="9.0047113851841359E-2"/>
          <c:w val="0.8525440774659796"/>
          <c:h val="0.7421497138996056"/>
        </c:manualLayout>
      </c:layout>
      <c:bar3D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2017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Лист1!$A$2:$A$6</c:f>
              <c:strCache>
                <c:ptCount val="5"/>
                <c:pt idx="0">
                  <c:v>зерно</c:v>
                </c:pt>
                <c:pt idx="1">
                  <c:v>картофель</c:v>
                </c:pt>
                <c:pt idx="2">
                  <c:v>овощи</c:v>
                </c:pt>
                <c:pt idx="3">
                  <c:v>молоко и молокопродукты (в пересчете на молоко)</c:v>
                </c:pt>
                <c:pt idx="4">
                  <c:v>мясо и мясопродукты (в пересчете на мясо)</c:v>
                </c:pt>
              </c:strCache>
            </c:strRef>
          </c:cat>
          <c:val>
            <c:numRef>
              <c:f>Лист1!$B$2:$B$6</c:f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B03-4C85-8840-456DB9800BB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2018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Лист1!$A$2:$A$6</c:f>
              <c:strCache>
                <c:ptCount val="5"/>
                <c:pt idx="0">
                  <c:v>зерно</c:v>
                </c:pt>
                <c:pt idx="1">
                  <c:v>картофель</c:v>
                </c:pt>
                <c:pt idx="2">
                  <c:v>овощи</c:v>
                </c:pt>
                <c:pt idx="3">
                  <c:v>молоко и молокопродукты (в пересчете на молоко)</c:v>
                </c:pt>
                <c:pt idx="4">
                  <c:v>мясо и мясопродукты (в пересчете на мясо)</c:v>
                </c:pt>
              </c:strCache>
            </c:str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141.6</c:v>
                </c:pt>
                <c:pt idx="1">
                  <c:v>101.6</c:v>
                </c:pt>
                <c:pt idx="2">
                  <c:v>54.2</c:v>
                </c:pt>
                <c:pt idx="3">
                  <c:v>88.4</c:v>
                </c:pt>
                <c:pt idx="4">
                  <c:v>57.1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B03-4C85-8840-456DB9800BB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2019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Лист1!$A$2:$A$6</c:f>
              <c:strCache>
                <c:ptCount val="5"/>
                <c:pt idx="0">
                  <c:v>зерно</c:v>
                </c:pt>
                <c:pt idx="1">
                  <c:v>картофель</c:v>
                </c:pt>
                <c:pt idx="2">
                  <c:v>овощи</c:v>
                </c:pt>
                <c:pt idx="3">
                  <c:v>молоко и молокопродукты (в пересчете на молоко)</c:v>
                </c:pt>
                <c:pt idx="4">
                  <c:v>мясо и мясопродукты (в пересчете на мясо)</c:v>
                </c:pt>
              </c:strCache>
            </c:strRef>
          </c:cat>
          <c:val>
            <c:numRef>
              <c:f>Лист1!$D$2:$D$6</c:f>
              <c:numCache>
                <c:formatCode>General</c:formatCode>
                <c:ptCount val="5"/>
                <c:pt idx="0">
                  <c:v>161</c:v>
                </c:pt>
                <c:pt idx="1">
                  <c:v>110.1</c:v>
                </c:pt>
                <c:pt idx="2">
                  <c:v>52.1</c:v>
                </c:pt>
                <c:pt idx="3">
                  <c:v>89.3</c:v>
                </c:pt>
                <c:pt idx="4">
                  <c:v>54.6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DB03-4C85-8840-456DB9800BB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2020*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2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Лист1!$A$2:$A$6</c:f>
              <c:strCache>
                <c:ptCount val="5"/>
                <c:pt idx="0">
                  <c:v>зерно</c:v>
                </c:pt>
                <c:pt idx="1">
                  <c:v>картофель</c:v>
                </c:pt>
                <c:pt idx="2">
                  <c:v>овощи</c:v>
                </c:pt>
                <c:pt idx="3">
                  <c:v>молоко и молокопродукты (в пересчете на молоко)</c:v>
                </c:pt>
                <c:pt idx="4">
                  <c:v>мясо и мясопродукты (в пересчете на мясо)</c:v>
                </c:pt>
              </c:strCache>
            </c:strRef>
          </c:cat>
          <c:val>
            <c:numRef>
              <c:f>Лист1!$E$2:$E$6</c:f>
              <c:numCache>
                <c:formatCode>General</c:formatCode>
                <c:ptCount val="5"/>
                <c:pt idx="0">
                  <c:v>175.5</c:v>
                </c:pt>
                <c:pt idx="1">
                  <c:v>100.3</c:v>
                </c:pt>
                <c:pt idx="2">
                  <c:v>50.8</c:v>
                </c:pt>
                <c:pt idx="3">
                  <c:v>89.4</c:v>
                </c:pt>
                <c:pt idx="4">
                  <c:v>57.1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355933696"/>
        <c:axId val="355566720"/>
        <c:axId val="0"/>
      </c:bar3DChart>
      <c:catAx>
        <c:axId val="35593369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ru-RU"/>
          </a:p>
        </c:txPr>
        <c:crossAx val="355566720"/>
        <c:crosses val="autoZero"/>
        <c:auto val="1"/>
        <c:lblAlgn val="ctr"/>
        <c:lblOffset val="100"/>
        <c:noMultiLvlLbl val="0"/>
      </c:catAx>
      <c:valAx>
        <c:axId val="35556672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5593369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90116256819658414"/>
          <c:y val="0.1916882350314254"/>
          <c:w val="6.7763263289990119E-2"/>
          <c:h val="0.17714657815385154"/>
        </c:manualLayout>
      </c:layout>
      <c:overlay val="0"/>
      <c:txPr>
        <a:bodyPr/>
        <a:lstStyle/>
        <a:p>
          <a:pPr>
            <a:defRPr sz="120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sz="1400" b="0" i="1" dirty="0" smtClean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Динамика экспорта в разрезе </a:t>
            </a:r>
            <a:r>
              <a:rPr lang="ru-RU" sz="1400" b="0" i="1" dirty="0" err="1" smtClean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подотраслей</a:t>
            </a:r>
            <a:r>
              <a:rPr lang="ru-RU" sz="1400" b="0" i="1" dirty="0" smtClean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тыс. тонн</a:t>
            </a:r>
            <a:endParaRPr lang="ru-RU" sz="1400" b="0" i="1" dirty="0"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1518688094485228"/>
          <c:y val="1.381790017211704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8.8136004156144754E-2"/>
          <c:y val="0.20040206540447505"/>
          <c:w val="0.55300212369565771"/>
          <c:h val="0.70165163511187612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Прочая продукция</c:v>
                </c:pt>
              </c:strCache>
            </c:strRef>
          </c:tx>
          <c:spPr>
            <a:ln>
              <a:solidFill>
                <a:srgbClr val="FFC000"/>
              </a:solidFill>
            </a:ln>
          </c:spPr>
          <c:marker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dLbls>
            <c:dLbl>
              <c:idx val="0"/>
              <c:layout>
                <c:manualLayout>
                  <c:x val="-6.948767941185649E-2"/>
                  <c:y val="-3.1239586804398534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3BF-418E-8670-F04A67443750}"/>
                </c:ext>
              </c:extLst>
            </c:dLbl>
            <c:dLbl>
              <c:idx val="1"/>
              <c:layout>
                <c:manualLayout>
                  <c:x val="-3.5975890759329943E-2"/>
                  <c:y val="-4.894201932689096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3BF-418E-8670-F04A67443750}"/>
                </c:ext>
              </c:extLst>
            </c:dLbl>
            <c:dLbl>
              <c:idx val="2"/>
              <c:layout>
                <c:manualLayout>
                  <c:x val="-3.7947172444772678E-2"/>
                  <c:y val="-5.31072975674774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0.0</c:formatCode>
                <c:ptCount val="3"/>
                <c:pt idx="0">
                  <c:v>47.809449999999998</c:v>
                </c:pt>
                <c:pt idx="1">
                  <c:v>92.79907</c:v>
                </c:pt>
                <c:pt idx="2">
                  <c:v>76.45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3BF-418E-8670-F04A6744375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Семена рапса</c:v>
                </c:pt>
              </c:strCache>
            </c:strRef>
          </c:tx>
          <c:spPr>
            <a:ln>
              <a:solidFill>
                <a:schemeClr val="accent4">
                  <a:lumMod val="50000"/>
                </a:schemeClr>
              </a:solidFill>
            </a:ln>
          </c:spPr>
          <c:marker>
            <c:spPr>
              <a:solidFill>
                <a:schemeClr val="accent4">
                  <a:lumMod val="50000"/>
                </a:schemeClr>
              </a:solidFill>
              <a:ln>
                <a:solidFill>
                  <a:schemeClr val="accent4">
                    <a:lumMod val="50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6.6403192967082969E-2"/>
                  <c:y val="3.882518847323293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3BF-418E-8670-F04A67443750}"/>
                </c:ext>
              </c:extLst>
            </c:dLbl>
            <c:dLbl>
              <c:idx val="1"/>
              <c:layout>
                <c:manualLayout>
                  <c:x val="-3.5975890759329943E-2"/>
                  <c:y val="3.852882372542485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3BF-418E-8670-F04A67443750}"/>
                </c:ext>
              </c:extLst>
            </c:dLbl>
            <c:dLbl>
              <c:idx val="2"/>
              <c:layout>
                <c:manualLayout>
                  <c:x val="-3.1523351371239218E-2"/>
                  <c:y val="5.82749715876972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0.0</c:formatCode>
                <c:ptCount val="3"/>
                <c:pt idx="0">
                  <c:v>40.383009999999999</c:v>
                </c:pt>
                <c:pt idx="1">
                  <c:v>89.38669999999999</c:v>
                </c:pt>
                <c:pt idx="2">
                  <c:v>66.2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73BF-418E-8670-F04A6744375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Зерновые</c:v>
                </c:pt>
              </c:strCache>
            </c:strRef>
          </c:tx>
          <c:spPr>
            <a:ln>
              <a:solidFill>
                <a:schemeClr val="accent5"/>
              </a:solidFill>
            </a:ln>
          </c:spPr>
          <c:marker>
            <c:spPr>
              <a:solidFill>
                <a:schemeClr val="accent5">
                  <a:lumMod val="75000"/>
                </a:schemeClr>
              </a:solidFill>
              <a:ln>
                <a:solidFill>
                  <a:schemeClr val="accent5"/>
                </a:solidFill>
              </a:ln>
            </c:spPr>
          </c:marker>
          <c:dLbls>
            <c:dLbl>
              <c:idx val="0"/>
              <c:layout>
                <c:manualLayout>
                  <c:x val="-5.76601445182304E-2"/>
                  <c:y val="-4.061146284571801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73BF-418E-8670-F04A67443750}"/>
                </c:ext>
              </c:extLst>
            </c:dLbl>
            <c:dLbl>
              <c:idx val="1"/>
              <c:layout>
                <c:manualLayout>
                  <c:x val="-3.2033327388444471E-2"/>
                  <c:y val="6.35204931689436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4.4353837922461578E-3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0.0</c:formatCode>
                <c:ptCount val="3"/>
                <c:pt idx="0">
                  <c:v>158.19759999999999</c:v>
                </c:pt>
                <c:pt idx="1">
                  <c:v>69.379779999999997</c:v>
                </c:pt>
                <c:pt idx="2">
                  <c:v>122.34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A-73BF-418E-8670-F04A6744375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Готовая продукция</c:v>
                </c:pt>
              </c:strCache>
            </c:strRef>
          </c:tx>
          <c:spPr>
            <a:ln>
              <a:solidFill>
                <a:srgbClr val="0070C0"/>
              </a:solidFill>
            </a:ln>
          </c:spPr>
          <c:marker>
            <c:symbol val="diamond"/>
            <c:size val="7"/>
            <c:spPr>
              <a:solidFill>
                <a:srgbClr val="0070C0"/>
              </a:solidFill>
              <a:ln>
                <a:solidFill>
                  <a:srgbClr val="0070C0"/>
                </a:solidFill>
              </a:ln>
            </c:spPr>
          </c:marker>
          <c:dLbls>
            <c:dLbl>
              <c:idx val="0"/>
              <c:layout>
                <c:manualLayout>
                  <c:x val="-3.301912345019619E-2"/>
                  <c:y val="-5.310729756747750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73BF-418E-8670-F04A67443750}"/>
                </c:ext>
              </c:extLst>
            </c:dLbl>
            <c:dLbl>
              <c:idx val="1"/>
              <c:layout>
                <c:manualLayout>
                  <c:x val="-3.1047686545723104E-2"/>
                  <c:y val="-5.310729756747750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73BF-418E-8670-F04A67443750}"/>
                </c:ext>
              </c:extLst>
            </c:dLbl>
            <c:dLbl>
              <c:idx val="2"/>
              <c:layout>
                <c:manualLayout>
                  <c:x val="-3.1047686545723104E-2"/>
                  <c:y val="-4.477674108630456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Лист1!$E$2:$E$4</c:f>
              <c:numCache>
                <c:formatCode>0.0</c:formatCode>
                <c:ptCount val="3"/>
                <c:pt idx="0">
                  <c:v>3.36016</c:v>
                </c:pt>
                <c:pt idx="1">
                  <c:v>1.36097</c:v>
                </c:pt>
                <c:pt idx="2">
                  <c:v>4.5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E-73BF-418E-8670-F04A67443750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Масложировая продукция</c:v>
                </c:pt>
              </c:strCache>
            </c:strRef>
          </c:tx>
          <c:spPr>
            <a:ln>
              <a:solidFill>
                <a:srgbClr val="FF9966"/>
              </a:solidFill>
            </a:ln>
          </c:spPr>
          <c:marker>
            <c:symbol val="circle"/>
            <c:size val="7"/>
            <c:spPr>
              <a:solidFill>
                <a:srgbClr val="FF9966"/>
              </a:solidFill>
              <a:ln w="0">
                <a:solidFill>
                  <a:srgbClr val="FF9966"/>
                </a:solidFill>
              </a:ln>
            </c:spPr>
          </c:marker>
          <c:dLbls>
            <c:dLbl>
              <c:idx val="0"/>
              <c:layout>
                <c:manualLayout>
                  <c:x val="-7.4416038844493659E-2"/>
                  <c:y val="-2.395034988337220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73BF-418E-8670-F04A67443750}"/>
                </c:ext>
              </c:extLst>
            </c:dLbl>
            <c:dLbl>
              <c:idx val="1"/>
              <c:layout>
                <c:manualLayout>
                  <c:x val="4.9282042136068412E-4"/>
                  <c:y val="-2.81156281239586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73BF-418E-8670-F04A67443750}"/>
                </c:ext>
              </c:extLst>
            </c:dLbl>
            <c:dLbl>
              <c:idx val="2"/>
              <c:layout>
                <c:manualLayout>
                  <c:x val="2.4641021068034208E-3"/>
                  <c:y val="-2.395034988337220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Лист1!$F$2:$F$4</c:f>
              <c:numCache>
                <c:formatCode>0.0</c:formatCode>
                <c:ptCount val="3"/>
                <c:pt idx="0">
                  <c:v>0.21258000000000002</c:v>
                </c:pt>
                <c:pt idx="1">
                  <c:v>1.193E-2</c:v>
                </c:pt>
                <c:pt idx="2">
                  <c:v>0.31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2-73BF-418E-8670-F04A67443750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9684352"/>
        <c:axId val="214838080"/>
      </c:lineChart>
      <c:catAx>
        <c:axId val="2196843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4838080"/>
        <c:crosses val="autoZero"/>
        <c:auto val="1"/>
        <c:lblAlgn val="ctr"/>
        <c:lblOffset val="100"/>
        <c:noMultiLvlLbl val="0"/>
      </c:catAx>
      <c:valAx>
        <c:axId val="214838080"/>
        <c:scaling>
          <c:orientation val="minMax"/>
          <c:max val="160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1968435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7124347795948003"/>
          <c:y val="0.34547723743164682"/>
          <c:w val="0.27899549694071052"/>
          <c:h val="0.39897298013523053"/>
        </c:manualLayout>
      </c:layout>
      <c:overlay val="0"/>
      <c:txPr>
        <a:bodyPr/>
        <a:lstStyle/>
        <a:p>
          <a:pPr>
            <a:defRPr sz="10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5229057423372038E-2"/>
          <c:y val="0.21782722795110304"/>
          <c:w val="0.38611111111111113"/>
          <c:h val="0.64351851851851849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FFC000"/>
              </a:solidFill>
            </c:spPr>
          </c:dPt>
          <c:dPt>
            <c:idx val="1"/>
            <c:bubble3D val="0"/>
            <c:spPr>
              <a:solidFill>
                <a:schemeClr val="accent5">
                  <a:lumMod val="75000"/>
                </a:schemeClr>
              </a:solidFill>
            </c:spPr>
          </c:dPt>
          <c:dPt>
            <c:idx val="2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</c:spPr>
          </c:dPt>
          <c:dPt>
            <c:idx val="3"/>
            <c:bubble3D val="0"/>
            <c:spPr>
              <a:solidFill>
                <a:schemeClr val="bg2">
                  <a:lumMod val="50000"/>
                </a:schemeClr>
              </a:solidFill>
            </c:spPr>
          </c:dPt>
          <c:dPt>
            <c:idx val="5"/>
            <c:bubble3D val="0"/>
            <c:spPr>
              <a:solidFill>
                <a:schemeClr val="accent3">
                  <a:lumMod val="50000"/>
                </a:schemeClr>
              </a:solidFill>
            </c:spPr>
          </c:dPt>
          <c:dLbls>
            <c:dLbl>
              <c:idx val="0"/>
              <c:layout>
                <c:manualLayout>
                  <c:x val="0.37577092231208203"/>
                  <c:y val="-0.3931579151138088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0.63320415441342159"/>
                  <c:y val="-0.4110162002201775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0.63491877697717702"/>
                  <c:y val="-3.530121232320988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0.58107739030150918"/>
                  <c:y val="0.143109519817663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0.55117236448236029"/>
                  <c:y val="0.2481605579178071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0.53940955161818449"/>
                  <c:y val="0.3753059424373723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6"/>
              <c:layout>
                <c:manualLayout>
                  <c:x val="0.53450553146494217"/>
                  <c:y val="0.4942464305312877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7"/>
              <c:layout>
                <c:manualLayout>
                  <c:x val="0.52747464134021849"/>
                  <c:y val="0.6159757501691732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>
                    <a:latin typeface="Bahnschrift Light SemiCondensed" panose="020B0502040204020203" pitchFamily="34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Лист1!$J$2:$J$9</c:f>
              <c:strCache>
                <c:ptCount val="8"/>
                <c:pt idx="0">
                  <c:v>Китай</c:v>
                </c:pt>
                <c:pt idx="1">
                  <c:v>Монголия</c:v>
                </c:pt>
                <c:pt idx="2">
                  <c:v>Беларусь</c:v>
                </c:pt>
                <c:pt idx="3">
                  <c:v>Казахстан</c:v>
                </c:pt>
                <c:pt idx="4">
                  <c:v>Азербайджан</c:v>
                </c:pt>
                <c:pt idx="5">
                  <c:v>Германия</c:v>
                </c:pt>
                <c:pt idx="6">
                  <c:v>Пакистан</c:v>
                </c:pt>
                <c:pt idx="7">
                  <c:v>Прочие страны </c:v>
                </c:pt>
              </c:strCache>
            </c:strRef>
          </c:cat>
          <c:val>
            <c:numRef>
              <c:f>Лист1!$L$2:$L$9</c:f>
              <c:numCache>
                <c:formatCode>0.00%</c:formatCode>
                <c:ptCount val="8"/>
                <c:pt idx="0">
                  <c:v>0.48160823058442109</c:v>
                </c:pt>
                <c:pt idx="1">
                  <c:v>0.31987244717924607</c:v>
                </c:pt>
                <c:pt idx="2">
                  <c:v>0.10583325218032182</c:v>
                </c:pt>
                <c:pt idx="3">
                  <c:v>4.6339618059101188E-2</c:v>
                </c:pt>
                <c:pt idx="4">
                  <c:v>2.2627430926959256E-2</c:v>
                </c:pt>
                <c:pt idx="5">
                  <c:v>6.9987408469588223E-3</c:v>
                </c:pt>
                <c:pt idx="6">
                  <c:v>3.6469571957619584E-3</c:v>
                </c:pt>
                <c:pt idx="7">
                  <c:v>1.3073323027229423E-2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layout>
        <c:manualLayout>
          <c:xMode val="edge"/>
          <c:yMode val="edge"/>
          <c:x val="0.42779233679917916"/>
          <c:y val="8.9444569733804283E-2"/>
          <c:w val="0.26442813543593197"/>
          <c:h val="0.91055555555555556"/>
        </c:manualLayout>
      </c:layout>
      <c:overlay val="0"/>
      <c:txPr>
        <a:bodyPr/>
        <a:lstStyle/>
        <a:p>
          <a:pPr>
            <a:defRPr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7650873258980296"/>
          <c:y val="4.475829224090698E-2"/>
          <c:w val="0.40336635726511344"/>
          <c:h val="0.478417625489948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Удельный вес пищевымх продуктов, включая напитки, и табачными изделиями в структуре оборота розничной торговли, %  </c:v>
                </c:pt>
              </c:strCache>
            </c:strRef>
          </c:tx>
          <c:spPr>
            <a:solidFill>
              <a:schemeClr val="accent5">
                <a:lumMod val="20000"/>
                <a:lumOff val="80000"/>
              </a:schemeClr>
            </a:solidFill>
          </c:spPr>
          <c:invertIfNegative val="0"/>
          <c:dLbls>
            <c:txPr>
              <a:bodyPr/>
              <a:lstStyle/>
              <a:p>
                <a:pPr>
                  <a:defRPr sz="11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45.02</c:v>
                </c:pt>
                <c:pt idx="1">
                  <c:v>45.45</c:v>
                </c:pt>
                <c:pt idx="2">
                  <c:v>47.33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Удельный вес непродовольственных товаров в структуре оборота розничной торговли, % 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5.3990599683935341E-3"/>
                  <c:y val="1.09727314873351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5.3990599683935341E-3"/>
                  <c:y val="1.09727314873351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5.3990599683935341E-3"/>
                  <c:y val="1.09727314873351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2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54.98</c:v>
                </c:pt>
                <c:pt idx="1">
                  <c:v>54.55</c:v>
                </c:pt>
                <c:pt idx="2">
                  <c:v>52.67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55993088"/>
        <c:axId val="355569024"/>
      </c:barChart>
      <c:catAx>
        <c:axId val="3559930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355569024"/>
        <c:crosses val="autoZero"/>
        <c:auto val="1"/>
        <c:lblAlgn val="ctr"/>
        <c:lblOffset val="100"/>
        <c:noMultiLvlLbl val="0"/>
      </c:catAx>
      <c:valAx>
        <c:axId val="35556902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5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355993088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59261692311311842"/>
          <c:y val="8.4817958883073738E-2"/>
          <c:w val="0.22819312919144805"/>
          <c:h val="0.43034567050048578"/>
        </c:manualLayout>
      </c:layout>
      <c:overlay val="0"/>
      <c:txPr>
        <a:bodyPr/>
        <a:lstStyle/>
        <a:p>
          <a:pPr algn="just">
            <a:defRPr sz="11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Структура оборота розничной торговли </a:t>
            </a:r>
            <a:r>
              <a:rPr lang="ru-RU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 </a:t>
            </a:r>
            <a:r>
              <a:rPr lang="ru-RU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хозяйствующим субъектам в 2020 году, %</a:t>
            </a:r>
          </a:p>
        </c:rich>
      </c:tx>
      <c:layout/>
      <c:overlay val="0"/>
    </c:title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8.4560619596300568E-2"/>
          <c:y val="0.14275706106616196"/>
          <c:w val="0.60135707904601177"/>
          <c:h val="0.2433917669662053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Структура оборота розничной торговли по хозяйствующим субъектам в 2020 году, %</c:v>
                </c:pt>
              </c:strCache>
            </c:strRef>
          </c:tx>
          <c:explosion val="25"/>
          <c:dPt>
            <c:idx val="0"/>
            <c:bubble3D val="0"/>
            <c:spPr>
              <a:solidFill>
                <a:schemeClr val="accent6">
                  <a:lumMod val="40000"/>
                  <a:lumOff val="60000"/>
                </a:schemeClr>
              </a:solidFill>
            </c:spPr>
          </c:dPt>
          <c:dPt>
            <c:idx val="1"/>
            <c:bubble3D val="0"/>
            <c:spPr>
              <a:solidFill>
                <a:schemeClr val="accent4">
                  <a:lumMod val="20000"/>
                  <a:lumOff val="80000"/>
                </a:schemeClr>
              </a:solidFill>
            </c:spPr>
          </c:dPt>
          <c:dPt>
            <c:idx val="2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</c:spPr>
          </c:dPt>
          <c:dPt>
            <c:idx val="3"/>
            <c:bubble3D val="0"/>
            <c:spPr>
              <a:solidFill>
                <a:schemeClr val="bg2">
                  <a:lumMod val="90000"/>
                </a:schemeClr>
              </a:solidFill>
            </c:spPr>
          </c:dPt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z="1200" b="0" smtClean="0"/>
                      <a:t>43,3</a:t>
                    </a:r>
                    <a:r>
                      <a:rPr lang="ru-RU" sz="1200" b="0" smtClean="0"/>
                      <a:t>%</a:t>
                    </a:r>
                    <a:endParaRPr lang="en-US"/>
                  </a:p>
                </c:rich>
              </c:tx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1.5658267802816431E-2"/>
                  <c:y val="-4.1504362432155148E-2"/>
                </c:manualLayout>
              </c:layout>
              <c:tx>
                <c:rich>
                  <a:bodyPr/>
                  <a:lstStyle/>
                  <a:p>
                    <a:r>
                      <a:rPr lang="en-US" sz="1200" b="0" dirty="0" smtClean="0"/>
                      <a:t>2,3</a:t>
                    </a:r>
                    <a:r>
                      <a:rPr lang="ru-RU" sz="1200" b="0" dirty="0" smtClean="0"/>
                      <a:t>%</a:t>
                    </a:r>
                    <a:endParaRPr lang="en-US" dirty="0"/>
                  </a:p>
                </c:rich>
              </c:tx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z="1200" b="0" smtClean="0"/>
                      <a:t>25,7</a:t>
                    </a:r>
                    <a:r>
                      <a:rPr lang="ru-RU" sz="1200" b="0" smtClean="0"/>
                      <a:t>%</a:t>
                    </a:r>
                    <a:endParaRPr lang="en-US"/>
                  </a:p>
                </c:rich>
              </c:tx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en-US" sz="1200" b="0" smtClean="0"/>
                      <a:t>28</a:t>
                    </a:r>
                    <a:r>
                      <a:rPr lang="ru-RU" sz="1200" b="0" smtClean="0"/>
                      <a:t>%</a:t>
                    </a:r>
                    <a:endParaRPr lang="en-US"/>
                  </a:p>
                </c:rich>
              </c:tx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1.1123003075761749E-2"/>
                  <c:y val="9.2159060039707329E-3"/>
                </c:manualLayout>
              </c:layout>
              <c:tx>
                <c:rich>
                  <a:bodyPr/>
                  <a:lstStyle/>
                  <a:p>
                    <a:r>
                      <a:rPr lang="en-US" sz="1200" b="0" smtClean="0"/>
                      <a:t>0,7</a:t>
                    </a:r>
                    <a:r>
                      <a:rPr lang="ru-RU" sz="1200" b="0" smtClean="0"/>
                      <a:t>%</a:t>
                    </a:r>
                    <a:endParaRPr lang="en-US"/>
                  </a:p>
                </c:rich>
              </c:tx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2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Лист1!$A$2:$A$6</c:f>
              <c:strCache>
                <c:ptCount val="5"/>
                <c:pt idx="0">
                  <c:v>Организации, не относящиеся к субъектам малого и среднего предпринимательства</c:v>
                </c:pt>
                <c:pt idx="1">
                  <c:v>Субъекты среднего предпринимательства</c:v>
                </c:pt>
                <c:pt idx="2">
                  <c:v>Малые предприятия (включая микропредприятия)</c:v>
                </c:pt>
                <c:pt idx="3">
                  <c:v>Индивидуальные предприниматели, осуществляющие деятельность вне рынка</c:v>
                </c:pt>
                <c:pt idx="4">
                  <c:v>Продажа товаров на розничных рынках и ярмарках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43.3</c:v>
                </c:pt>
                <c:pt idx="1">
                  <c:v>2.2999999999999998</c:v>
                </c:pt>
                <c:pt idx="2">
                  <c:v>25.7</c:v>
                </c:pt>
                <c:pt idx="3">
                  <c:v>28</c:v>
                </c:pt>
                <c:pt idx="4">
                  <c:v>0.7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b"/>
      <c:layout>
        <c:manualLayout>
          <c:xMode val="edge"/>
          <c:yMode val="edge"/>
          <c:x val="0.15459697780916273"/>
          <c:y val="0.39241010264053233"/>
          <c:w val="0.53376489370283065"/>
          <c:h val="0.39470656068185772"/>
        </c:manualLayout>
      </c:layout>
      <c:overlay val="0"/>
      <c:txPr>
        <a:bodyPr/>
        <a:lstStyle/>
        <a:p>
          <a:pPr>
            <a:defRPr sz="10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>
                <a:solidFill>
                  <a:schemeClr val="accent1">
                    <a:lumMod val="50000"/>
                  </a:schemeClr>
                </a:solidFill>
              </a:defRPr>
            </a:pPr>
            <a:r>
              <a:rPr lang="ru-RU" b="0" i="1" dirty="0" smtClean="0">
                <a:solidFill>
                  <a:schemeClr val="accent1">
                    <a:lumMod val="50000"/>
                  </a:schemeClr>
                </a:solidFill>
              </a:rPr>
              <a:t>Оборот розничной торговли в расчете </a:t>
            </a:r>
            <a:br>
              <a:rPr lang="ru-RU" b="0" i="1" dirty="0" smtClean="0">
                <a:solidFill>
                  <a:schemeClr val="accent1">
                    <a:lumMod val="50000"/>
                  </a:schemeClr>
                </a:solidFill>
              </a:rPr>
            </a:br>
            <a:r>
              <a:rPr lang="ru-RU" b="0" i="1" dirty="0" smtClean="0">
                <a:solidFill>
                  <a:schemeClr val="accent1">
                    <a:lumMod val="50000"/>
                  </a:schemeClr>
                </a:solidFill>
              </a:rPr>
              <a:t>на душу населения, тыс. руб.</a:t>
            </a:r>
            <a:endParaRPr lang="ru-RU" b="0" i="1" dirty="0">
              <a:solidFill>
                <a:schemeClr val="accent1">
                  <a:lumMod val="50000"/>
                </a:schemeClr>
              </a:solidFill>
            </a:endParaRPr>
          </a:p>
        </c:rich>
      </c:tx>
      <c:layout>
        <c:manualLayout>
          <c:xMode val="edge"/>
          <c:yMode val="edge"/>
          <c:x val="0.12283387890798897"/>
          <c:y val="5.5430349008840286E-2"/>
        </c:manualLayout>
      </c:layout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Оборот розничной торговли в расчете на душу населения</c:v>
                </c:pt>
              </c:strCache>
            </c:strRef>
          </c:tx>
          <c:spPr>
            <a:ln>
              <a:solidFill>
                <a:schemeClr val="accent6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0.10273441411442245"/>
                  <c:y val="0.10012444811326654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3BF-418E-8670-F04A67443750}"/>
                </c:ext>
              </c:extLst>
            </c:dLbl>
            <c:dLbl>
              <c:idx val="1"/>
              <c:layout>
                <c:manualLayout>
                  <c:x val="-8.871478048332794E-2"/>
                  <c:y val="0.11126903773976797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3BF-418E-8670-F04A67443750}"/>
                </c:ext>
              </c:extLst>
            </c:dLbl>
            <c:dLbl>
              <c:idx val="2"/>
              <c:layout>
                <c:manualLayout>
                  <c:x val="-3.7947172444772678E-2"/>
                  <c:y val="-5.31072975674774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@</c:formatCode>
                <c:ptCount val="3"/>
                <c:pt idx="0">
                  <c:v>187.1</c:v>
                </c:pt>
                <c:pt idx="1">
                  <c:v>201.7</c:v>
                </c:pt>
                <c:pt idx="2">
                  <c:v>196.9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3BF-418E-8670-F04A6744375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Семена рапса</c:v>
                </c:pt>
              </c:strCache>
            </c:strRef>
          </c:tx>
          <c:dLbls>
            <c:dLbl>
              <c:idx val="0"/>
              <c:layout>
                <c:manualLayout>
                  <c:x val="-5.9631270984642805E-2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3BF-418E-8670-F04A67443750}"/>
                </c:ext>
              </c:extLst>
            </c:dLbl>
            <c:dLbl>
              <c:idx val="1"/>
              <c:layout>
                <c:manualLayout>
                  <c:x val="-3.5975890759329943E-2"/>
                  <c:y val="3.852882372542485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3BF-418E-8670-F04A67443750}"/>
                </c:ext>
              </c:extLst>
            </c:dLbl>
            <c:dLbl>
              <c:idx val="2"/>
              <c:layout>
                <c:manualLayout>
                  <c:x val="-4.4353837922461578E-3"/>
                  <c:y val="-3.1239586804398534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73BF-418E-8670-F04A6744375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Зерновые</c:v>
                </c:pt>
              </c:strCache>
            </c:strRef>
          </c:tx>
          <c:spPr>
            <a:ln>
              <a:solidFill>
                <a:srgbClr val="002060"/>
              </a:solidFill>
            </a:ln>
          </c:spPr>
          <c:marker>
            <c:spPr>
              <a:solidFill>
                <a:srgbClr val="002060"/>
              </a:solidFill>
              <a:ln>
                <a:solidFill>
                  <a:srgbClr val="002060"/>
                </a:solidFill>
              </a:ln>
            </c:spPr>
          </c:marker>
          <c:dLbls>
            <c:dLbl>
              <c:idx val="0"/>
              <c:layout>
                <c:manualLayout>
                  <c:x val="-5.76601445182304E-2"/>
                  <c:y val="-4.061146284571801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73BF-418E-8670-F04A67443750}"/>
                </c:ext>
              </c:extLst>
            </c:dLbl>
            <c:dLbl>
              <c:idx val="2"/>
              <c:layout>
                <c:manualLayout>
                  <c:x val="-4.4353837922461578E-3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A-73BF-418E-8670-F04A6744375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Готовая продукция</c:v>
                </c:pt>
              </c:strCache>
            </c:strRef>
          </c:tx>
          <c:spPr>
            <a:ln>
              <a:solidFill>
                <a:srgbClr val="990099"/>
              </a:solidFill>
            </a:ln>
          </c:spPr>
          <c:marker>
            <c:symbol val="diamond"/>
            <c:size val="7"/>
            <c:spPr>
              <a:solidFill>
                <a:srgbClr val="990099"/>
              </a:solidFill>
              <a:ln>
                <a:solidFill>
                  <a:srgbClr val="990099"/>
                </a:solidFill>
              </a:ln>
            </c:spPr>
          </c:marker>
          <c:dLbls>
            <c:dLbl>
              <c:idx val="0"/>
              <c:layout>
                <c:manualLayout>
                  <c:x val="-5.2731785085593223E-2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73BF-418E-8670-F04A67443750}"/>
                </c:ext>
              </c:extLst>
            </c:dLbl>
            <c:dLbl>
              <c:idx val="1"/>
              <c:layout>
                <c:manualLayout>
                  <c:x val="-3.1047686545723104E-2"/>
                  <c:y val="-5.310729756747750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73BF-418E-8670-F04A67443750}"/>
                </c:ext>
              </c:extLst>
            </c:dLbl>
            <c:dLbl>
              <c:idx val="2"/>
              <c:layout>
                <c:manualLayout>
                  <c:x val="-3.1047686545723104E-2"/>
                  <c:y val="-4.477674108630456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Лист1!$E$2:$E$4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E-73BF-418E-8670-F04A67443750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Масложировая</c:v>
                </c:pt>
              </c:strCache>
            </c:strRef>
          </c:tx>
          <c:spPr>
            <a:ln>
              <a:solidFill>
                <a:srgbClr val="18660E"/>
              </a:solidFill>
            </a:ln>
          </c:spPr>
          <c:marker>
            <c:symbol val="circle"/>
            <c:size val="7"/>
            <c:spPr>
              <a:solidFill>
                <a:srgbClr val="18660E"/>
              </a:solidFill>
              <a:ln>
                <a:solidFill>
                  <a:srgbClr val="18660E"/>
                </a:solidFill>
              </a:ln>
            </c:spPr>
          </c:marker>
          <c:dLbls>
            <c:dLbl>
              <c:idx val="0"/>
              <c:layout>
                <c:manualLayout>
                  <c:x val="-5.2731940304623554E-2"/>
                  <c:y val="-1.561979340219926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73BF-418E-8670-F04A67443750}"/>
                </c:ext>
              </c:extLst>
            </c:dLbl>
            <c:dLbl>
              <c:idx val="1"/>
              <c:layout>
                <c:manualLayout>
                  <c:x val="-1.527743306218121E-2"/>
                  <c:y val="1.770243252249250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73BF-418E-8670-F04A67443750}"/>
                </c:ext>
              </c:extLst>
            </c:dLbl>
            <c:dLbl>
              <c:idx val="2"/>
              <c:layout>
                <c:manualLayout>
                  <c:x val="-7.392306320410263E-3"/>
                  <c:y val="9.3718760413195601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Лист1!$F$2:$F$4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2-73BF-418E-8670-F04A67443750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359832064"/>
        <c:axId val="355573056"/>
      </c:lineChart>
      <c:catAx>
        <c:axId val="3598320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ru-RU"/>
          </a:p>
        </c:txPr>
        <c:crossAx val="355573056"/>
        <c:crosses val="autoZero"/>
        <c:auto val="1"/>
        <c:lblAlgn val="ctr"/>
        <c:lblOffset val="100"/>
        <c:noMultiLvlLbl val="0"/>
      </c:catAx>
      <c:valAx>
        <c:axId val="355573056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@" sourceLinked="1"/>
        <c:majorTickMark val="out"/>
        <c:minorTickMark val="none"/>
        <c:tickLblPos val="nextTo"/>
        <c:crossAx val="3598320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sz="1200" b="0" i="1" dirty="0" smtClean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Объекты розничной торговли, шт.</a:t>
            </a:r>
            <a:endParaRPr lang="ru-RU" sz="1200" b="0" i="1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/>
      <c:overlay val="0"/>
    </c:title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Магазины</c:v>
                </c:pt>
              </c:strCache>
            </c:strRef>
          </c:tx>
          <c:spPr>
            <a:solidFill>
              <a:schemeClr val="accent5">
                <a:lumMod val="40000"/>
                <a:lumOff val="60000"/>
              </a:schemeClr>
            </a:solidFill>
          </c:spPr>
          <c:invertIfNegative val="0"/>
          <c:dLbls>
            <c:txPr>
              <a:bodyPr/>
              <a:lstStyle/>
              <a:p>
                <a:pPr>
                  <a:defRPr sz="10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14065</c:v>
                </c:pt>
                <c:pt idx="1">
                  <c:v>14091</c:v>
                </c:pt>
                <c:pt idx="2">
                  <c:v>14231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Павильоны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txPr>
              <a:bodyPr/>
              <a:lstStyle/>
              <a:p>
                <a:pPr>
                  <a:defRPr sz="10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4593</c:v>
                </c:pt>
                <c:pt idx="1">
                  <c:v>4332</c:v>
                </c:pt>
                <c:pt idx="2">
                  <c:v>4235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Палатки, киоски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Lbls>
            <c:txPr>
              <a:bodyPr/>
              <a:lstStyle/>
              <a:p>
                <a:pPr>
                  <a:defRPr sz="10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1675</c:v>
                </c:pt>
                <c:pt idx="1">
                  <c:v>986</c:v>
                </c:pt>
                <c:pt idx="2">
                  <c:v>1488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59831040"/>
        <c:axId val="359406336"/>
      </c:barChart>
      <c:catAx>
        <c:axId val="3598310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359406336"/>
        <c:crosses val="autoZero"/>
        <c:auto val="1"/>
        <c:lblAlgn val="ctr"/>
        <c:lblOffset val="100"/>
        <c:noMultiLvlLbl val="0"/>
      </c:catAx>
      <c:valAx>
        <c:axId val="359406336"/>
        <c:scaling>
          <c:orientation val="minMax"/>
        </c:scaling>
        <c:delete val="1"/>
        <c:axPos val="l"/>
        <c:majorGridlines/>
        <c:numFmt formatCode="0%" sourceLinked="1"/>
        <c:majorTickMark val="out"/>
        <c:minorTickMark val="none"/>
        <c:tickLblPos val="nextTo"/>
        <c:crossAx val="359831040"/>
        <c:crosses val="autoZero"/>
        <c:crossBetween val="between"/>
      </c:valAx>
    </c:plotArea>
    <c:legend>
      <c:legendPos val="b"/>
      <c:layout/>
      <c:overlay val="0"/>
      <c:txPr>
        <a:bodyPr/>
        <a:lstStyle/>
        <a:p>
          <a:pPr>
            <a:defRPr sz="12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00"/>
      </a:pPr>
      <a:endParaRPr lang="ru-RU"/>
    </a:p>
  </c:txPr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ru-RU" b="0" i="1" dirty="0">
                <a:solidFill>
                  <a:schemeClr val="tx2">
                    <a:lumMod val="75000"/>
                  </a:schemeClr>
                </a:solidFill>
              </a:rPr>
              <a:t>Доля розничных торговых сетей </a:t>
            </a:r>
            <a:r>
              <a:rPr lang="ru-RU" b="0" i="1" dirty="0" smtClean="0">
                <a:solidFill>
                  <a:schemeClr val="tx2">
                    <a:lumMod val="75000"/>
                  </a:schemeClr>
                </a:solidFill>
              </a:rPr>
              <a:t/>
            </a:r>
            <a:br>
              <a:rPr lang="ru-RU" b="0" i="1" dirty="0" smtClean="0">
                <a:solidFill>
                  <a:schemeClr val="tx2">
                    <a:lumMod val="75000"/>
                  </a:schemeClr>
                </a:solidFill>
              </a:rPr>
            </a:br>
            <a:r>
              <a:rPr lang="ru-RU" b="0" i="1" dirty="0" smtClean="0">
                <a:solidFill>
                  <a:schemeClr val="tx2">
                    <a:lumMod val="75000"/>
                  </a:schemeClr>
                </a:solidFill>
              </a:rPr>
              <a:t>в </a:t>
            </a:r>
            <a:r>
              <a:rPr lang="ru-RU" b="0" i="1" dirty="0">
                <a:solidFill>
                  <a:schemeClr val="tx2">
                    <a:lumMod val="75000"/>
                  </a:schemeClr>
                </a:solidFill>
              </a:rPr>
              <a:t>формировании оборота розничной </a:t>
            </a:r>
            <a:r>
              <a:rPr lang="ru-RU" b="0" i="1" dirty="0" smtClean="0">
                <a:solidFill>
                  <a:schemeClr val="tx2">
                    <a:lumMod val="75000"/>
                  </a:schemeClr>
                </a:solidFill>
              </a:rPr>
              <a:t>торговли,</a:t>
            </a:r>
            <a:r>
              <a:rPr lang="ru-RU" b="0" i="1" baseline="0" dirty="0" smtClean="0">
                <a:solidFill>
                  <a:schemeClr val="tx2">
                    <a:lumMod val="75000"/>
                  </a:schemeClr>
                </a:solidFill>
              </a:rPr>
              <a:t> %</a:t>
            </a:r>
            <a:endParaRPr lang="ru-RU" b="0" i="1" dirty="0">
              <a:solidFill>
                <a:schemeClr val="tx2">
                  <a:lumMod val="75000"/>
                </a:schemeClr>
              </a:solidFill>
            </a:endParaRPr>
          </a:p>
        </c:rich>
      </c:tx>
      <c:layout>
        <c:manualLayout>
          <c:xMode val="edge"/>
          <c:yMode val="edge"/>
          <c:x val="0.18727966023756015"/>
          <c:y val="6.7834379424924702E-3"/>
        </c:manualLayout>
      </c:layout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Доля розничных торговых сетей в формировании оборота розничной торговли Красноярского края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pPr>
              <a:solidFill>
                <a:schemeClr val="accent5">
                  <a:lumMod val="20000"/>
                  <a:lumOff val="80000"/>
                </a:schemeClr>
              </a:solidFill>
              <a:ln>
                <a:solidFill>
                  <a:schemeClr val="accent1"/>
                </a:solidFill>
              </a:ln>
            </c:spPr>
          </c:marker>
          <c:dLbls>
            <c:dLbl>
              <c:idx val="0"/>
              <c:layout>
                <c:manualLayout>
                  <c:x val="-0.10273441411442245"/>
                  <c:y val="0.10012444811326654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3BF-418E-8670-F04A67443750}"/>
                </c:ext>
              </c:extLst>
            </c:dLbl>
            <c:dLbl>
              <c:idx val="1"/>
              <c:layout>
                <c:manualLayout>
                  <c:x val="-8.871478048332794E-2"/>
                  <c:y val="0.11126903773976797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3BF-418E-8670-F04A67443750}"/>
                </c:ext>
              </c:extLst>
            </c:dLbl>
            <c:dLbl>
              <c:idx val="2"/>
              <c:layout>
                <c:manualLayout>
                  <c:x val="-3.7947172444772678E-2"/>
                  <c:y val="-5.31072975674774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@</c:formatCode>
                <c:ptCount val="3"/>
                <c:pt idx="0">
                  <c:v>30.7</c:v>
                </c:pt>
                <c:pt idx="1">
                  <c:v>33.4</c:v>
                </c:pt>
                <c:pt idx="2">
                  <c:v>37.299999999999997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3BF-418E-8670-F04A6744375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Семена рапса</c:v>
                </c:pt>
              </c:strCache>
            </c:strRef>
          </c:tx>
          <c:dLbls>
            <c:dLbl>
              <c:idx val="0"/>
              <c:layout>
                <c:manualLayout>
                  <c:x val="-5.9631270984642805E-2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3BF-418E-8670-F04A67443750}"/>
                </c:ext>
              </c:extLst>
            </c:dLbl>
            <c:dLbl>
              <c:idx val="1"/>
              <c:layout>
                <c:manualLayout>
                  <c:x val="-3.5975890759329943E-2"/>
                  <c:y val="3.852882372542485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3BF-418E-8670-F04A67443750}"/>
                </c:ext>
              </c:extLst>
            </c:dLbl>
            <c:dLbl>
              <c:idx val="2"/>
              <c:layout>
                <c:manualLayout>
                  <c:x val="-4.4353837922461578E-3"/>
                  <c:y val="-3.1239586804398534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73BF-418E-8670-F04A6744375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Зерновые</c:v>
                </c:pt>
              </c:strCache>
            </c:strRef>
          </c:tx>
          <c:spPr>
            <a:ln>
              <a:solidFill>
                <a:srgbClr val="002060"/>
              </a:solidFill>
            </a:ln>
          </c:spPr>
          <c:marker>
            <c:spPr>
              <a:solidFill>
                <a:srgbClr val="002060"/>
              </a:solidFill>
              <a:ln>
                <a:solidFill>
                  <a:srgbClr val="002060"/>
                </a:solidFill>
              </a:ln>
            </c:spPr>
          </c:marker>
          <c:dLbls>
            <c:dLbl>
              <c:idx val="0"/>
              <c:layout>
                <c:manualLayout>
                  <c:x val="-5.76601445182304E-2"/>
                  <c:y val="-4.061146284571801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73BF-418E-8670-F04A67443750}"/>
                </c:ext>
              </c:extLst>
            </c:dLbl>
            <c:dLbl>
              <c:idx val="2"/>
              <c:layout>
                <c:manualLayout>
                  <c:x val="-4.4353837922461578E-3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A-73BF-418E-8670-F04A6744375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Готовая продукция</c:v>
                </c:pt>
              </c:strCache>
            </c:strRef>
          </c:tx>
          <c:spPr>
            <a:ln>
              <a:solidFill>
                <a:srgbClr val="990099"/>
              </a:solidFill>
            </a:ln>
          </c:spPr>
          <c:marker>
            <c:symbol val="diamond"/>
            <c:size val="7"/>
            <c:spPr>
              <a:solidFill>
                <a:srgbClr val="990099"/>
              </a:solidFill>
              <a:ln>
                <a:solidFill>
                  <a:srgbClr val="990099"/>
                </a:solidFill>
              </a:ln>
            </c:spPr>
          </c:marker>
          <c:dLbls>
            <c:dLbl>
              <c:idx val="0"/>
              <c:layout>
                <c:manualLayout>
                  <c:x val="-5.2731785085593223E-2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73BF-418E-8670-F04A67443750}"/>
                </c:ext>
              </c:extLst>
            </c:dLbl>
            <c:dLbl>
              <c:idx val="1"/>
              <c:layout>
                <c:manualLayout>
                  <c:x val="-3.1047686545723104E-2"/>
                  <c:y val="-5.310729756747750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73BF-418E-8670-F04A67443750}"/>
                </c:ext>
              </c:extLst>
            </c:dLbl>
            <c:dLbl>
              <c:idx val="2"/>
              <c:layout>
                <c:manualLayout>
                  <c:x val="-3.1047686545723104E-2"/>
                  <c:y val="-4.477674108630456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Лист1!$E$2:$E$4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E-73BF-418E-8670-F04A67443750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Масложировая</c:v>
                </c:pt>
              </c:strCache>
            </c:strRef>
          </c:tx>
          <c:spPr>
            <a:ln>
              <a:solidFill>
                <a:srgbClr val="18660E"/>
              </a:solidFill>
            </a:ln>
          </c:spPr>
          <c:marker>
            <c:symbol val="circle"/>
            <c:size val="7"/>
            <c:spPr>
              <a:solidFill>
                <a:srgbClr val="18660E"/>
              </a:solidFill>
              <a:ln>
                <a:solidFill>
                  <a:srgbClr val="18660E"/>
                </a:solidFill>
              </a:ln>
            </c:spPr>
          </c:marker>
          <c:dLbls>
            <c:dLbl>
              <c:idx val="0"/>
              <c:layout>
                <c:manualLayout>
                  <c:x val="-5.2731940304623554E-2"/>
                  <c:y val="-1.561979340219926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73BF-418E-8670-F04A67443750}"/>
                </c:ext>
              </c:extLst>
            </c:dLbl>
            <c:dLbl>
              <c:idx val="1"/>
              <c:layout>
                <c:manualLayout>
                  <c:x val="-1.527743306218121E-2"/>
                  <c:y val="1.770243252249250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73BF-418E-8670-F04A67443750}"/>
                </c:ext>
              </c:extLst>
            </c:dLbl>
            <c:dLbl>
              <c:idx val="2"/>
              <c:layout>
                <c:manualLayout>
                  <c:x val="-7.392306320410263E-3"/>
                  <c:y val="9.3718760413195601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73BF-418E-8670-F04A67443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Лист1!$F$2:$F$4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2-73BF-418E-8670-F04A67443750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359667712"/>
        <c:axId val="359261312"/>
      </c:lineChart>
      <c:catAx>
        <c:axId val="3596677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ru-RU"/>
          </a:p>
        </c:txPr>
        <c:crossAx val="359261312"/>
        <c:crosses val="autoZero"/>
        <c:auto val="1"/>
        <c:lblAlgn val="ctr"/>
        <c:lblOffset val="100"/>
        <c:noMultiLvlLbl val="0"/>
      </c:catAx>
      <c:valAx>
        <c:axId val="359261312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@" sourceLinked="1"/>
        <c:majorTickMark val="out"/>
        <c:minorTickMark val="none"/>
        <c:tickLblPos val="nextTo"/>
        <c:crossAx val="3596677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000" i="1" dirty="0">
                <a:solidFill>
                  <a:schemeClr val="tx1"/>
                </a:solidFill>
              </a:rPr>
              <a:t>Валовой сбор рапса, </a:t>
            </a:r>
            <a:r>
              <a:rPr lang="ru-RU" sz="1000" i="1" dirty="0" err="1">
                <a:solidFill>
                  <a:schemeClr val="tx1"/>
                </a:solidFill>
              </a:rPr>
              <a:t>тыс.тонн</a:t>
            </a:r>
            <a:endParaRPr lang="ru-RU" sz="1000" i="1" dirty="0">
              <a:solidFill>
                <a:schemeClr val="tx1"/>
              </a:solidFill>
            </a:endParaRPr>
          </a:p>
        </c:rich>
      </c:tx>
      <c:layout>
        <c:manualLayout>
          <c:xMode val="edge"/>
          <c:yMode val="edge"/>
          <c:x val="0.20226546284541788"/>
          <c:y val="8.3009113028018847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1088935204443419"/>
          <c:y val="0.3148705036222641"/>
          <c:w val="0.84304062463402607"/>
          <c:h val="0.48095908746203875"/>
        </c:manualLayout>
      </c:layout>
      <c:lineChart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Валовой сбор рапса, тыс.тонн</c:v>
                </c:pt>
              </c:strCache>
            </c:strRef>
          </c:tx>
          <c:spPr>
            <a:ln cap="flat">
              <a:solidFill>
                <a:srgbClr val="00B050"/>
              </a:solidFill>
              <a:miter lim="800000"/>
            </a:ln>
          </c:spPr>
          <c:marker>
            <c:symbol val="circle"/>
            <c:size val="5"/>
            <c:spPr>
              <a:solidFill>
                <a:srgbClr val="00B050"/>
              </a:solidFill>
              <a:ln>
                <a:solidFill>
                  <a:srgbClr val="00B050"/>
                </a:solidFill>
              </a:ln>
            </c:spPr>
          </c:marker>
          <c:dLbls>
            <c:dLbl>
              <c:idx val="1"/>
              <c:layout>
                <c:manualLayout>
                  <c:x val="-7.5729747148041524E-2"/>
                  <c:y val="-0.13619311053409611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2.4977868816088954E-2"/>
                  <c:y val="7.462423160123997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148.4</c:v>
                </c:pt>
                <c:pt idx="1">
                  <c:v>182.72</c:v>
                </c:pt>
                <c:pt idx="2">
                  <c:v>270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B041-4D50-BC09-32651CAF3D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6557440"/>
        <c:axId val="305820736"/>
      </c:lineChart>
      <c:dateAx>
        <c:axId val="3065574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305820736"/>
        <c:crosses val="autoZero"/>
        <c:auto val="0"/>
        <c:lblOffset val="100"/>
        <c:baseTimeUnit val="days"/>
      </c:dateAx>
      <c:valAx>
        <c:axId val="305820736"/>
        <c:scaling>
          <c:orientation val="minMax"/>
          <c:max val="300"/>
          <c:min val="145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out"/>
        <c:tickLblPos val="nextTo"/>
        <c:spPr>
          <a:ln cap="rnd">
            <a:miter lim="800000"/>
          </a:ln>
        </c:spPr>
        <c:crossAx val="306557440"/>
        <c:crosses val="autoZero"/>
        <c:crossBetween val="between"/>
        <c:majorUnit val="50"/>
        <c:minorUnit val="50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 algn="ctr">
        <a:defRPr lang="ru-RU" sz="800" b="0" i="0" u="none" strike="noStrike" kern="1200" baseline="0">
          <a:solidFill>
            <a:prstClr val="black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 algn="ctr" rtl="0">
              <a:defRPr lang="ru-RU" sz="1100" b="0" i="1" u="none" strike="noStrike" kern="1200" baseline="0">
                <a:solidFill>
                  <a:schemeClr val="tx2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pPr>
            <a:r>
              <a:rPr lang="ru-RU" sz="1000" b="0" i="1" u="none" strike="noStrike" kern="1200" baseline="0" dirty="0">
                <a:solidFill>
                  <a:schemeClr val="tx2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Валовой сбор сои</a:t>
            </a:r>
            <a:r>
              <a:rPr lang="ru-RU" sz="1000" b="0" i="1" u="none" strike="noStrike" kern="1200" baseline="0" dirty="0" smtClean="0">
                <a:solidFill>
                  <a:schemeClr val="tx2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, тыс</a:t>
            </a:r>
            <a:r>
              <a:rPr lang="ru-RU" sz="1000" b="0" i="1" u="none" strike="noStrike" kern="1200" baseline="0" dirty="0">
                <a:solidFill>
                  <a:schemeClr val="tx2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. тонн</a:t>
            </a:r>
          </a:p>
        </c:rich>
      </c:tx>
      <c:layout>
        <c:manualLayout>
          <c:xMode val="edge"/>
          <c:yMode val="edge"/>
          <c:x val="0.19783842835716803"/>
          <c:y val="5.5187558030224244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0192446284164286"/>
          <c:y val="0.34278584819741503"/>
          <c:w val="0.84875650466140995"/>
          <c:h val="0.4706017852473221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Валовой сбор сои, тыс. тонн</c:v>
                </c:pt>
              </c:strCache>
            </c:strRef>
          </c:tx>
          <c:spPr>
            <a:ln>
              <a:solidFill>
                <a:srgbClr val="002060"/>
              </a:solidFill>
            </a:ln>
          </c:spPr>
          <c:marker>
            <c:symbol val="diamond"/>
            <c:size val="6"/>
            <c:spPr>
              <a:solidFill>
                <a:srgbClr val="002060"/>
              </a:solidFill>
            </c:spPr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2.6</c:v>
                </c:pt>
                <c:pt idx="1">
                  <c:v>7.3</c:v>
                </c:pt>
                <c:pt idx="2">
                  <c:v>4.8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3F79-4ABD-9CF8-C6CCD54A46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20673280"/>
        <c:axId val="223178112"/>
      </c:lineChart>
      <c:catAx>
        <c:axId val="3206732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23178112"/>
        <c:crosses val="autoZero"/>
        <c:auto val="1"/>
        <c:lblAlgn val="ctr"/>
        <c:lblOffset val="100"/>
        <c:noMultiLvlLbl val="0"/>
      </c:catAx>
      <c:valAx>
        <c:axId val="22317811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7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320673280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000" b="0" i="1" dirty="0" smtClean="0"/>
              <a:t>Валовый сбор гороха, </a:t>
            </a:r>
            <a:r>
              <a:rPr lang="ru-RU" sz="1000" b="0" i="1" dirty="0"/>
              <a:t>тыс. тонн</a:t>
            </a:r>
          </a:p>
        </c:rich>
      </c:tx>
      <c:layout/>
      <c:overlay val="0"/>
    </c:title>
    <c:autoTitleDeleted val="0"/>
    <c:plotArea>
      <c:layout>
        <c:manualLayout>
          <c:layoutTarget val="inner"/>
          <c:xMode val="edge"/>
          <c:yMode val="edge"/>
          <c:x val="8.4786799777863367E-2"/>
          <c:y val="0.40820339054877025"/>
          <c:w val="0.86196219593317269"/>
          <c:h val="0.4032982012540191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Валовой сбор зернобобовых, тыс.тонн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Лист1!$B$4:$B$6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B371-41FB-BECE-289B7DACBB8F}"/>
            </c:ext>
          </c:extLst>
        </c:ser>
        <c:ser>
          <c:idx val="5"/>
          <c:order val="1"/>
          <c:tx>
            <c:strRef>
              <c:f>Лист1!$C$1</c:f>
              <c:strCache>
                <c:ptCount val="1"/>
                <c:pt idx="0">
                  <c:v>Горох, тыс. тонн</c:v>
                </c:pt>
              </c:strCache>
            </c:strRef>
          </c:tx>
          <c:spPr>
            <a:ln>
              <a:solidFill>
                <a:schemeClr val="accent5"/>
              </a:solidFill>
            </a:ln>
          </c:spPr>
          <c:marker>
            <c:symbol val="circle"/>
            <c:size val="5"/>
            <c:spPr>
              <a:solidFill>
                <a:schemeClr val="accent5">
                  <a:lumMod val="50000"/>
                </a:schemeClr>
              </a:solidFill>
              <a:ln>
                <a:solidFill>
                  <a:schemeClr val="accent5"/>
                </a:solidFill>
              </a:ln>
            </c:spPr>
          </c:marker>
          <c:dPt>
            <c:idx val="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04D3-46E8-ABD9-A0512CB62F4E}"/>
              </c:ext>
            </c:extLst>
          </c:dPt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7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Лист1!$C$4:$C$6</c:f>
              <c:numCache>
                <c:formatCode>General</c:formatCode>
                <c:ptCount val="3"/>
                <c:pt idx="0">
                  <c:v>17.3</c:v>
                </c:pt>
                <c:pt idx="1">
                  <c:v>30.33</c:v>
                </c:pt>
                <c:pt idx="2">
                  <c:v>39.9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B371-41FB-BECE-289B7DACBB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20804864"/>
        <c:axId val="313937280"/>
      </c:lineChart>
      <c:catAx>
        <c:axId val="3208048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313937280"/>
        <c:crosses val="autoZero"/>
        <c:auto val="1"/>
        <c:lblAlgn val="ctr"/>
        <c:lblOffset val="100"/>
        <c:noMultiLvlLbl val="0"/>
      </c:catAx>
      <c:valAx>
        <c:axId val="313937280"/>
        <c:scaling>
          <c:orientation val="minMax"/>
          <c:max val="40"/>
          <c:min val="1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320804864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0.5066</cdr:x>
      <cdr:y>0.03733</cdr:y>
    </cdr:from>
    <cdr:to>
      <cdr:x>0.92308</cdr:x>
      <cdr:y>0.11247</cdr:y>
    </cdr:to>
    <cdr:sp macro="" textlink="">
      <cdr:nvSpPr>
        <cdr:cNvPr id="14" name="TextBox 1"/>
        <cdr:cNvSpPr txBox="1"/>
      </cdr:nvSpPr>
      <cdr:spPr>
        <a:xfrm xmlns:a="http://schemas.openxmlformats.org/drawingml/2006/main">
          <a:off x="984247" y="72373"/>
          <a:ext cx="809159" cy="14566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>
            <a:lnSpc>
              <a:spcPct val="85000"/>
            </a:lnSpc>
          </a:pPr>
          <a:r>
            <a:rPr lang="ru-RU" sz="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Зерноуборочные </a:t>
          </a:r>
          <a:br>
            <a:rPr lang="ru-RU" sz="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</a:br>
          <a:r>
            <a:rPr lang="ru-RU" sz="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комбайны</a:t>
          </a:r>
          <a:endParaRPr lang="ru-RU" sz="8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0.56234</cdr:x>
      <cdr:y>0.02833</cdr:y>
    </cdr:from>
    <cdr:to>
      <cdr:x>0.97882</cdr:x>
      <cdr:y>0.08154</cdr:y>
    </cdr:to>
    <cdr:sp macro="" textlink="">
      <cdr:nvSpPr>
        <cdr:cNvPr id="13" name="TextBox 1"/>
        <cdr:cNvSpPr txBox="1"/>
      </cdr:nvSpPr>
      <cdr:spPr>
        <a:xfrm xmlns:a="http://schemas.openxmlformats.org/drawingml/2006/main">
          <a:off x="1092541" y="32000"/>
          <a:ext cx="809159" cy="6010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>
            <a:lnSpc>
              <a:spcPct val="85000"/>
            </a:lnSpc>
          </a:pPr>
          <a:r>
            <a:rPr lang="ru-RU" sz="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Тракторы</a:t>
          </a:r>
          <a:endParaRPr lang="ru-RU" sz="8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0.49829</cdr:x>
      <cdr:y>0.01107</cdr:y>
    </cdr:from>
    <cdr:to>
      <cdr:x>0.91478</cdr:x>
      <cdr:y>0.32274</cdr:y>
    </cdr:to>
    <cdr:sp macro="" textlink="">
      <cdr:nvSpPr>
        <cdr:cNvPr id="12" name="TextBox 11"/>
        <cdr:cNvSpPr txBox="1"/>
      </cdr:nvSpPr>
      <cdr:spPr>
        <a:xfrm xmlns:a="http://schemas.openxmlformats.org/drawingml/2006/main">
          <a:off x="923925" y="16969"/>
          <a:ext cx="772256" cy="47767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>
            <a:lnSpc>
              <a:spcPct val="85000"/>
            </a:lnSpc>
          </a:pPr>
          <a:r>
            <a:rPr lang="ru-RU" sz="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Кормоуборочные </a:t>
          </a:r>
        </a:p>
        <a:p xmlns:a="http://schemas.openxmlformats.org/drawingml/2006/main">
          <a:pPr>
            <a:lnSpc>
              <a:spcPct val="85000"/>
            </a:lnSpc>
          </a:pPr>
          <a:r>
            <a:rPr lang="ru-RU" sz="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комбайны</a:t>
          </a:r>
          <a:endParaRPr lang="ru-RU" sz="8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2" y="0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5" y="0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E54B1BF-8048-4567-90AF-01F4F14A053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30275" y="739775"/>
            <a:ext cx="4937125" cy="37036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689515"/>
            <a:ext cx="5438140" cy="444269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2" y="9377316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5" y="9377316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2420EDA-014A-4A94-B4F2-EFE37BB69EBA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951763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345447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483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/>
          </a:p>
        </p:txBody>
      </p:sp>
      <p:sp>
        <p:nvSpPr>
          <p:cNvPr id="22532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43E9A56-AEC3-4431-89D6-059622A869F4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5137657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531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73EBD17-5F1D-4FD9-B111-4ACD2204D1A3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12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3178414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345447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345447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345447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345447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5130395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284157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4343892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659480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D297049-4043-4A17-BF57-D1FA58431723}" type="slidenum">
              <a:rPr lang="ru-RU" smtClean="0"/>
              <a:pPr>
                <a:defRPr/>
              </a:pPr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4059849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5328529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4894712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9594589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34544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099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4100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4017CA1-E3D9-4CED-AE71-DBB998309CCB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25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09723061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2420EDA-014A-4A94-B4F2-EFE37BB69EBA}" type="slidenum">
              <a:rPr lang="ru-RU" smtClean="0"/>
              <a:pPr/>
              <a:t>26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8418978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685332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30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74162644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31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74162644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32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7416264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5363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BFDC6F9-A7D3-4FF6-A09C-7C324B4111CD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825328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/>
          </a:p>
        </p:txBody>
      </p:sp>
      <p:sp>
        <p:nvSpPr>
          <p:cNvPr id="17412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6F3F4DA-B257-4D7A-9FBC-9D159AE4D3C9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840713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411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/>
          </a:p>
        </p:txBody>
      </p:sp>
      <p:sp>
        <p:nvSpPr>
          <p:cNvPr id="18436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933D5FA-455C-4ACA-81BB-CF408A6E59C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887479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411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/>
          </a:p>
        </p:txBody>
      </p:sp>
      <p:sp>
        <p:nvSpPr>
          <p:cNvPr id="18436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933D5FA-455C-4ACA-81BB-CF408A6E59C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448575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42072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300859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/>
          </a:p>
        </p:txBody>
      </p:sp>
      <p:sp>
        <p:nvSpPr>
          <p:cNvPr id="21508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2A612DA-5FA4-49B7-A665-89C8669E9FDB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07963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307924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198159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026088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035449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764346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1968180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2924667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49996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816641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749142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75132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837314-6EBA-4AB3-B431-C7EA8F73A09A}" type="datetimeFigureOut">
              <a:rPr lang="ru-RU" smtClean="0"/>
              <a:pPr/>
              <a:t>18.05.2021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549498-9EB6-4AB5-BCD8-68C165DCD22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962930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6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5" Type="http://schemas.openxmlformats.org/officeDocument/2006/relationships/slide" Target="slide11.xml"/><Relationship Id="rId10" Type="http://schemas.openxmlformats.org/officeDocument/2006/relationships/chart" Target="../charts/chart18.xml"/><Relationship Id="rId4" Type="http://schemas.openxmlformats.org/officeDocument/2006/relationships/slide" Target="slide9.xml"/><Relationship Id="rId9" Type="http://schemas.openxmlformats.org/officeDocument/2006/relationships/chart" Target="../charts/chart1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1.png"/><Relationship Id="rId7" Type="http://schemas.openxmlformats.org/officeDocument/2006/relationships/slide" Target="slide4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2.xml"/><Relationship Id="rId5" Type="http://schemas.openxmlformats.org/officeDocument/2006/relationships/slide" Target="slide10.xml"/><Relationship Id="rId4" Type="http://schemas.openxmlformats.org/officeDocument/2006/relationships/chart" Target="../charts/chart19.xml"/><Relationship Id="rId9" Type="http://schemas.openxmlformats.org/officeDocument/2006/relationships/image" Target="../media/image3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1.xml"/><Relationship Id="rId3" Type="http://schemas.openxmlformats.org/officeDocument/2006/relationships/chart" Target="../charts/chart20.xml"/><Relationship Id="rId7" Type="http://schemas.openxmlformats.org/officeDocument/2006/relationships/slide" Target="slide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3.xml"/><Relationship Id="rId11" Type="http://schemas.openxmlformats.org/officeDocument/2006/relationships/chart" Target="../charts/chart24.xml"/><Relationship Id="rId5" Type="http://schemas.openxmlformats.org/officeDocument/2006/relationships/slide" Target="slide11.xml"/><Relationship Id="rId10" Type="http://schemas.openxmlformats.org/officeDocument/2006/relationships/chart" Target="../charts/chart23.xml"/><Relationship Id="rId4" Type="http://schemas.openxmlformats.org/officeDocument/2006/relationships/image" Target="../media/image1.png"/><Relationship Id="rId9" Type="http://schemas.openxmlformats.org/officeDocument/2006/relationships/chart" Target="../charts/chart2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.xml"/><Relationship Id="rId3" Type="http://schemas.openxmlformats.org/officeDocument/2006/relationships/chart" Target="../charts/chart25.xml"/><Relationship Id="rId7" Type="http://schemas.openxmlformats.org/officeDocument/2006/relationships/slide" Target="slide2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4.xml"/><Relationship Id="rId5" Type="http://schemas.openxmlformats.org/officeDocument/2006/relationships/slide" Target="slide12.xml"/><Relationship Id="rId4" Type="http://schemas.openxmlformats.org/officeDocument/2006/relationships/image" Target="../media/image1.png"/><Relationship Id="rId9" Type="http://schemas.openxmlformats.org/officeDocument/2006/relationships/chart" Target="../charts/chart2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5.xml"/><Relationship Id="rId5" Type="http://schemas.openxmlformats.org/officeDocument/2006/relationships/slide" Target="slide13.xml"/><Relationship Id="rId4" Type="http://schemas.openxmlformats.org/officeDocument/2006/relationships/chart" Target="../charts/chart28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9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3.xml"/><Relationship Id="rId5" Type="http://schemas.openxmlformats.org/officeDocument/2006/relationships/slide" Target="slide16.xml"/><Relationship Id="rId10" Type="http://schemas.openxmlformats.org/officeDocument/2006/relationships/chart" Target="../charts/chart31.xml"/><Relationship Id="rId4" Type="http://schemas.openxmlformats.org/officeDocument/2006/relationships/slide" Target="slide14.xml"/><Relationship Id="rId9" Type="http://schemas.openxmlformats.org/officeDocument/2006/relationships/chart" Target="../charts/chart30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" Target="slide15.xml"/><Relationship Id="rId3" Type="http://schemas.openxmlformats.org/officeDocument/2006/relationships/chart" Target="../charts/chart32.xml"/><Relationship Id="rId7" Type="http://schemas.openxmlformats.org/officeDocument/2006/relationships/chart" Target="../charts/chart3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4.xml"/><Relationship Id="rId5" Type="http://schemas.openxmlformats.org/officeDocument/2006/relationships/chart" Target="../charts/chart33.xml"/><Relationship Id="rId10" Type="http://schemas.openxmlformats.org/officeDocument/2006/relationships/slide" Target="slide2.xml"/><Relationship Id="rId4" Type="http://schemas.openxmlformats.org/officeDocument/2006/relationships/image" Target="../media/image1.png"/><Relationship Id="rId9" Type="http://schemas.openxmlformats.org/officeDocument/2006/relationships/slide" Target="slide1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7.xml"/><Relationship Id="rId3" Type="http://schemas.openxmlformats.org/officeDocument/2006/relationships/chart" Target="../charts/chart36.xml"/><Relationship Id="rId7" Type="http://schemas.openxmlformats.org/officeDocument/2006/relationships/slide" Target="slide2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8.xml"/><Relationship Id="rId5" Type="http://schemas.openxmlformats.org/officeDocument/2006/relationships/slide" Target="slide16.xml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8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6.xml"/><Relationship Id="rId5" Type="http://schemas.openxmlformats.org/officeDocument/2006/relationships/slide" Target="slide19.xml"/><Relationship Id="rId4" Type="http://schemas.openxmlformats.org/officeDocument/2006/relationships/slide" Target="slide17.xml"/><Relationship Id="rId9" Type="http://schemas.openxmlformats.org/officeDocument/2006/relationships/chart" Target="../charts/chart3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chart" Target="../charts/chart40.xml"/><Relationship Id="rId7" Type="http://schemas.openxmlformats.org/officeDocument/2006/relationships/slide" Target="slide16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0.xml"/><Relationship Id="rId5" Type="http://schemas.openxmlformats.org/officeDocument/2006/relationships/slide" Target="slide18.xml"/><Relationship Id="rId4" Type="http://schemas.openxmlformats.org/officeDocument/2006/relationships/image" Target="../media/image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slide" Target="slide11.xml"/><Relationship Id="rId18" Type="http://schemas.openxmlformats.org/officeDocument/2006/relationships/slide" Target="slide17.xml"/><Relationship Id="rId26" Type="http://schemas.openxmlformats.org/officeDocument/2006/relationships/slide" Target="slide24.xml"/><Relationship Id="rId3" Type="http://schemas.openxmlformats.org/officeDocument/2006/relationships/image" Target="../media/image1.png"/><Relationship Id="rId21" Type="http://schemas.openxmlformats.org/officeDocument/2006/relationships/slide" Target="slide20.xml"/><Relationship Id="rId7" Type="http://schemas.openxmlformats.org/officeDocument/2006/relationships/slide" Target="slide5.xml"/><Relationship Id="rId12" Type="http://schemas.openxmlformats.org/officeDocument/2006/relationships/slide" Target="slide10.xml"/><Relationship Id="rId17" Type="http://schemas.openxmlformats.org/officeDocument/2006/relationships/slide" Target="slide16.xml"/><Relationship Id="rId25" Type="http://schemas.openxmlformats.org/officeDocument/2006/relationships/slide" Target="slide23.xml"/><Relationship Id="rId2" Type="http://schemas.openxmlformats.org/officeDocument/2006/relationships/notesSlide" Target="../notesSlides/notesSlide1.xml"/><Relationship Id="rId16" Type="http://schemas.openxmlformats.org/officeDocument/2006/relationships/slide" Target="slide15.xml"/><Relationship Id="rId20" Type="http://schemas.openxmlformats.org/officeDocument/2006/relationships/slide" Target="slide19.xml"/><Relationship Id="rId29" Type="http://schemas.openxmlformats.org/officeDocument/2006/relationships/slide" Target="slide2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11" Type="http://schemas.openxmlformats.org/officeDocument/2006/relationships/slide" Target="slide9.xml"/><Relationship Id="rId24" Type="http://schemas.openxmlformats.org/officeDocument/2006/relationships/slide" Target="slide12.xml"/><Relationship Id="rId5" Type="http://schemas.openxmlformats.org/officeDocument/2006/relationships/image" Target="../media/image2.gif"/><Relationship Id="rId15" Type="http://schemas.openxmlformats.org/officeDocument/2006/relationships/slide" Target="slide14.xml"/><Relationship Id="rId23" Type="http://schemas.openxmlformats.org/officeDocument/2006/relationships/slide" Target="slide22.xml"/><Relationship Id="rId28" Type="http://schemas.openxmlformats.org/officeDocument/2006/relationships/slide" Target="slide25.xml"/><Relationship Id="rId10" Type="http://schemas.openxmlformats.org/officeDocument/2006/relationships/slide" Target="slide8.xml"/><Relationship Id="rId19" Type="http://schemas.openxmlformats.org/officeDocument/2006/relationships/slide" Target="slide18.xml"/><Relationship Id="rId31" Type="http://schemas.openxmlformats.org/officeDocument/2006/relationships/slide" Target="slide31.xml"/><Relationship Id="rId4" Type="http://schemas.openxmlformats.org/officeDocument/2006/relationships/slide" Target="slide3.xml"/><Relationship Id="rId9" Type="http://schemas.openxmlformats.org/officeDocument/2006/relationships/slide" Target="slide7.xml"/><Relationship Id="rId14" Type="http://schemas.openxmlformats.org/officeDocument/2006/relationships/slide" Target="slide13.xml"/><Relationship Id="rId22" Type="http://schemas.openxmlformats.org/officeDocument/2006/relationships/slide" Target="slide21.xml"/><Relationship Id="rId27" Type="http://schemas.openxmlformats.org/officeDocument/2006/relationships/slide" Target="slide26.xml"/><Relationship Id="rId30" Type="http://schemas.openxmlformats.org/officeDocument/2006/relationships/slide" Target="slide30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chart" Target="../charts/chart41.xml"/><Relationship Id="rId7" Type="http://schemas.openxmlformats.org/officeDocument/2006/relationships/slide" Target="slide16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1.xml"/><Relationship Id="rId5" Type="http://schemas.openxmlformats.org/officeDocument/2006/relationships/slide" Target="slide19.xml"/><Relationship Id="rId4" Type="http://schemas.openxmlformats.org/officeDocument/2006/relationships/image" Target="../media/image1.png"/><Relationship Id="rId9" Type="http://schemas.openxmlformats.org/officeDocument/2006/relationships/chart" Target="../charts/chart4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chart" Target="../charts/chart43.xml"/><Relationship Id="rId7" Type="http://schemas.openxmlformats.org/officeDocument/2006/relationships/slide" Target="slide16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2.xml"/><Relationship Id="rId5" Type="http://schemas.openxmlformats.org/officeDocument/2006/relationships/slide" Target="slide20.xml"/><Relationship Id="rId4" Type="http://schemas.openxmlformats.org/officeDocument/2006/relationships/image" Target="../media/image1.png"/><Relationship Id="rId9" Type="http://schemas.openxmlformats.org/officeDocument/2006/relationships/chart" Target="../charts/chart44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chart" Target="../charts/chart45.xml"/><Relationship Id="rId7" Type="http://schemas.openxmlformats.org/officeDocument/2006/relationships/slide" Target="slide16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3.xml"/><Relationship Id="rId5" Type="http://schemas.openxmlformats.org/officeDocument/2006/relationships/slide" Target="slide21.xml"/><Relationship Id="rId4" Type="http://schemas.openxmlformats.org/officeDocument/2006/relationships/image" Target="../media/image1.png"/><Relationship Id="rId9" Type="http://schemas.openxmlformats.org/officeDocument/2006/relationships/chart" Target="../charts/chart46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g"/><Relationship Id="rId3" Type="http://schemas.openxmlformats.org/officeDocument/2006/relationships/chart" Target="../charts/chart47.xml"/><Relationship Id="rId7" Type="http://schemas.openxmlformats.org/officeDocument/2006/relationships/slide" Target="slide2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slide" Target="slide22.xml"/><Relationship Id="rId4" Type="http://schemas.openxmlformats.org/officeDocument/2006/relationships/image" Target="../media/image1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9.xml"/><Relationship Id="rId3" Type="http://schemas.openxmlformats.org/officeDocument/2006/relationships/chart" Target="../charts/chart48.xml"/><Relationship Id="rId7" Type="http://schemas.openxmlformats.org/officeDocument/2006/relationships/slide" Target="slide2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5.xml"/><Relationship Id="rId5" Type="http://schemas.openxmlformats.org/officeDocument/2006/relationships/slide" Target="slide23.xml"/><Relationship Id="rId10" Type="http://schemas.openxmlformats.org/officeDocument/2006/relationships/chart" Target="../charts/chart51.xml"/><Relationship Id="rId4" Type="http://schemas.openxmlformats.org/officeDocument/2006/relationships/image" Target="../media/image1.png"/><Relationship Id="rId9" Type="http://schemas.openxmlformats.org/officeDocument/2006/relationships/chart" Target="../charts/chart50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3.xml"/><Relationship Id="rId3" Type="http://schemas.openxmlformats.org/officeDocument/2006/relationships/chart" Target="../charts/chart52.xml"/><Relationship Id="rId7" Type="http://schemas.openxmlformats.org/officeDocument/2006/relationships/slide" Target="slide2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6.xml"/><Relationship Id="rId5" Type="http://schemas.openxmlformats.org/officeDocument/2006/relationships/slide" Target="slide24.xml"/><Relationship Id="rId4" Type="http://schemas.openxmlformats.org/officeDocument/2006/relationships/image" Target="../media/image1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5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7.xml"/><Relationship Id="rId5" Type="http://schemas.openxmlformats.org/officeDocument/2006/relationships/slide" Target="slide25.xml"/><Relationship Id="rId10" Type="http://schemas.openxmlformats.org/officeDocument/2006/relationships/chart" Target="../charts/chart57.xml"/><Relationship Id="rId4" Type="http://schemas.openxmlformats.org/officeDocument/2006/relationships/chart" Target="../charts/chart54.xml"/><Relationship Id="rId9" Type="http://schemas.openxmlformats.org/officeDocument/2006/relationships/chart" Target="../charts/chart56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9.xml"/><Relationship Id="rId3" Type="http://schemas.openxmlformats.org/officeDocument/2006/relationships/image" Target="../media/image1.png"/><Relationship Id="rId7" Type="http://schemas.openxmlformats.org/officeDocument/2006/relationships/chart" Target="../charts/chart5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28.xml"/><Relationship Id="rId4" Type="http://schemas.openxmlformats.org/officeDocument/2006/relationships/slide" Target="slide2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" Target="slide27.xml"/><Relationship Id="rId7" Type="http://schemas.openxmlformats.org/officeDocument/2006/relationships/chart" Target="../charts/chart60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26.xml"/><Relationship Id="rId4" Type="http://schemas.openxmlformats.org/officeDocument/2006/relationships/slide" Target="slide2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28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1.xml"/><Relationship Id="rId5" Type="http://schemas.openxmlformats.org/officeDocument/2006/relationships/slide" Target="slide2.xml"/><Relationship Id="rId4" Type="http://schemas.openxmlformats.org/officeDocument/2006/relationships/slide" Target="slide3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slide" Target="slide4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1.png"/><Relationship Id="rId4" Type="http://schemas.openxmlformats.org/officeDocument/2006/relationships/chart" Target="../charts/chart1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3.xml"/><Relationship Id="rId3" Type="http://schemas.openxmlformats.org/officeDocument/2006/relationships/image" Target="../media/image1.png"/><Relationship Id="rId7" Type="http://schemas.openxmlformats.org/officeDocument/2006/relationships/chart" Target="../charts/chart62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31.xml"/><Relationship Id="rId4" Type="http://schemas.openxmlformats.org/officeDocument/2006/relationships/slide" Target="slide29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32.xml"/><Relationship Id="rId3" Type="http://schemas.openxmlformats.org/officeDocument/2006/relationships/image" Target="../media/image1.png"/><Relationship Id="rId7" Type="http://schemas.openxmlformats.org/officeDocument/2006/relationships/slide" Target="slide30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6.xml"/><Relationship Id="rId5" Type="http://schemas.openxmlformats.org/officeDocument/2006/relationships/chart" Target="../charts/chart65.xml"/><Relationship Id="rId4" Type="http://schemas.openxmlformats.org/officeDocument/2006/relationships/chart" Target="../charts/chart64.xml"/><Relationship Id="rId9" Type="http://schemas.openxmlformats.org/officeDocument/2006/relationships/slide" Target="slide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1.png"/><Relationship Id="rId7" Type="http://schemas.openxmlformats.org/officeDocument/2006/relationships/slide" Target="slide32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0.xml"/><Relationship Id="rId5" Type="http://schemas.openxmlformats.org/officeDocument/2006/relationships/chart" Target="../charts/chart68.xml"/><Relationship Id="rId10" Type="http://schemas.openxmlformats.org/officeDocument/2006/relationships/slide" Target="slide33.xml"/><Relationship Id="rId4" Type="http://schemas.openxmlformats.org/officeDocument/2006/relationships/chart" Target="../charts/chart67.xml"/><Relationship Id="rId9" Type="http://schemas.openxmlformats.org/officeDocument/2006/relationships/slide" Target="slide3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Relationship Id="rId5" Type="http://schemas.openxmlformats.org/officeDocument/2006/relationships/slide" Target="slide2.xml"/><Relationship Id="rId4" Type="http://schemas.openxmlformats.org/officeDocument/2006/relationships/slide" Target="slide3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chart" Target="../charts/chart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5.xml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chart" Target="../charts/chart3.xml"/><Relationship Id="rId7" Type="http://schemas.openxmlformats.org/officeDocument/2006/relationships/slide" Target="slide6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5" Type="http://schemas.openxmlformats.org/officeDocument/2006/relationships/image" Target="../media/image1.png"/><Relationship Id="rId4" Type="http://schemas.openxmlformats.org/officeDocument/2006/relationships/chart" Target="../charts/chart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5" Type="http://schemas.openxmlformats.org/officeDocument/2006/relationships/slide" Target="slide7.xml"/><Relationship Id="rId4" Type="http://schemas.openxmlformats.org/officeDocument/2006/relationships/slide" Target="slide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11" Type="http://schemas.openxmlformats.org/officeDocument/2006/relationships/chart" Target="../charts/chart9.xml"/><Relationship Id="rId5" Type="http://schemas.openxmlformats.org/officeDocument/2006/relationships/slide" Target="slide8.xml"/><Relationship Id="rId10" Type="http://schemas.openxmlformats.org/officeDocument/2006/relationships/chart" Target="../charts/chart8.xml"/><Relationship Id="rId4" Type="http://schemas.openxmlformats.org/officeDocument/2006/relationships/slide" Target="slide6.xml"/><Relationship Id="rId9" Type="http://schemas.openxmlformats.org/officeDocument/2006/relationships/chart" Target="../charts/char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0.xml"/><Relationship Id="rId13" Type="http://schemas.openxmlformats.org/officeDocument/2006/relationships/image" Target="../media/image4.emf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12" Type="http://schemas.openxmlformats.org/officeDocument/2006/relationships/chart" Target="../charts/chart14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11" Type="http://schemas.openxmlformats.org/officeDocument/2006/relationships/chart" Target="../charts/chart13.xml"/><Relationship Id="rId5" Type="http://schemas.openxmlformats.org/officeDocument/2006/relationships/slide" Target="slide9.xml"/><Relationship Id="rId10" Type="http://schemas.openxmlformats.org/officeDocument/2006/relationships/chart" Target="../charts/chart12.xml"/><Relationship Id="rId4" Type="http://schemas.openxmlformats.org/officeDocument/2006/relationships/slide" Target="slide7.xml"/><Relationship Id="rId9" Type="http://schemas.openxmlformats.org/officeDocument/2006/relationships/chart" Target="../charts/chart11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5" Type="http://schemas.openxmlformats.org/officeDocument/2006/relationships/slide" Target="slide10.xml"/><Relationship Id="rId4" Type="http://schemas.openxmlformats.org/officeDocument/2006/relationships/slide" Target="slide8.xml"/><Relationship Id="rId9" Type="http://schemas.openxmlformats.org/officeDocument/2006/relationships/image" Target="../media/image5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Группа 19"/>
          <p:cNvGrpSpPr/>
          <p:nvPr/>
        </p:nvGrpSpPr>
        <p:grpSpPr>
          <a:xfrm>
            <a:off x="4860032" y="87015"/>
            <a:ext cx="4036226" cy="492076"/>
            <a:chOff x="5004048" y="87015"/>
            <a:chExt cx="3892210" cy="492076"/>
          </a:xfrm>
        </p:grpSpPr>
        <p:pic>
          <p:nvPicPr>
            <p:cNvPr id="4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83735" y="116632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" name="TextBox 13"/>
            <p:cNvSpPr txBox="1"/>
            <p:nvPr/>
          </p:nvSpPr>
          <p:spPr>
            <a:xfrm>
              <a:off x="5004048" y="87015"/>
              <a:ext cx="364715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1200" b="1" dirty="0" smtClean="0">
                  <a:latin typeface="Book Antiqua" panose="02040602050305030304" pitchFamily="18" charset="0"/>
                </a:rPr>
                <a:t>МИНИСТЕРСТВО СЕЛЬСКОГО ХОЗЯЙСТВА</a:t>
              </a:r>
              <a:br>
                <a:rPr lang="ru-RU" sz="1200" b="1" dirty="0" smtClean="0">
                  <a:latin typeface="Book Antiqua" panose="02040602050305030304" pitchFamily="18" charset="0"/>
                </a:rPr>
              </a:br>
              <a:r>
                <a:rPr lang="ru-RU" sz="1200" b="1" dirty="0" smtClean="0">
                  <a:latin typeface="Book Antiqua" panose="02040602050305030304" pitchFamily="18" charset="0"/>
                </a:rPr>
                <a:t>И ТОРГОВЛИ КРАСНОЯРСКОГО КРАЯ</a:t>
              </a:r>
              <a:endParaRPr lang="ru-RU" sz="1200" b="1" dirty="0">
                <a:latin typeface="Book Antiqua" panose="02040602050305030304" pitchFamily="18" charset="0"/>
              </a:endParaRPr>
            </a:p>
          </p:txBody>
        </p:sp>
      </p:grpSp>
      <p:sp>
        <p:nvSpPr>
          <p:cNvPr id="5" name="Freeform 2"/>
          <p:cNvSpPr>
            <a:spLocks/>
          </p:cNvSpPr>
          <p:nvPr/>
        </p:nvSpPr>
        <p:spPr bwMode="auto">
          <a:xfrm>
            <a:off x="3203848" y="476672"/>
            <a:ext cx="2520280" cy="5804923"/>
          </a:xfrm>
          <a:custGeom>
            <a:avLst/>
            <a:gdLst>
              <a:gd name="T0" fmla="*/ 326 w 8471"/>
              <a:gd name="T1" fmla="*/ 4603 h 19512"/>
              <a:gd name="T2" fmla="*/ 110 w 8471"/>
              <a:gd name="T3" fmla="*/ 5479 h 19512"/>
              <a:gd name="T4" fmla="*/ 617 w 8471"/>
              <a:gd name="T5" fmla="*/ 6091 h 19512"/>
              <a:gd name="T6" fmla="*/ 734 w 8471"/>
              <a:gd name="T7" fmla="*/ 6757 h 19512"/>
              <a:gd name="T8" fmla="*/ 497 w 8471"/>
              <a:gd name="T9" fmla="*/ 7672 h 19512"/>
              <a:gd name="T10" fmla="*/ 791 w 8471"/>
              <a:gd name="T11" fmla="*/ 8881 h 19512"/>
              <a:gd name="T12" fmla="*/ 1022 w 8471"/>
              <a:gd name="T13" fmla="*/ 9577 h 19512"/>
              <a:gd name="T14" fmla="*/ 1049 w 8471"/>
              <a:gd name="T15" fmla="*/ 10381 h 19512"/>
              <a:gd name="T16" fmla="*/ 731 w 8471"/>
              <a:gd name="T17" fmla="*/ 11395 h 19512"/>
              <a:gd name="T18" fmla="*/ 386 w 8471"/>
              <a:gd name="T19" fmla="*/ 12544 h 19512"/>
              <a:gd name="T20" fmla="*/ 1862 w 8471"/>
              <a:gd name="T21" fmla="*/ 13879 h 19512"/>
              <a:gd name="T22" fmla="*/ 1976 w 8471"/>
              <a:gd name="T23" fmla="*/ 15211 h 19512"/>
              <a:gd name="T24" fmla="*/ 1736 w 8471"/>
              <a:gd name="T25" fmla="*/ 15982 h 19512"/>
              <a:gd name="T26" fmla="*/ 2129 w 8471"/>
              <a:gd name="T27" fmla="*/ 17077 h 19512"/>
              <a:gd name="T28" fmla="*/ 2924 w 8471"/>
              <a:gd name="T29" fmla="*/ 17794 h 19512"/>
              <a:gd name="T30" fmla="*/ 2876 w 8471"/>
              <a:gd name="T31" fmla="*/ 18622 h 19512"/>
              <a:gd name="T32" fmla="*/ 2744 w 8471"/>
              <a:gd name="T33" fmla="*/ 19420 h 19512"/>
              <a:gd name="T34" fmla="*/ 4268 w 8471"/>
              <a:gd name="T35" fmla="*/ 18466 h 19512"/>
              <a:gd name="T36" fmla="*/ 5171 w 8471"/>
              <a:gd name="T37" fmla="*/ 18097 h 19512"/>
              <a:gd name="T38" fmla="*/ 5072 w 8471"/>
              <a:gd name="T39" fmla="*/ 17419 h 19512"/>
              <a:gd name="T40" fmla="*/ 5210 w 8471"/>
              <a:gd name="T41" fmla="*/ 16330 h 19512"/>
              <a:gd name="T42" fmla="*/ 5390 w 8471"/>
              <a:gd name="T43" fmla="*/ 15733 h 19512"/>
              <a:gd name="T44" fmla="*/ 6170 w 8471"/>
              <a:gd name="T45" fmla="*/ 14695 h 19512"/>
              <a:gd name="T46" fmla="*/ 6695 w 8471"/>
              <a:gd name="T47" fmla="*/ 14791 h 19512"/>
              <a:gd name="T48" fmla="*/ 7172 w 8471"/>
              <a:gd name="T49" fmla="*/ 13870 h 19512"/>
              <a:gd name="T50" fmla="*/ 7820 w 8471"/>
              <a:gd name="T51" fmla="*/ 13957 h 19512"/>
              <a:gd name="T52" fmla="*/ 7979 w 8471"/>
              <a:gd name="T53" fmla="*/ 13279 h 19512"/>
              <a:gd name="T54" fmla="*/ 7745 w 8471"/>
              <a:gd name="T55" fmla="*/ 12490 h 19512"/>
              <a:gd name="T56" fmla="*/ 8009 w 8471"/>
              <a:gd name="T57" fmla="*/ 11737 h 19512"/>
              <a:gd name="T58" fmla="*/ 8000 w 8471"/>
              <a:gd name="T59" fmla="*/ 10765 h 19512"/>
              <a:gd name="T60" fmla="*/ 7967 w 8471"/>
              <a:gd name="T61" fmla="*/ 9895 h 19512"/>
              <a:gd name="T62" fmla="*/ 7979 w 8471"/>
              <a:gd name="T63" fmla="*/ 9601 h 19512"/>
              <a:gd name="T64" fmla="*/ 7598 w 8471"/>
              <a:gd name="T65" fmla="*/ 9214 h 19512"/>
              <a:gd name="T66" fmla="*/ 7409 w 8471"/>
              <a:gd name="T67" fmla="*/ 8014 h 19512"/>
              <a:gd name="T68" fmla="*/ 7133 w 8471"/>
              <a:gd name="T69" fmla="*/ 5872 h 19512"/>
              <a:gd name="T70" fmla="*/ 7748 w 8471"/>
              <a:gd name="T71" fmla="*/ 5044 h 19512"/>
              <a:gd name="T72" fmla="*/ 7820 w 8471"/>
              <a:gd name="T73" fmla="*/ 3673 h 19512"/>
              <a:gd name="T74" fmla="*/ 7259 w 8471"/>
              <a:gd name="T75" fmla="*/ 3037 h 19512"/>
              <a:gd name="T76" fmla="*/ 7199 w 8471"/>
              <a:gd name="T77" fmla="*/ 2401 h 19512"/>
              <a:gd name="T78" fmla="*/ 7151 w 8471"/>
              <a:gd name="T79" fmla="*/ 2716 h 19512"/>
              <a:gd name="T80" fmla="*/ 6566 w 8471"/>
              <a:gd name="T81" fmla="*/ 3229 h 19512"/>
              <a:gd name="T82" fmla="*/ 6404 w 8471"/>
              <a:gd name="T83" fmla="*/ 3154 h 19512"/>
              <a:gd name="T84" fmla="*/ 6956 w 8471"/>
              <a:gd name="T85" fmla="*/ 2056 h 19512"/>
              <a:gd name="T86" fmla="*/ 7244 w 8471"/>
              <a:gd name="T87" fmla="*/ 850 h 19512"/>
              <a:gd name="T88" fmla="*/ 6617 w 8471"/>
              <a:gd name="T89" fmla="*/ 499 h 19512"/>
              <a:gd name="T90" fmla="*/ 5855 w 8471"/>
              <a:gd name="T91" fmla="*/ 766 h 19512"/>
              <a:gd name="T92" fmla="*/ 5633 w 8471"/>
              <a:gd name="T93" fmla="*/ 160 h 19512"/>
              <a:gd name="T94" fmla="*/ 4790 w 8471"/>
              <a:gd name="T95" fmla="*/ 1039 h 19512"/>
              <a:gd name="T96" fmla="*/ 4127 w 8471"/>
              <a:gd name="T97" fmla="*/ 1381 h 19512"/>
              <a:gd name="T98" fmla="*/ 3746 w 8471"/>
              <a:gd name="T99" fmla="*/ 1537 h 19512"/>
              <a:gd name="T100" fmla="*/ 2921 w 8471"/>
              <a:gd name="T101" fmla="*/ 1864 h 19512"/>
              <a:gd name="T102" fmla="*/ 2246 w 8471"/>
              <a:gd name="T103" fmla="*/ 2437 h 19512"/>
              <a:gd name="T104" fmla="*/ 2291 w 8471"/>
              <a:gd name="T105" fmla="*/ 2851 h 19512"/>
              <a:gd name="T106" fmla="*/ 1010 w 8471"/>
              <a:gd name="T107" fmla="*/ 3043 h 19512"/>
              <a:gd name="T108" fmla="*/ 839 w 8471"/>
              <a:gd name="T109" fmla="*/ 3640 h 19512"/>
              <a:gd name="T110" fmla="*/ 1166 w 8471"/>
              <a:gd name="T111" fmla="*/ 4240 h 19512"/>
              <a:gd name="T112" fmla="*/ 1229 w 8471"/>
              <a:gd name="T113" fmla="*/ 5215 h 19512"/>
              <a:gd name="T114" fmla="*/ 836 w 8471"/>
              <a:gd name="T115" fmla="*/ 5290 h 19512"/>
              <a:gd name="T116" fmla="*/ 1277 w 8471"/>
              <a:gd name="T117" fmla="*/ 4537 h 19512"/>
              <a:gd name="T118" fmla="*/ 422 w 8471"/>
              <a:gd name="T119" fmla="*/ 3805 h 19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471" h="19512">
                <a:moveTo>
                  <a:pt x="422" y="3805"/>
                </a:moveTo>
                <a:cubicBezTo>
                  <a:pt x="356" y="3817"/>
                  <a:pt x="332" y="3742"/>
                  <a:pt x="287" y="3772"/>
                </a:cubicBezTo>
                <a:cubicBezTo>
                  <a:pt x="299" y="3823"/>
                  <a:pt x="289" y="3899"/>
                  <a:pt x="308" y="3916"/>
                </a:cubicBezTo>
                <a:cubicBezTo>
                  <a:pt x="326" y="3982"/>
                  <a:pt x="542" y="4090"/>
                  <a:pt x="572" y="4150"/>
                </a:cubicBezTo>
                <a:cubicBezTo>
                  <a:pt x="575" y="4198"/>
                  <a:pt x="560" y="4252"/>
                  <a:pt x="557" y="4297"/>
                </a:cubicBezTo>
                <a:cubicBezTo>
                  <a:pt x="535" y="4338"/>
                  <a:pt x="479" y="4383"/>
                  <a:pt x="443" y="4396"/>
                </a:cubicBezTo>
                <a:cubicBezTo>
                  <a:pt x="390" y="4411"/>
                  <a:pt x="404" y="4345"/>
                  <a:pt x="341" y="4372"/>
                </a:cubicBezTo>
                <a:cubicBezTo>
                  <a:pt x="313" y="4390"/>
                  <a:pt x="358" y="4416"/>
                  <a:pt x="344" y="4444"/>
                </a:cubicBezTo>
                <a:cubicBezTo>
                  <a:pt x="330" y="4472"/>
                  <a:pt x="260" y="4514"/>
                  <a:pt x="257" y="4540"/>
                </a:cubicBezTo>
                <a:cubicBezTo>
                  <a:pt x="251" y="4588"/>
                  <a:pt x="278" y="4550"/>
                  <a:pt x="326" y="4603"/>
                </a:cubicBezTo>
                <a:cubicBezTo>
                  <a:pt x="329" y="4625"/>
                  <a:pt x="395" y="4774"/>
                  <a:pt x="548" y="4858"/>
                </a:cubicBezTo>
                <a:cubicBezTo>
                  <a:pt x="551" y="4899"/>
                  <a:pt x="549" y="5015"/>
                  <a:pt x="533" y="5041"/>
                </a:cubicBezTo>
                <a:cubicBezTo>
                  <a:pt x="526" y="5098"/>
                  <a:pt x="500" y="5062"/>
                  <a:pt x="497" y="5101"/>
                </a:cubicBezTo>
                <a:cubicBezTo>
                  <a:pt x="493" y="5120"/>
                  <a:pt x="543" y="5146"/>
                  <a:pt x="539" y="5176"/>
                </a:cubicBezTo>
                <a:cubicBezTo>
                  <a:pt x="535" y="5206"/>
                  <a:pt x="516" y="5248"/>
                  <a:pt x="473" y="5281"/>
                </a:cubicBezTo>
                <a:cubicBezTo>
                  <a:pt x="437" y="5278"/>
                  <a:pt x="335" y="5275"/>
                  <a:pt x="278" y="5374"/>
                </a:cubicBezTo>
                <a:cubicBezTo>
                  <a:pt x="241" y="5377"/>
                  <a:pt x="242" y="5371"/>
                  <a:pt x="242" y="5371"/>
                </a:cubicBezTo>
                <a:cubicBezTo>
                  <a:pt x="221" y="5385"/>
                  <a:pt x="237" y="5422"/>
                  <a:pt x="215" y="5434"/>
                </a:cubicBezTo>
                <a:cubicBezTo>
                  <a:pt x="196" y="5444"/>
                  <a:pt x="176" y="5466"/>
                  <a:pt x="161" y="5482"/>
                </a:cubicBezTo>
                <a:cubicBezTo>
                  <a:pt x="146" y="5498"/>
                  <a:pt x="101" y="5440"/>
                  <a:pt x="110" y="5479"/>
                </a:cubicBezTo>
                <a:cubicBezTo>
                  <a:pt x="104" y="5533"/>
                  <a:pt x="80" y="5527"/>
                  <a:pt x="62" y="5572"/>
                </a:cubicBezTo>
                <a:cubicBezTo>
                  <a:pt x="44" y="5617"/>
                  <a:pt x="4" y="5702"/>
                  <a:pt x="2" y="5749"/>
                </a:cubicBezTo>
                <a:cubicBezTo>
                  <a:pt x="0" y="5796"/>
                  <a:pt x="26" y="5807"/>
                  <a:pt x="50" y="5857"/>
                </a:cubicBezTo>
                <a:cubicBezTo>
                  <a:pt x="55" y="5874"/>
                  <a:pt x="103" y="6004"/>
                  <a:pt x="149" y="6052"/>
                </a:cubicBezTo>
                <a:cubicBezTo>
                  <a:pt x="195" y="6100"/>
                  <a:pt x="287" y="6119"/>
                  <a:pt x="326" y="6148"/>
                </a:cubicBezTo>
                <a:cubicBezTo>
                  <a:pt x="363" y="6186"/>
                  <a:pt x="355" y="6220"/>
                  <a:pt x="383" y="6226"/>
                </a:cubicBezTo>
                <a:cubicBezTo>
                  <a:pt x="411" y="6232"/>
                  <a:pt x="475" y="6189"/>
                  <a:pt x="497" y="6187"/>
                </a:cubicBezTo>
                <a:cubicBezTo>
                  <a:pt x="533" y="6228"/>
                  <a:pt x="440" y="6182"/>
                  <a:pt x="515" y="6217"/>
                </a:cubicBezTo>
                <a:cubicBezTo>
                  <a:pt x="563" y="6202"/>
                  <a:pt x="542" y="6190"/>
                  <a:pt x="566" y="6166"/>
                </a:cubicBezTo>
                <a:cubicBezTo>
                  <a:pt x="581" y="6118"/>
                  <a:pt x="599" y="6073"/>
                  <a:pt x="617" y="6091"/>
                </a:cubicBezTo>
                <a:cubicBezTo>
                  <a:pt x="647" y="6100"/>
                  <a:pt x="655" y="6136"/>
                  <a:pt x="653" y="6166"/>
                </a:cubicBezTo>
                <a:cubicBezTo>
                  <a:pt x="651" y="6196"/>
                  <a:pt x="590" y="6245"/>
                  <a:pt x="605" y="6271"/>
                </a:cubicBezTo>
                <a:cubicBezTo>
                  <a:pt x="650" y="6301"/>
                  <a:pt x="723" y="6292"/>
                  <a:pt x="743" y="6319"/>
                </a:cubicBezTo>
                <a:cubicBezTo>
                  <a:pt x="766" y="6337"/>
                  <a:pt x="749" y="6362"/>
                  <a:pt x="746" y="6379"/>
                </a:cubicBezTo>
                <a:cubicBezTo>
                  <a:pt x="743" y="6396"/>
                  <a:pt x="724" y="6405"/>
                  <a:pt x="725" y="6424"/>
                </a:cubicBezTo>
                <a:cubicBezTo>
                  <a:pt x="726" y="6443"/>
                  <a:pt x="750" y="6470"/>
                  <a:pt x="755" y="6496"/>
                </a:cubicBezTo>
                <a:cubicBezTo>
                  <a:pt x="749" y="6512"/>
                  <a:pt x="758" y="6556"/>
                  <a:pt x="758" y="6580"/>
                </a:cubicBezTo>
                <a:cubicBezTo>
                  <a:pt x="758" y="6619"/>
                  <a:pt x="800" y="6583"/>
                  <a:pt x="800" y="6646"/>
                </a:cubicBezTo>
                <a:cubicBezTo>
                  <a:pt x="803" y="6679"/>
                  <a:pt x="812" y="6694"/>
                  <a:pt x="791" y="6733"/>
                </a:cubicBezTo>
                <a:cubicBezTo>
                  <a:pt x="771" y="6755"/>
                  <a:pt x="758" y="6740"/>
                  <a:pt x="734" y="6757"/>
                </a:cubicBezTo>
                <a:cubicBezTo>
                  <a:pt x="716" y="6770"/>
                  <a:pt x="752" y="6912"/>
                  <a:pt x="731" y="6919"/>
                </a:cubicBezTo>
                <a:cubicBezTo>
                  <a:pt x="724" y="6922"/>
                  <a:pt x="706" y="6957"/>
                  <a:pt x="686" y="6985"/>
                </a:cubicBezTo>
                <a:cubicBezTo>
                  <a:pt x="659" y="7060"/>
                  <a:pt x="626" y="7047"/>
                  <a:pt x="608" y="7087"/>
                </a:cubicBezTo>
                <a:cubicBezTo>
                  <a:pt x="590" y="7127"/>
                  <a:pt x="608" y="7203"/>
                  <a:pt x="575" y="7225"/>
                </a:cubicBezTo>
                <a:cubicBezTo>
                  <a:pt x="542" y="7247"/>
                  <a:pt x="455" y="7144"/>
                  <a:pt x="410" y="7219"/>
                </a:cubicBezTo>
                <a:cubicBezTo>
                  <a:pt x="392" y="7279"/>
                  <a:pt x="478" y="7353"/>
                  <a:pt x="485" y="7387"/>
                </a:cubicBezTo>
                <a:cubicBezTo>
                  <a:pt x="492" y="7421"/>
                  <a:pt x="448" y="7401"/>
                  <a:pt x="455" y="7426"/>
                </a:cubicBezTo>
                <a:cubicBezTo>
                  <a:pt x="486" y="7468"/>
                  <a:pt x="473" y="7438"/>
                  <a:pt x="530" y="7537"/>
                </a:cubicBezTo>
                <a:cubicBezTo>
                  <a:pt x="544" y="7589"/>
                  <a:pt x="482" y="7555"/>
                  <a:pt x="479" y="7591"/>
                </a:cubicBezTo>
                <a:cubicBezTo>
                  <a:pt x="470" y="7645"/>
                  <a:pt x="504" y="7645"/>
                  <a:pt x="497" y="7672"/>
                </a:cubicBezTo>
                <a:cubicBezTo>
                  <a:pt x="490" y="7699"/>
                  <a:pt x="416" y="7684"/>
                  <a:pt x="434" y="7756"/>
                </a:cubicBezTo>
                <a:cubicBezTo>
                  <a:pt x="647" y="8038"/>
                  <a:pt x="623" y="8035"/>
                  <a:pt x="689" y="8182"/>
                </a:cubicBezTo>
                <a:cubicBezTo>
                  <a:pt x="689" y="8236"/>
                  <a:pt x="665" y="8203"/>
                  <a:pt x="635" y="8257"/>
                </a:cubicBezTo>
                <a:cubicBezTo>
                  <a:pt x="632" y="8323"/>
                  <a:pt x="603" y="8320"/>
                  <a:pt x="611" y="8383"/>
                </a:cubicBezTo>
                <a:cubicBezTo>
                  <a:pt x="614" y="8423"/>
                  <a:pt x="724" y="8527"/>
                  <a:pt x="698" y="8578"/>
                </a:cubicBezTo>
                <a:cubicBezTo>
                  <a:pt x="689" y="8634"/>
                  <a:pt x="623" y="8640"/>
                  <a:pt x="617" y="8674"/>
                </a:cubicBezTo>
                <a:cubicBezTo>
                  <a:pt x="611" y="8708"/>
                  <a:pt x="657" y="8757"/>
                  <a:pt x="665" y="8782"/>
                </a:cubicBezTo>
                <a:cubicBezTo>
                  <a:pt x="673" y="8807"/>
                  <a:pt x="663" y="8812"/>
                  <a:pt x="665" y="8827"/>
                </a:cubicBezTo>
                <a:cubicBezTo>
                  <a:pt x="667" y="8842"/>
                  <a:pt x="659" y="8863"/>
                  <a:pt x="680" y="8872"/>
                </a:cubicBezTo>
                <a:cubicBezTo>
                  <a:pt x="701" y="8881"/>
                  <a:pt x="758" y="8860"/>
                  <a:pt x="791" y="8881"/>
                </a:cubicBezTo>
                <a:cubicBezTo>
                  <a:pt x="836" y="8956"/>
                  <a:pt x="807" y="8891"/>
                  <a:pt x="875" y="8998"/>
                </a:cubicBezTo>
                <a:cubicBezTo>
                  <a:pt x="886" y="9047"/>
                  <a:pt x="835" y="9027"/>
                  <a:pt x="842" y="9037"/>
                </a:cubicBezTo>
                <a:cubicBezTo>
                  <a:pt x="845" y="9049"/>
                  <a:pt x="884" y="9059"/>
                  <a:pt x="896" y="9070"/>
                </a:cubicBezTo>
                <a:cubicBezTo>
                  <a:pt x="908" y="9081"/>
                  <a:pt x="911" y="9068"/>
                  <a:pt x="914" y="9106"/>
                </a:cubicBezTo>
                <a:cubicBezTo>
                  <a:pt x="929" y="9145"/>
                  <a:pt x="926" y="9235"/>
                  <a:pt x="914" y="9298"/>
                </a:cubicBezTo>
                <a:cubicBezTo>
                  <a:pt x="907" y="9338"/>
                  <a:pt x="870" y="9327"/>
                  <a:pt x="857" y="9346"/>
                </a:cubicBezTo>
                <a:cubicBezTo>
                  <a:pt x="870" y="9365"/>
                  <a:pt x="838" y="9397"/>
                  <a:pt x="836" y="9415"/>
                </a:cubicBezTo>
                <a:cubicBezTo>
                  <a:pt x="834" y="9433"/>
                  <a:pt x="849" y="9433"/>
                  <a:pt x="845" y="9454"/>
                </a:cubicBezTo>
                <a:cubicBezTo>
                  <a:pt x="837" y="9477"/>
                  <a:pt x="783" y="9523"/>
                  <a:pt x="812" y="9544"/>
                </a:cubicBezTo>
                <a:cubicBezTo>
                  <a:pt x="841" y="9565"/>
                  <a:pt x="1010" y="9523"/>
                  <a:pt x="1022" y="9577"/>
                </a:cubicBezTo>
                <a:cubicBezTo>
                  <a:pt x="1053" y="9592"/>
                  <a:pt x="996" y="9621"/>
                  <a:pt x="1001" y="9634"/>
                </a:cubicBezTo>
                <a:cubicBezTo>
                  <a:pt x="1017" y="9684"/>
                  <a:pt x="1047" y="9649"/>
                  <a:pt x="1055" y="9658"/>
                </a:cubicBezTo>
                <a:cubicBezTo>
                  <a:pt x="1063" y="9667"/>
                  <a:pt x="1028" y="9689"/>
                  <a:pt x="1052" y="9688"/>
                </a:cubicBezTo>
                <a:cubicBezTo>
                  <a:pt x="1076" y="9687"/>
                  <a:pt x="1160" y="9643"/>
                  <a:pt x="1199" y="9649"/>
                </a:cubicBezTo>
                <a:cubicBezTo>
                  <a:pt x="1238" y="9655"/>
                  <a:pt x="1273" y="9688"/>
                  <a:pt x="1286" y="9721"/>
                </a:cubicBezTo>
                <a:cubicBezTo>
                  <a:pt x="1288" y="9753"/>
                  <a:pt x="1259" y="9784"/>
                  <a:pt x="1277" y="9847"/>
                </a:cubicBezTo>
                <a:cubicBezTo>
                  <a:pt x="1272" y="9877"/>
                  <a:pt x="1253" y="9869"/>
                  <a:pt x="1253" y="9904"/>
                </a:cubicBezTo>
                <a:cubicBezTo>
                  <a:pt x="1285" y="9942"/>
                  <a:pt x="1271" y="9985"/>
                  <a:pt x="1280" y="10057"/>
                </a:cubicBezTo>
                <a:cubicBezTo>
                  <a:pt x="1287" y="10165"/>
                  <a:pt x="1266" y="10139"/>
                  <a:pt x="1253" y="10246"/>
                </a:cubicBezTo>
                <a:cubicBezTo>
                  <a:pt x="1175" y="10273"/>
                  <a:pt x="1071" y="10370"/>
                  <a:pt x="1049" y="10381"/>
                </a:cubicBezTo>
                <a:cubicBezTo>
                  <a:pt x="1004" y="10420"/>
                  <a:pt x="1020" y="10507"/>
                  <a:pt x="995" y="10537"/>
                </a:cubicBezTo>
                <a:cubicBezTo>
                  <a:pt x="974" y="10567"/>
                  <a:pt x="921" y="10552"/>
                  <a:pt x="920" y="10564"/>
                </a:cubicBezTo>
                <a:cubicBezTo>
                  <a:pt x="911" y="10642"/>
                  <a:pt x="970" y="10587"/>
                  <a:pt x="989" y="10612"/>
                </a:cubicBezTo>
                <a:cubicBezTo>
                  <a:pt x="1008" y="10637"/>
                  <a:pt x="1017" y="10690"/>
                  <a:pt x="1037" y="10714"/>
                </a:cubicBezTo>
                <a:cubicBezTo>
                  <a:pt x="1009" y="10754"/>
                  <a:pt x="1107" y="10729"/>
                  <a:pt x="1106" y="10756"/>
                </a:cubicBezTo>
                <a:cubicBezTo>
                  <a:pt x="1105" y="10783"/>
                  <a:pt x="1042" y="10838"/>
                  <a:pt x="1034" y="10876"/>
                </a:cubicBezTo>
                <a:cubicBezTo>
                  <a:pt x="1026" y="10914"/>
                  <a:pt x="1061" y="10949"/>
                  <a:pt x="1055" y="10984"/>
                </a:cubicBezTo>
                <a:cubicBezTo>
                  <a:pt x="1045" y="11013"/>
                  <a:pt x="1014" y="11063"/>
                  <a:pt x="995" y="11086"/>
                </a:cubicBezTo>
                <a:cubicBezTo>
                  <a:pt x="973" y="11113"/>
                  <a:pt x="967" y="11086"/>
                  <a:pt x="941" y="11110"/>
                </a:cubicBezTo>
                <a:cubicBezTo>
                  <a:pt x="903" y="11144"/>
                  <a:pt x="731" y="11395"/>
                  <a:pt x="731" y="11395"/>
                </a:cubicBezTo>
                <a:cubicBezTo>
                  <a:pt x="701" y="11437"/>
                  <a:pt x="656" y="11428"/>
                  <a:pt x="578" y="11566"/>
                </a:cubicBezTo>
                <a:cubicBezTo>
                  <a:pt x="573" y="11613"/>
                  <a:pt x="602" y="11634"/>
                  <a:pt x="578" y="11668"/>
                </a:cubicBezTo>
                <a:cubicBezTo>
                  <a:pt x="547" y="11709"/>
                  <a:pt x="650" y="11866"/>
                  <a:pt x="650" y="11866"/>
                </a:cubicBezTo>
                <a:cubicBezTo>
                  <a:pt x="701" y="11893"/>
                  <a:pt x="827" y="11959"/>
                  <a:pt x="854" y="11980"/>
                </a:cubicBezTo>
                <a:cubicBezTo>
                  <a:pt x="902" y="12046"/>
                  <a:pt x="1004" y="12070"/>
                  <a:pt x="1004" y="12070"/>
                </a:cubicBezTo>
                <a:cubicBezTo>
                  <a:pt x="1037" y="12100"/>
                  <a:pt x="1069" y="12137"/>
                  <a:pt x="1055" y="12163"/>
                </a:cubicBezTo>
                <a:cubicBezTo>
                  <a:pt x="1054" y="12179"/>
                  <a:pt x="1017" y="12159"/>
                  <a:pt x="995" y="12169"/>
                </a:cubicBezTo>
                <a:cubicBezTo>
                  <a:pt x="973" y="12179"/>
                  <a:pt x="930" y="12204"/>
                  <a:pt x="920" y="12226"/>
                </a:cubicBezTo>
                <a:cubicBezTo>
                  <a:pt x="910" y="12248"/>
                  <a:pt x="944" y="12235"/>
                  <a:pt x="935" y="12301"/>
                </a:cubicBezTo>
                <a:cubicBezTo>
                  <a:pt x="846" y="12354"/>
                  <a:pt x="467" y="12460"/>
                  <a:pt x="386" y="12544"/>
                </a:cubicBezTo>
                <a:cubicBezTo>
                  <a:pt x="425" y="12649"/>
                  <a:pt x="538" y="12893"/>
                  <a:pt x="527" y="12949"/>
                </a:cubicBezTo>
                <a:cubicBezTo>
                  <a:pt x="517" y="12993"/>
                  <a:pt x="455" y="13057"/>
                  <a:pt x="455" y="13057"/>
                </a:cubicBezTo>
                <a:cubicBezTo>
                  <a:pt x="440" y="13173"/>
                  <a:pt x="448" y="13110"/>
                  <a:pt x="413" y="13222"/>
                </a:cubicBezTo>
                <a:cubicBezTo>
                  <a:pt x="447" y="13244"/>
                  <a:pt x="459" y="13290"/>
                  <a:pt x="498" y="13300"/>
                </a:cubicBezTo>
                <a:cubicBezTo>
                  <a:pt x="593" y="13300"/>
                  <a:pt x="686" y="13315"/>
                  <a:pt x="812" y="13327"/>
                </a:cubicBezTo>
                <a:cubicBezTo>
                  <a:pt x="956" y="13264"/>
                  <a:pt x="1290" y="13308"/>
                  <a:pt x="1337" y="13381"/>
                </a:cubicBezTo>
                <a:cubicBezTo>
                  <a:pt x="1346" y="13432"/>
                  <a:pt x="1340" y="13484"/>
                  <a:pt x="1364" y="13516"/>
                </a:cubicBezTo>
                <a:cubicBezTo>
                  <a:pt x="1388" y="13548"/>
                  <a:pt x="1440" y="13514"/>
                  <a:pt x="1481" y="13573"/>
                </a:cubicBezTo>
                <a:cubicBezTo>
                  <a:pt x="1522" y="13632"/>
                  <a:pt x="1550" y="13819"/>
                  <a:pt x="1613" y="13870"/>
                </a:cubicBezTo>
                <a:cubicBezTo>
                  <a:pt x="1655" y="13896"/>
                  <a:pt x="1821" y="13850"/>
                  <a:pt x="1862" y="13879"/>
                </a:cubicBezTo>
                <a:cubicBezTo>
                  <a:pt x="1883" y="13963"/>
                  <a:pt x="1955" y="14071"/>
                  <a:pt x="1955" y="14071"/>
                </a:cubicBezTo>
                <a:cubicBezTo>
                  <a:pt x="1728" y="14203"/>
                  <a:pt x="1886" y="14110"/>
                  <a:pt x="1775" y="14152"/>
                </a:cubicBezTo>
                <a:cubicBezTo>
                  <a:pt x="1745" y="14182"/>
                  <a:pt x="1584" y="14423"/>
                  <a:pt x="1574" y="14443"/>
                </a:cubicBezTo>
                <a:cubicBezTo>
                  <a:pt x="1583" y="14524"/>
                  <a:pt x="1598" y="14656"/>
                  <a:pt x="1628" y="14719"/>
                </a:cubicBezTo>
                <a:cubicBezTo>
                  <a:pt x="1722" y="14767"/>
                  <a:pt x="1736" y="14755"/>
                  <a:pt x="1814" y="14794"/>
                </a:cubicBezTo>
                <a:cubicBezTo>
                  <a:pt x="1880" y="14816"/>
                  <a:pt x="1877" y="14846"/>
                  <a:pt x="1925" y="14866"/>
                </a:cubicBezTo>
                <a:cubicBezTo>
                  <a:pt x="1973" y="14886"/>
                  <a:pt x="2084" y="14854"/>
                  <a:pt x="2105" y="14914"/>
                </a:cubicBezTo>
                <a:cubicBezTo>
                  <a:pt x="2099" y="15016"/>
                  <a:pt x="2113" y="15075"/>
                  <a:pt x="2096" y="15112"/>
                </a:cubicBezTo>
                <a:cubicBezTo>
                  <a:pt x="2079" y="15149"/>
                  <a:pt x="2026" y="15120"/>
                  <a:pt x="2006" y="15136"/>
                </a:cubicBezTo>
                <a:cubicBezTo>
                  <a:pt x="1986" y="15152"/>
                  <a:pt x="1995" y="15193"/>
                  <a:pt x="1976" y="15211"/>
                </a:cubicBezTo>
                <a:cubicBezTo>
                  <a:pt x="1957" y="15229"/>
                  <a:pt x="1913" y="15213"/>
                  <a:pt x="1889" y="15244"/>
                </a:cubicBezTo>
                <a:cubicBezTo>
                  <a:pt x="1865" y="15275"/>
                  <a:pt x="1847" y="15372"/>
                  <a:pt x="1829" y="15400"/>
                </a:cubicBezTo>
                <a:cubicBezTo>
                  <a:pt x="1811" y="15428"/>
                  <a:pt x="1792" y="15397"/>
                  <a:pt x="1778" y="15412"/>
                </a:cubicBezTo>
                <a:cubicBezTo>
                  <a:pt x="1764" y="15427"/>
                  <a:pt x="1737" y="15473"/>
                  <a:pt x="1742" y="15490"/>
                </a:cubicBezTo>
                <a:cubicBezTo>
                  <a:pt x="1747" y="15507"/>
                  <a:pt x="1775" y="15499"/>
                  <a:pt x="1808" y="15514"/>
                </a:cubicBezTo>
                <a:cubicBezTo>
                  <a:pt x="1811" y="15560"/>
                  <a:pt x="1764" y="15724"/>
                  <a:pt x="1763" y="15766"/>
                </a:cubicBezTo>
                <a:cubicBezTo>
                  <a:pt x="1762" y="15808"/>
                  <a:pt x="1802" y="15756"/>
                  <a:pt x="1802" y="15769"/>
                </a:cubicBezTo>
                <a:cubicBezTo>
                  <a:pt x="1802" y="15782"/>
                  <a:pt x="1779" y="15833"/>
                  <a:pt x="1763" y="15847"/>
                </a:cubicBezTo>
                <a:cubicBezTo>
                  <a:pt x="1747" y="15861"/>
                  <a:pt x="1713" y="15828"/>
                  <a:pt x="1709" y="15850"/>
                </a:cubicBezTo>
                <a:cubicBezTo>
                  <a:pt x="1706" y="15882"/>
                  <a:pt x="1747" y="15952"/>
                  <a:pt x="1736" y="15982"/>
                </a:cubicBezTo>
                <a:cubicBezTo>
                  <a:pt x="1719" y="16024"/>
                  <a:pt x="1881" y="16042"/>
                  <a:pt x="1907" y="16099"/>
                </a:cubicBezTo>
                <a:cubicBezTo>
                  <a:pt x="1898" y="16127"/>
                  <a:pt x="1971" y="16273"/>
                  <a:pt x="1997" y="16288"/>
                </a:cubicBezTo>
                <a:cubicBezTo>
                  <a:pt x="1991" y="16330"/>
                  <a:pt x="2006" y="16364"/>
                  <a:pt x="1997" y="16387"/>
                </a:cubicBezTo>
                <a:cubicBezTo>
                  <a:pt x="2017" y="16444"/>
                  <a:pt x="2045" y="16432"/>
                  <a:pt x="2045" y="16432"/>
                </a:cubicBezTo>
                <a:cubicBezTo>
                  <a:pt x="2036" y="16465"/>
                  <a:pt x="2030" y="16453"/>
                  <a:pt x="1988" y="16495"/>
                </a:cubicBezTo>
                <a:cubicBezTo>
                  <a:pt x="1958" y="16526"/>
                  <a:pt x="1859" y="16575"/>
                  <a:pt x="1814" y="16612"/>
                </a:cubicBezTo>
                <a:cubicBezTo>
                  <a:pt x="1769" y="16649"/>
                  <a:pt x="1715" y="16678"/>
                  <a:pt x="1721" y="16714"/>
                </a:cubicBezTo>
                <a:cubicBezTo>
                  <a:pt x="1696" y="16775"/>
                  <a:pt x="1815" y="16779"/>
                  <a:pt x="1853" y="16828"/>
                </a:cubicBezTo>
                <a:cubicBezTo>
                  <a:pt x="1847" y="16891"/>
                  <a:pt x="1889" y="16969"/>
                  <a:pt x="1952" y="17005"/>
                </a:cubicBezTo>
                <a:cubicBezTo>
                  <a:pt x="2027" y="17101"/>
                  <a:pt x="2072" y="16981"/>
                  <a:pt x="2129" y="17077"/>
                </a:cubicBezTo>
                <a:cubicBezTo>
                  <a:pt x="2150" y="17032"/>
                  <a:pt x="2240" y="16999"/>
                  <a:pt x="2252" y="16981"/>
                </a:cubicBezTo>
                <a:cubicBezTo>
                  <a:pt x="2348" y="17026"/>
                  <a:pt x="2401" y="17015"/>
                  <a:pt x="2390" y="17038"/>
                </a:cubicBezTo>
                <a:cubicBezTo>
                  <a:pt x="2427" y="17056"/>
                  <a:pt x="2489" y="17008"/>
                  <a:pt x="2492" y="17095"/>
                </a:cubicBezTo>
                <a:cubicBezTo>
                  <a:pt x="2519" y="17152"/>
                  <a:pt x="2459" y="17110"/>
                  <a:pt x="2480" y="17170"/>
                </a:cubicBezTo>
                <a:cubicBezTo>
                  <a:pt x="2485" y="17192"/>
                  <a:pt x="2561" y="17143"/>
                  <a:pt x="2618" y="17197"/>
                </a:cubicBezTo>
                <a:cubicBezTo>
                  <a:pt x="2669" y="17188"/>
                  <a:pt x="2657" y="17233"/>
                  <a:pt x="2672" y="17263"/>
                </a:cubicBezTo>
                <a:cubicBezTo>
                  <a:pt x="2682" y="17288"/>
                  <a:pt x="2615" y="17368"/>
                  <a:pt x="2732" y="17410"/>
                </a:cubicBezTo>
                <a:cubicBezTo>
                  <a:pt x="2778" y="17445"/>
                  <a:pt x="2757" y="17455"/>
                  <a:pt x="2795" y="17494"/>
                </a:cubicBezTo>
                <a:cubicBezTo>
                  <a:pt x="2815" y="17503"/>
                  <a:pt x="2814" y="17578"/>
                  <a:pt x="2822" y="17599"/>
                </a:cubicBezTo>
                <a:cubicBezTo>
                  <a:pt x="2845" y="17659"/>
                  <a:pt x="2917" y="17729"/>
                  <a:pt x="2924" y="17794"/>
                </a:cubicBezTo>
                <a:cubicBezTo>
                  <a:pt x="2917" y="17866"/>
                  <a:pt x="2899" y="17835"/>
                  <a:pt x="2885" y="17905"/>
                </a:cubicBezTo>
                <a:cubicBezTo>
                  <a:pt x="2871" y="17944"/>
                  <a:pt x="2825" y="17910"/>
                  <a:pt x="2816" y="17932"/>
                </a:cubicBezTo>
                <a:cubicBezTo>
                  <a:pt x="2807" y="17954"/>
                  <a:pt x="2813" y="18014"/>
                  <a:pt x="2828" y="18037"/>
                </a:cubicBezTo>
                <a:cubicBezTo>
                  <a:pt x="2843" y="18060"/>
                  <a:pt x="2877" y="18034"/>
                  <a:pt x="2909" y="18070"/>
                </a:cubicBezTo>
                <a:cubicBezTo>
                  <a:pt x="2946" y="18097"/>
                  <a:pt x="2909" y="18196"/>
                  <a:pt x="3020" y="18253"/>
                </a:cubicBezTo>
                <a:cubicBezTo>
                  <a:pt x="3053" y="18277"/>
                  <a:pt x="3053" y="18274"/>
                  <a:pt x="3077" y="18304"/>
                </a:cubicBezTo>
                <a:cubicBezTo>
                  <a:pt x="3008" y="18364"/>
                  <a:pt x="3039" y="18412"/>
                  <a:pt x="2981" y="18454"/>
                </a:cubicBezTo>
                <a:cubicBezTo>
                  <a:pt x="2944" y="18457"/>
                  <a:pt x="2944" y="18496"/>
                  <a:pt x="2927" y="18487"/>
                </a:cubicBezTo>
                <a:cubicBezTo>
                  <a:pt x="2867" y="18499"/>
                  <a:pt x="2859" y="18470"/>
                  <a:pt x="2852" y="18499"/>
                </a:cubicBezTo>
                <a:cubicBezTo>
                  <a:pt x="2840" y="18547"/>
                  <a:pt x="2849" y="18590"/>
                  <a:pt x="2876" y="18622"/>
                </a:cubicBezTo>
                <a:cubicBezTo>
                  <a:pt x="2896" y="18646"/>
                  <a:pt x="2777" y="18769"/>
                  <a:pt x="2750" y="18871"/>
                </a:cubicBezTo>
                <a:cubicBezTo>
                  <a:pt x="2579" y="18883"/>
                  <a:pt x="2696" y="18862"/>
                  <a:pt x="2552" y="18910"/>
                </a:cubicBezTo>
                <a:cubicBezTo>
                  <a:pt x="2528" y="18967"/>
                  <a:pt x="2561" y="18931"/>
                  <a:pt x="2501" y="18988"/>
                </a:cubicBezTo>
                <a:cubicBezTo>
                  <a:pt x="2507" y="19018"/>
                  <a:pt x="2516" y="19018"/>
                  <a:pt x="2492" y="19057"/>
                </a:cubicBezTo>
                <a:cubicBezTo>
                  <a:pt x="2453" y="19108"/>
                  <a:pt x="2377" y="19160"/>
                  <a:pt x="2414" y="19183"/>
                </a:cubicBezTo>
                <a:cubicBezTo>
                  <a:pt x="2411" y="19240"/>
                  <a:pt x="2432" y="19225"/>
                  <a:pt x="2459" y="19249"/>
                </a:cubicBezTo>
                <a:cubicBezTo>
                  <a:pt x="2472" y="19248"/>
                  <a:pt x="2497" y="19264"/>
                  <a:pt x="2525" y="19279"/>
                </a:cubicBezTo>
                <a:cubicBezTo>
                  <a:pt x="2525" y="19336"/>
                  <a:pt x="2547" y="19380"/>
                  <a:pt x="2570" y="19393"/>
                </a:cubicBezTo>
                <a:cubicBezTo>
                  <a:pt x="2610" y="19399"/>
                  <a:pt x="2626" y="19369"/>
                  <a:pt x="2666" y="19360"/>
                </a:cubicBezTo>
                <a:cubicBezTo>
                  <a:pt x="2699" y="19363"/>
                  <a:pt x="2715" y="19408"/>
                  <a:pt x="2744" y="19420"/>
                </a:cubicBezTo>
                <a:cubicBezTo>
                  <a:pt x="2773" y="19432"/>
                  <a:pt x="2779" y="19417"/>
                  <a:pt x="2841" y="19432"/>
                </a:cubicBezTo>
                <a:cubicBezTo>
                  <a:pt x="2906" y="19420"/>
                  <a:pt x="2954" y="19411"/>
                  <a:pt x="3119" y="19510"/>
                </a:cubicBezTo>
                <a:cubicBezTo>
                  <a:pt x="3199" y="19488"/>
                  <a:pt x="3209" y="19471"/>
                  <a:pt x="3341" y="19495"/>
                </a:cubicBezTo>
                <a:cubicBezTo>
                  <a:pt x="3388" y="19512"/>
                  <a:pt x="3434" y="19417"/>
                  <a:pt x="3482" y="19468"/>
                </a:cubicBezTo>
                <a:cubicBezTo>
                  <a:pt x="3575" y="19378"/>
                  <a:pt x="3644" y="19345"/>
                  <a:pt x="3704" y="19264"/>
                </a:cubicBezTo>
                <a:cubicBezTo>
                  <a:pt x="3815" y="19192"/>
                  <a:pt x="3749" y="19255"/>
                  <a:pt x="3839" y="19192"/>
                </a:cubicBezTo>
                <a:cubicBezTo>
                  <a:pt x="3868" y="19078"/>
                  <a:pt x="4013" y="18856"/>
                  <a:pt x="4034" y="18850"/>
                </a:cubicBezTo>
                <a:cubicBezTo>
                  <a:pt x="4083" y="18766"/>
                  <a:pt x="4035" y="18757"/>
                  <a:pt x="4067" y="18727"/>
                </a:cubicBezTo>
                <a:cubicBezTo>
                  <a:pt x="4067" y="18682"/>
                  <a:pt x="4166" y="18667"/>
                  <a:pt x="4217" y="18667"/>
                </a:cubicBezTo>
                <a:cubicBezTo>
                  <a:pt x="4265" y="18595"/>
                  <a:pt x="4259" y="18559"/>
                  <a:pt x="4268" y="18466"/>
                </a:cubicBezTo>
                <a:cubicBezTo>
                  <a:pt x="4289" y="18445"/>
                  <a:pt x="4352" y="18427"/>
                  <a:pt x="4280" y="18409"/>
                </a:cubicBezTo>
                <a:cubicBezTo>
                  <a:pt x="4271" y="18385"/>
                  <a:pt x="4291" y="18351"/>
                  <a:pt x="4304" y="18310"/>
                </a:cubicBezTo>
                <a:cubicBezTo>
                  <a:pt x="4347" y="18307"/>
                  <a:pt x="4370" y="18298"/>
                  <a:pt x="4442" y="18295"/>
                </a:cubicBezTo>
                <a:cubicBezTo>
                  <a:pt x="4494" y="18298"/>
                  <a:pt x="4519" y="18268"/>
                  <a:pt x="4547" y="18235"/>
                </a:cubicBezTo>
                <a:cubicBezTo>
                  <a:pt x="4589" y="18244"/>
                  <a:pt x="4541" y="18319"/>
                  <a:pt x="4604" y="18298"/>
                </a:cubicBezTo>
                <a:cubicBezTo>
                  <a:pt x="4642" y="18291"/>
                  <a:pt x="4724" y="18205"/>
                  <a:pt x="4775" y="18193"/>
                </a:cubicBezTo>
                <a:cubicBezTo>
                  <a:pt x="4826" y="18214"/>
                  <a:pt x="4875" y="18237"/>
                  <a:pt x="4910" y="18223"/>
                </a:cubicBezTo>
                <a:cubicBezTo>
                  <a:pt x="4933" y="18163"/>
                  <a:pt x="4973" y="18178"/>
                  <a:pt x="4985" y="18109"/>
                </a:cubicBezTo>
                <a:cubicBezTo>
                  <a:pt x="4989" y="18085"/>
                  <a:pt x="5050" y="18189"/>
                  <a:pt x="5090" y="18166"/>
                </a:cubicBezTo>
                <a:cubicBezTo>
                  <a:pt x="5114" y="18164"/>
                  <a:pt x="5171" y="18136"/>
                  <a:pt x="5171" y="18097"/>
                </a:cubicBezTo>
                <a:cubicBezTo>
                  <a:pt x="5159" y="18052"/>
                  <a:pt x="5142" y="18094"/>
                  <a:pt x="5096" y="18052"/>
                </a:cubicBezTo>
                <a:cubicBezTo>
                  <a:pt x="5069" y="17999"/>
                  <a:pt x="4946" y="17879"/>
                  <a:pt x="4913" y="17833"/>
                </a:cubicBezTo>
                <a:cubicBezTo>
                  <a:pt x="4880" y="17787"/>
                  <a:pt x="4911" y="17791"/>
                  <a:pt x="4898" y="17776"/>
                </a:cubicBezTo>
                <a:cubicBezTo>
                  <a:pt x="4885" y="17761"/>
                  <a:pt x="4858" y="17761"/>
                  <a:pt x="4838" y="17746"/>
                </a:cubicBezTo>
                <a:cubicBezTo>
                  <a:pt x="4818" y="17731"/>
                  <a:pt x="4801" y="17705"/>
                  <a:pt x="4778" y="17683"/>
                </a:cubicBezTo>
                <a:cubicBezTo>
                  <a:pt x="4791" y="17661"/>
                  <a:pt x="4733" y="17659"/>
                  <a:pt x="4697" y="17614"/>
                </a:cubicBezTo>
                <a:cubicBezTo>
                  <a:pt x="4705" y="17545"/>
                  <a:pt x="4690" y="17557"/>
                  <a:pt x="4730" y="17518"/>
                </a:cubicBezTo>
                <a:cubicBezTo>
                  <a:pt x="4738" y="17502"/>
                  <a:pt x="4772" y="17545"/>
                  <a:pt x="4796" y="17527"/>
                </a:cubicBezTo>
                <a:cubicBezTo>
                  <a:pt x="4820" y="17509"/>
                  <a:pt x="4828" y="17425"/>
                  <a:pt x="4874" y="17407"/>
                </a:cubicBezTo>
                <a:cubicBezTo>
                  <a:pt x="4920" y="17389"/>
                  <a:pt x="5030" y="17460"/>
                  <a:pt x="5072" y="17419"/>
                </a:cubicBezTo>
                <a:cubicBezTo>
                  <a:pt x="5078" y="17344"/>
                  <a:pt x="5127" y="17219"/>
                  <a:pt x="5129" y="17158"/>
                </a:cubicBezTo>
                <a:cubicBezTo>
                  <a:pt x="5177" y="17076"/>
                  <a:pt x="5087" y="17098"/>
                  <a:pt x="5087" y="17053"/>
                </a:cubicBezTo>
                <a:cubicBezTo>
                  <a:pt x="5087" y="17008"/>
                  <a:pt x="5113" y="16923"/>
                  <a:pt x="5132" y="16885"/>
                </a:cubicBezTo>
                <a:cubicBezTo>
                  <a:pt x="5151" y="16847"/>
                  <a:pt x="5199" y="16865"/>
                  <a:pt x="5204" y="16825"/>
                </a:cubicBezTo>
                <a:cubicBezTo>
                  <a:pt x="5174" y="16756"/>
                  <a:pt x="5176" y="16683"/>
                  <a:pt x="5162" y="16645"/>
                </a:cubicBezTo>
                <a:cubicBezTo>
                  <a:pt x="5148" y="16607"/>
                  <a:pt x="5123" y="16609"/>
                  <a:pt x="5120" y="16594"/>
                </a:cubicBezTo>
                <a:cubicBezTo>
                  <a:pt x="5200" y="16534"/>
                  <a:pt x="5139" y="16600"/>
                  <a:pt x="5141" y="16555"/>
                </a:cubicBezTo>
                <a:cubicBezTo>
                  <a:pt x="5180" y="16481"/>
                  <a:pt x="5116" y="16485"/>
                  <a:pt x="5126" y="16462"/>
                </a:cubicBezTo>
                <a:cubicBezTo>
                  <a:pt x="5137" y="16442"/>
                  <a:pt x="5193" y="16454"/>
                  <a:pt x="5207" y="16432"/>
                </a:cubicBezTo>
                <a:cubicBezTo>
                  <a:pt x="5233" y="16373"/>
                  <a:pt x="5207" y="16351"/>
                  <a:pt x="5210" y="16330"/>
                </a:cubicBezTo>
                <a:cubicBezTo>
                  <a:pt x="5213" y="16309"/>
                  <a:pt x="5217" y="16320"/>
                  <a:pt x="5225" y="16306"/>
                </a:cubicBezTo>
                <a:cubicBezTo>
                  <a:pt x="5233" y="16292"/>
                  <a:pt x="5237" y="16248"/>
                  <a:pt x="5258" y="16246"/>
                </a:cubicBezTo>
                <a:cubicBezTo>
                  <a:pt x="5279" y="16244"/>
                  <a:pt x="5330" y="16300"/>
                  <a:pt x="5351" y="16291"/>
                </a:cubicBezTo>
                <a:cubicBezTo>
                  <a:pt x="5372" y="16282"/>
                  <a:pt x="5373" y="16209"/>
                  <a:pt x="5387" y="16189"/>
                </a:cubicBezTo>
                <a:cubicBezTo>
                  <a:pt x="5401" y="16169"/>
                  <a:pt x="5432" y="16192"/>
                  <a:pt x="5438" y="16168"/>
                </a:cubicBezTo>
                <a:cubicBezTo>
                  <a:pt x="5444" y="16144"/>
                  <a:pt x="5403" y="16066"/>
                  <a:pt x="5423" y="16042"/>
                </a:cubicBezTo>
                <a:cubicBezTo>
                  <a:pt x="5443" y="16018"/>
                  <a:pt x="5548" y="16047"/>
                  <a:pt x="5561" y="16024"/>
                </a:cubicBezTo>
                <a:cubicBezTo>
                  <a:pt x="5576" y="16004"/>
                  <a:pt x="5561" y="15886"/>
                  <a:pt x="5498" y="15904"/>
                </a:cubicBezTo>
                <a:cubicBezTo>
                  <a:pt x="5507" y="15850"/>
                  <a:pt x="5504" y="15730"/>
                  <a:pt x="5489" y="15709"/>
                </a:cubicBezTo>
                <a:cubicBezTo>
                  <a:pt x="5477" y="15697"/>
                  <a:pt x="5441" y="15751"/>
                  <a:pt x="5390" y="15733"/>
                </a:cubicBezTo>
                <a:cubicBezTo>
                  <a:pt x="5357" y="15720"/>
                  <a:pt x="5376" y="15683"/>
                  <a:pt x="5354" y="15664"/>
                </a:cubicBezTo>
                <a:cubicBezTo>
                  <a:pt x="5332" y="15645"/>
                  <a:pt x="5437" y="15634"/>
                  <a:pt x="5426" y="15607"/>
                </a:cubicBezTo>
                <a:cubicBezTo>
                  <a:pt x="5424" y="15498"/>
                  <a:pt x="5294" y="15650"/>
                  <a:pt x="5309" y="15538"/>
                </a:cubicBezTo>
                <a:cubicBezTo>
                  <a:pt x="5408" y="15322"/>
                  <a:pt x="5456" y="15079"/>
                  <a:pt x="5516" y="14932"/>
                </a:cubicBezTo>
                <a:cubicBezTo>
                  <a:pt x="5563" y="14907"/>
                  <a:pt x="5745" y="14981"/>
                  <a:pt x="5792" y="14956"/>
                </a:cubicBezTo>
                <a:cubicBezTo>
                  <a:pt x="5814" y="14944"/>
                  <a:pt x="5807" y="14948"/>
                  <a:pt x="5831" y="14941"/>
                </a:cubicBezTo>
                <a:cubicBezTo>
                  <a:pt x="5876" y="14956"/>
                  <a:pt x="5843" y="14977"/>
                  <a:pt x="5912" y="14980"/>
                </a:cubicBezTo>
                <a:cubicBezTo>
                  <a:pt x="5988" y="14987"/>
                  <a:pt x="6070" y="14899"/>
                  <a:pt x="6101" y="14902"/>
                </a:cubicBezTo>
                <a:cubicBezTo>
                  <a:pt x="6144" y="14910"/>
                  <a:pt x="6125" y="14791"/>
                  <a:pt x="6125" y="14791"/>
                </a:cubicBezTo>
                <a:cubicBezTo>
                  <a:pt x="6146" y="14777"/>
                  <a:pt x="6145" y="14699"/>
                  <a:pt x="6170" y="14695"/>
                </a:cubicBezTo>
                <a:cubicBezTo>
                  <a:pt x="6227" y="14685"/>
                  <a:pt x="6243" y="14722"/>
                  <a:pt x="6326" y="14692"/>
                </a:cubicBezTo>
                <a:cubicBezTo>
                  <a:pt x="6368" y="14674"/>
                  <a:pt x="6309" y="14734"/>
                  <a:pt x="6329" y="14770"/>
                </a:cubicBezTo>
                <a:cubicBezTo>
                  <a:pt x="6349" y="14806"/>
                  <a:pt x="6416" y="14857"/>
                  <a:pt x="6446" y="14908"/>
                </a:cubicBezTo>
                <a:cubicBezTo>
                  <a:pt x="6455" y="14929"/>
                  <a:pt x="6493" y="15060"/>
                  <a:pt x="6509" y="15076"/>
                </a:cubicBezTo>
                <a:cubicBezTo>
                  <a:pt x="6529" y="15097"/>
                  <a:pt x="6644" y="15146"/>
                  <a:pt x="6659" y="15148"/>
                </a:cubicBezTo>
                <a:cubicBezTo>
                  <a:pt x="6686" y="15134"/>
                  <a:pt x="6682" y="15045"/>
                  <a:pt x="6704" y="15022"/>
                </a:cubicBezTo>
                <a:cubicBezTo>
                  <a:pt x="6719" y="15006"/>
                  <a:pt x="6631" y="14984"/>
                  <a:pt x="6641" y="14965"/>
                </a:cubicBezTo>
                <a:cubicBezTo>
                  <a:pt x="6633" y="14931"/>
                  <a:pt x="6661" y="14900"/>
                  <a:pt x="6662" y="14872"/>
                </a:cubicBezTo>
                <a:cubicBezTo>
                  <a:pt x="6663" y="14844"/>
                  <a:pt x="6642" y="14807"/>
                  <a:pt x="6647" y="14794"/>
                </a:cubicBezTo>
                <a:cubicBezTo>
                  <a:pt x="6654" y="14767"/>
                  <a:pt x="6677" y="14813"/>
                  <a:pt x="6695" y="14791"/>
                </a:cubicBezTo>
                <a:cubicBezTo>
                  <a:pt x="6713" y="14769"/>
                  <a:pt x="6753" y="14693"/>
                  <a:pt x="6758" y="14665"/>
                </a:cubicBezTo>
                <a:cubicBezTo>
                  <a:pt x="6762" y="14645"/>
                  <a:pt x="6721" y="14643"/>
                  <a:pt x="6725" y="14620"/>
                </a:cubicBezTo>
                <a:cubicBezTo>
                  <a:pt x="6729" y="14597"/>
                  <a:pt x="6756" y="14552"/>
                  <a:pt x="6782" y="14527"/>
                </a:cubicBezTo>
                <a:cubicBezTo>
                  <a:pt x="6826" y="14477"/>
                  <a:pt x="6853" y="14502"/>
                  <a:pt x="6881" y="14467"/>
                </a:cubicBezTo>
                <a:cubicBezTo>
                  <a:pt x="6909" y="14432"/>
                  <a:pt x="6920" y="14348"/>
                  <a:pt x="6950" y="14317"/>
                </a:cubicBezTo>
                <a:cubicBezTo>
                  <a:pt x="6969" y="14289"/>
                  <a:pt x="7033" y="14304"/>
                  <a:pt x="7064" y="14278"/>
                </a:cubicBezTo>
                <a:cubicBezTo>
                  <a:pt x="7095" y="14252"/>
                  <a:pt x="7111" y="14199"/>
                  <a:pt x="7136" y="14161"/>
                </a:cubicBezTo>
                <a:cubicBezTo>
                  <a:pt x="7156" y="14140"/>
                  <a:pt x="7198" y="14073"/>
                  <a:pt x="7217" y="14050"/>
                </a:cubicBezTo>
                <a:cubicBezTo>
                  <a:pt x="7239" y="14023"/>
                  <a:pt x="7223" y="13981"/>
                  <a:pt x="7184" y="13942"/>
                </a:cubicBezTo>
                <a:cubicBezTo>
                  <a:pt x="7200" y="13928"/>
                  <a:pt x="7152" y="13877"/>
                  <a:pt x="7172" y="13870"/>
                </a:cubicBezTo>
                <a:cubicBezTo>
                  <a:pt x="7163" y="13816"/>
                  <a:pt x="7116" y="13822"/>
                  <a:pt x="7154" y="13744"/>
                </a:cubicBezTo>
                <a:cubicBezTo>
                  <a:pt x="7164" y="13721"/>
                  <a:pt x="7255" y="13697"/>
                  <a:pt x="7271" y="13717"/>
                </a:cubicBezTo>
                <a:cubicBezTo>
                  <a:pt x="7307" y="13651"/>
                  <a:pt x="7250" y="13597"/>
                  <a:pt x="7334" y="13627"/>
                </a:cubicBezTo>
                <a:cubicBezTo>
                  <a:pt x="7382" y="13636"/>
                  <a:pt x="7346" y="13639"/>
                  <a:pt x="7427" y="13651"/>
                </a:cubicBezTo>
                <a:cubicBezTo>
                  <a:pt x="7447" y="13658"/>
                  <a:pt x="7502" y="13792"/>
                  <a:pt x="7502" y="13792"/>
                </a:cubicBezTo>
                <a:cubicBezTo>
                  <a:pt x="7528" y="13813"/>
                  <a:pt x="7548" y="13805"/>
                  <a:pt x="7568" y="13816"/>
                </a:cubicBezTo>
                <a:cubicBezTo>
                  <a:pt x="7588" y="13827"/>
                  <a:pt x="7600" y="13853"/>
                  <a:pt x="7625" y="13861"/>
                </a:cubicBezTo>
                <a:cubicBezTo>
                  <a:pt x="7637" y="13873"/>
                  <a:pt x="7695" y="13855"/>
                  <a:pt x="7721" y="13864"/>
                </a:cubicBezTo>
                <a:cubicBezTo>
                  <a:pt x="7746" y="13880"/>
                  <a:pt x="7735" y="13966"/>
                  <a:pt x="7751" y="13981"/>
                </a:cubicBezTo>
                <a:cubicBezTo>
                  <a:pt x="7767" y="13996"/>
                  <a:pt x="7795" y="13959"/>
                  <a:pt x="7820" y="13957"/>
                </a:cubicBezTo>
                <a:cubicBezTo>
                  <a:pt x="7859" y="13917"/>
                  <a:pt x="7881" y="13957"/>
                  <a:pt x="7904" y="13969"/>
                </a:cubicBezTo>
                <a:cubicBezTo>
                  <a:pt x="7927" y="13981"/>
                  <a:pt x="7922" y="14037"/>
                  <a:pt x="7955" y="14032"/>
                </a:cubicBezTo>
                <a:cubicBezTo>
                  <a:pt x="7988" y="14027"/>
                  <a:pt x="8085" y="13968"/>
                  <a:pt x="8102" y="13936"/>
                </a:cubicBezTo>
                <a:cubicBezTo>
                  <a:pt x="8119" y="13904"/>
                  <a:pt x="8047" y="13880"/>
                  <a:pt x="8057" y="13837"/>
                </a:cubicBezTo>
                <a:cubicBezTo>
                  <a:pt x="8067" y="13794"/>
                  <a:pt x="8132" y="13711"/>
                  <a:pt x="8162" y="13675"/>
                </a:cubicBezTo>
                <a:cubicBezTo>
                  <a:pt x="8192" y="13639"/>
                  <a:pt x="8239" y="13650"/>
                  <a:pt x="8237" y="13618"/>
                </a:cubicBezTo>
                <a:cubicBezTo>
                  <a:pt x="8235" y="13586"/>
                  <a:pt x="8165" y="13516"/>
                  <a:pt x="8150" y="13480"/>
                </a:cubicBezTo>
                <a:cubicBezTo>
                  <a:pt x="8135" y="13444"/>
                  <a:pt x="8151" y="13418"/>
                  <a:pt x="8144" y="13399"/>
                </a:cubicBezTo>
                <a:cubicBezTo>
                  <a:pt x="8131" y="13344"/>
                  <a:pt x="8133" y="13386"/>
                  <a:pt x="8105" y="13366"/>
                </a:cubicBezTo>
                <a:cubicBezTo>
                  <a:pt x="8077" y="13346"/>
                  <a:pt x="8003" y="13307"/>
                  <a:pt x="7979" y="13279"/>
                </a:cubicBezTo>
                <a:cubicBezTo>
                  <a:pt x="7955" y="13251"/>
                  <a:pt x="7953" y="13219"/>
                  <a:pt x="7958" y="13198"/>
                </a:cubicBezTo>
                <a:cubicBezTo>
                  <a:pt x="7963" y="13177"/>
                  <a:pt x="8001" y="13173"/>
                  <a:pt x="8012" y="13153"/>
                </a:cubicBezTo>
                <a:cubicBezTo>
                  <a:pt x="8023" y="13133"/>
                  <a:pt x="7998" y="13094"/>
                  <a:pt x="8024" y="13078"/>
                </a:cubicBezTo>
                <a:cubicBezTo>
                  <a:pt x="8050" y="13062"/>
                  <a:pt x="8170" y="13088"/>
                  <a:pt x="8168" y="13057"/>
                </a:cubicBezTo>
                <a:cubicBezTo>
                  <a:pt x="8168" y="13000"/>
                  <a:pt x="8166" y="12989"/>
                  <a:pt x="8150" y="12937"/>
                </a:cubicBezTo>
                <a:cubicBezTo>
                  <a:pt x="8134" y="12885"/>
                  <a:pt x="8111" y="12777"/>
                  <a:pt x="8072" y="12748"/>
                </a:cubicBezTo>
                <a:cubicBezTo>
                  <a:pt x="8033" y="12719"/>
                  <a:pt x="7961" y="12774"/>
                  <a:pt x="7919" y="12766"/>
                </a:cubicBezTo>
                <a:cubicBezTo>
                  <a:pt x="7877" y="12758"/>
                  <a:pt x="7851" y="12733"/>
                  <a:pt x="7820" y="12700"/>
                </a:cubicBezTo>
                <a:cubicBezTo>
                  <a:pt x="7775" y="12663"/>
                  <a:pt x="7749" y="12609"/>
                  <a:pt x="7733" y="12568"/>
                </a:cubicBezTo>
                <a:cubicBezTo>
                  <a:pt x="7711" y="12520"/>
                  <a:pt x="7723" y="12528"/>
                  <a:pt x="7745" y="12490"/>
                </a:cubicBezTo>
                <a:cubicBezTo>
                  <a:pt x="7760" y="12462"/>
                  <a:pt x="7711" y="12469"/>
                  <a:pt x="7721" y="12439"/>
                </a:cubicBezTo>
                <a:cubicBezTo>
                  <a:pt x="7721" y="12406"/>
                  <a:pt x="7637" y="12475"/>
                  <a:pt x="7679" y="12388"/>
                </a:cubicBezTo>
                <a:cubicBezTo>
                  <a:pt x="7689" y="12368"/>
                  <a:pt x="7704" y="12372"/>
                  <a:pt x="7725" y="12365"/>
                </a:cubicBezTo>
                <a:cubicBezTo>
                  <a:pt x="7733" y="12337"/>
                  <a:pt x="7709" y="12322"/>
                  <a:pt x="7706" y="12301"/>
                </a:cubicBezTo>
                <a:cubicBezTo>
                  <a:pt x="7702" y="12280"/>
                  <a:pt x="7684" y="12270"/>
                  <a:pt x="7703" y="12237"/>
                </a:cubicBezTo>
                <a:cubicBezTo>
                  <a:pt x="7722" y="12204"/>
                  <a:pt x="7781" y="12118"/>
                  <a:pt x="7820" y="12103"/>
                </a:cubicBezTo>
                <a:cubicBezTo>
                  <a:pt x="7828" y="12061"/>
                  <a:pt x="7743" y="12011"/>
                  <a:pt x="7754" y="11983"/>
                </a:cubicBezTo>
                <a:cubicBezTo>
                  <a:pt x="7765" y="11955"/>
                  <a:pt x="7865" y="11955"/>
                  <a:pt x="7889" y="11932"/>
                </a:cubicBezTo>
                <a:cubicBezTo>
                  <a:pt x="7913" y="11909"/>
                  <a:pt x="7878" y="11877"/>
                  <a:pt x="7898" y="11845"/>
                </a:cubicBezTo>
                <a:cubicBezTo>
                  <a:pt x="7918" y="11813"/>
                  <a:pt x="7984" y="11754"/>
                  <a:pt x="8009" y="11737"/>
                </a:cubicBezTo>
                <a:cubicBezTo>
                  <a:pt x="8034" y="11720"/>
                  <a:pt x="8037" y="11754"/>
                  <a:pt x="8048" y="11740"/>
                </a:cubicBezTo>
                <a:cubicBezTo>
                  <a:pt x="8061" y="11695"/>
                  <a:pt x="8103" y="11749"/>
                  <a:pt x="8078" y="11653"/>
                </a:cubicBezTo>
                <a:cubicBezTo>
                  <a:pt x="8070" y="11614"/>
                  <a:pt x="8024" y="11524"/>
                  <a:pt x="8102" y="11470"/>
                </a:cubicBezTo>
                <a:cubicBezTo>
                  <a:pt x="8118" y="11426"/>
                  <a:pt x="8162" y="11435"/>
                  <a:pt x="8174" y="11395"/>
                </a:cubicBezTo>
                <a:cubicBezTo>
                  <a:pt x="8186" y="11355"/>
                  <a:pt x="8177" y="11274"/>
                  <a:pt x="8174" y="11230"/>
                </a:cubicBezTo>
                <a:cubicBezTo>
                  <a:pt x="8171" y="11186"/>
                  <a:pt x="8145" y="11167"/>
                  <a:pt x="8156" y="11131"/>
                </a:cubicBezTo>
                <a:cubicBezTo>
                  <a:pt x="8167" y="11095"/>
                  <a:pt x="8235" y="11047"/>
                  <a:pt x="8243" y="11014"/>
                </a:cubicBezTo>
                <a:cubicBezTo>
                  <a:pt x="8251" y="10981"/>
                  <a:pt x="8230" y="10968"/>
                  <a:pt x="8204" y="10930"/>
                </a:cubicBezTo>
                <a:cubicBezTo>
                  <a:pt x="8178" y="10892"/>
                  <a:pt x="8114" y="10873"/>
                  <a:pt x="8087" y="10786"/>
                </a:cubicBezTo>
                <a:cubicBezTo>
                  <a:pt x="8053" y="10759"/>
                  <a:pt x="8024" y="10785"/>
                  <a:pt x="8000" y="10765"/>
                </a:cubicBezTo>
                <a:cubicBezTo>
                  <a:pt x="7976" y="10745"/>
                  <a:pt x="7961" y="10690"/>
                  <a:pt x="7940" y="10666"/>
                </a:cubicBezTo>
                <a:cubicBezTo>
                  <a:pt x="7917" y="10627"/>
                  <a:pt x="8043" y="10633"/>
                  <a:pt x="8015" y="10597"/>
                </a:cubicBezTo>
                <a:cubicBezTo>
                  <a:pt x="8008" y="10575"/>
                  <a:pt x="8006" y="10520"/>
                  <a:pt x="7988" y="10507"/>
                </a:cubicBezTo>
                <a:cubicBezTo>
                  <a:pt x="7970" y="10487"/>
                  <a:pt x="7990" y="10449"/>
                  <a:pt x="8003" y="10438"/>
                </a:cubicBezTo>
                <a:cubicBezTo>
                  <a:pt x="8016" y="10427"/>
                  <a:pt x="8056" y="10447"/>
                  <a:pt x="8069" y="10441"/>
                </a:cubicBezTo>
                <a:cubicBezTo>
                  <a:pt x="8104" y="10436"/>
                  <a:pt x="8084" y="10420"/>
                  <a:pt x="8084" y="10399"/>
                </a:cubicBezTo>
                <a:cubicBezTo>
                  <a:pt x="8099" y="10327"/>
                  <a:pt x="7967" y="10337"/>
                  <a:pt x="7994" y="10285"/>
                </a:cubicBezTo>
                <a:cubicBezTo>
                  <a:pt x="7970" y="10244"/>
                  <a:pt x="8032" y="10219"/>
                  <a:pt x="8030" y="10177"/>
                </a:cubicBezTo>
                <a:cubicBezTo>
                  <a:pt x="8031" y="10152"/>
                  <a:pt x="8031" y="10062"/>
                  <a:pt x="8021" y="10018"/>
                </a:cubicBezTo>
                <a:cubicBezTo>
                  <a:pt x="8011" y="9971"/>
                  <a:pt x="7934" y="9958"/>
                  <a:pt x="7967" y="9895"/>
                </a:cubicBezTo>
                <a:cubicBezTo>
                  <a:pt x="7994" y="9868"/>
                  <a:pt x="8089" y="9954"/>
                  <a:pt x="8123" y="9958"/>
                </a:cubicBezTo>
                <a:cubicBezTo>
                  <a:pt x="8157" y="9962"/>
                  <a:pt x="8153" y="9923"/>
                  <a:pt x="8171" y="9919"/>
                </a:cubicBezTo>
                <a:cubicBezTo>
                  <a:pt x="8189" y="9915"/>
                  <a:pt x="8212" y="9937"/>
                  <a:pt x="8231" y="9934"/>
                </a:cubicBezTo>
                <a:cubicBezTo>
                  <a:pt x="8250" y="9931"/>
                  <a:pt x="8273" y="9916"/>
                  <a:pt x="8285" y="9901"/>
                </a:cubicBezTo>
                <a:cubicBezTo>
                  <a:pt x="8297" y="9886"/>
                  <a:pt x="8282" y="9855"/>
                  <a:pt x="8303" y="9841"/>
                </a:cubicBezTo>
                <a:cubicBezTo>
                  <a:pt x="8324" y="9827"/>
                  <a:pt x="8391" y="9835"/>
                  <a:pt x="8411" y="9814"/>
                </a:cubicBezTo>
                <a:cubicBezTo>
                  <a:pt x="8471" y="9781"/>
                  <a:pt x="8459" y="9747"/>
                  <a:pt x="8423" y="9715"/>
                </a:cubicBezTo>
                <a:cubicBezTo>
                  <a:pt x="8303" y="9685"/>
                  <a:pt x="8265" y="9643"/>
                  <a:pt x="8219" y="9637"/>
                </a:cubicBezTo>
                <a:cubicBezTo>
                  <a:pt x="8211" y="9602"/>
                  <a:pt x="8182" y="9679"/>
                  <a:pt x="8147" y="9679"/>
                </a:cubicBezTo>
                <a:cubicBezTo>
                  <a:pt x="8058" y="9679"/>
                  <a:pt x="8068" y="9594"/>
                  <a:pt x="7979" y="9601"/>
                </a:cubicBezTo>
                <a:cubicBezTo>
                  <a:pt x="7873" y="9620"/>
                  <a:pt x="7985" y="9628"/>
                  <a:pt x="7931" y="9613"/>
                </a:cubicBezTo>
                <a:cubicBezTo>
                  <a:pt x="7901" y="9592"/>
                  <a:pt x="7892" y="9578"/>
                  <a:pt x="7877" y="9565"/>
                </a:cubicBezTo>
                <a:cubicBezTo>
                  <a:pt x="7858" y="9549"/>
                  <a:pt x="7784" y="9649"/>
                  <a:pt x="7739" y="9649"/>
                </a:cubicBezTo>
                <a:cubicBezTo>
                  <a:pt x="7721" y="9616"/>
                  <a:pt x="7668" y="9615"/>
                  <a:pt x="7682" y="9589"/>
                </a:cubicBezTo>
                <a:cubicBezTo>
                  <a:pt x="7696" y="9563"/>
                  <a:pt x="7610" y="9634"/>
                  <a:pt x="7622" y="9607"/>
                </a:cubicBezTo>
                <a:cubicBezTo>
                  <a:pt x="7631" y="9583"/>
                  <a:pt x="7555" y="9533"/>
                  <a:pt x="7568" y="9511"/>
                </a:cubicBezTo>
                <a:cubicBezTo>
                  <a:pt x="7571" y="9499"/>
                  <a:pt x="7599" y="9501"/>
                  <a:pt x="7604" y="9478"/>
                </a:cubicBezTo>
                <a:cubicBezTo>
                  <a:pt x="7609" y="9455"/>
                  <a:pt x="7585" y="9402"/>
                  <a:pt x="7595" y="9373"/>
                </a:cubicBezTo>
                <a:cubicBezTo>
                  <a:pt x="7570" y="9361"/>
                  <a:pt x="7664" y="9330"/>
                  <a:pt x="7664" y="9304"/>
                </a:cubicBezTo>
                <a:cubicBezTo>
                  <a:pt x="7664" y="9278"/>
                  <a:pt x="7610" y="9247"/>
                  <a:pt x="7598" y="9214"/>
                </a:cubicBezTo>
                <a:cubicBezTo>
                  <a:pt x="7640" y="9160"/>
                  <a:pt x="7664" y="9076"/>
                  <a:pt x="7721" y="9043"/>
                </a:cubicBezTo>
                <a:cubicBezTo>
                  <a:pt x="7697" y="9007"/>
                  <a:pt x="7698" y="8964"/>
                  <a:pt x="7712" y="8941"/>
                </a:cubicBezTo>
                <a:cubicBezTo>
                  <a:pt x="7703" y="8890"/>
                  <a:pt x="7784" y="8937"/>
                  <a:pt x="7805" y="8905"/>
                </a:cubicBezTo>
                <a:cubicBezTo>
                  <a:pt x="7790" y="8857"/>
                  <a:pt x="7796" y="8860"/>
                  <a:pt x="7820" y="8824"/>
                </a:cubicBezTo>
                <a:cubicBezTo>
                  <a:pt x="7829" y="8761"/>
                  <a:pt x="7730" y="8806"/>
                  <a:pt x="7706" y="8752"/>
                </a:cubicBezTo>
                <a:cubicBezTo>
                  <a:pt x="7649" y="8732"/>
                  <a:pt x="7619" y="8590"/>
                  <a:pt x="7616" y="8497"/>
                </a:cubicBezTo>
                <a:cubicBezTo>
                  <a:pt x="7548" y="8385"/>
                  <a:pt x="7497" y="8403"/>
                  <a:pt x="7466" y="8365"/>
                </a:cubicBezTo>
                <a:cubicBezTo>
                  <a:pt x="7437" y="8326"/>
                  <a:pt x="7437" y="8303"/>
                  <a:pt x="7439" y="8263"/>
                </a:cubicBezTo>
                <a:cubicBezTo>
                  <a:pt x="7445" y="8164"/>
                  <a:pt x="7481" y="8167"/>
                  <a:pt x="7478" y="8125"/>
                </a:cubicBezTo>
                <a:cubicBezTo>
                  <a:pt x="7475" y="8083"/>
                  <a:pt x="7433" y="8058"/>
                  <a:pt x="7409" y="8014"/>
                </a:cubicBezTo>
                <a:cubicBezTo>
                  <a:pt x="7385" y="7970"/>
                  <a:pt x="7371" y="7896"/>
                  <a:pt x="7331" y="7861"/>
                </a:cubicBezTo>
                <a:cubicBezTo>
                  <a:pt x="7327" y="7836"/>
                  <a:pt x="7160" y="7873"/>
                  <a:pt x="7166" y="7801"/>
                </a:cubicBezTo>
                <a:cubicBezTo>
                  <a:pt x="7151" y="7773"/>
                  <a:pt x="7284" y="7791"/>
                  <a:pt x="7271" y="7762"/>
                </a:cubicBezTo>
                <a:cubicBezTo>
                  <a:pt x="7310" y="7738"/>
                  <a:pt x="7288" y="7696"/>
                  <a:pt x="7295" y="7648"/>
                </a:cubicBezTo>
                <a:cubicBezTo>
                  <a:pt x="7357" y="7603"/>
                  <a:pt x="7373" y="7594"/>
                  <a:pt x="7397" y="7543"/>
                </a:cubicBezTo>
                <a:cubicBezTo>
                  <a:pt x="7423" y="7478"/>
                  <a:pt x="7423" y="7612"/>
                  <a:pt x="7448" y="7558"/>
                </a:cubicBezTo>
                <a:cubicBezTo>
                  <a:pt x="7469" y="7546"/>
                  <a:pt x="7469" y="7543"/>
                  <a:pt x="7475" y="7495"/>
                </a:cubicBezTo>
                <a:cubicBezTo>
                  <a:pt x="7419" y="7256"/>
                  <a:pt x="7311" y="6607"/>
                  <a:pt x="7226" y="6358"/>
                </a:cubicBezTo>
                <a:cubicBezTo>
                  <a:pt x="7141" y="6109"/>
                  <a:pt x="6980" y="6079"/>
                  <a:pt x="6965" y="5998"/>
                </a:cubicBezTo>
                <a:cubicBezTo>
                  <a:pt x="6967" y="5900"/>
                  <a:pt x="7063" y="5921"/>
                  <a:pt x="7133" y="5872"/>
                </a:cubicBezTo>
                <a:cubicBezTo>
                  <a:pt x="7203" y="5823"/>
                  <a:pt x="7337" y="5752"/>
                  <a:pt x="7385" y="5701"/>
                </a:cubicBezTo>
                <a:cubicBezTo>
                  <a:pt x="7397" y="5623"/>
                  <a:pt x="7366" y="5583"/>
                  <a:pt x="7424" y="5563"/>
                </a:cubicBezTo>
                <a:cubicBezTo>
                  <a:pt x="7438" y="5541"/>
                  <a:pt x="7558" y="5556"/>
                  <a:pt x="7577" y="5539"/>
                </a:cubicBezTo>
                <a:cubicBezTo>
                  <a:pt x="7613" y="5566"/>
                  <a:pt x="7691" y="5548"/>
                  <a:pt x="7691" y="5548"/>
                </a:cubicBezTo>
                <a:cubicBezTo>
                  <a:pt x="7730" y="5542"/>
                  <a:pt x="7673" y="5449"/>
                  <a:pt x="7676" y="5416"/>
                </a:cubicBezTo>
                <a:cubicBezTo>
                  <a:pt x="7679" y="5383"/>
                  <a:pt x="7717" y="5379"/>
                  <a:pt x="7706" y="5350"/>
                </a:cubicBezTo>
                <a:cubicBezTo>
                  <a:pt x="7661" y="5314"/>
                  <a:pt x="7613" y="5314"/>
                  <a:pt x="7613" y="5245"/>
                </a:cubicBezTo>
                <a:cubicBezTo>
                  <a:pt x="7631" y="5197"/>
                  <a:pt x="7640" y="5221"/>
                  <a:pt x="7655" y="5179"/>
                </a:cubicBezTo>
                <a:cubicBezTo>
                  <a:pt x="7691" y="5132"/>
                  <a:pt x="7610" y="5146"/>
                  <a:pt x="7643" y="5095"/>
                </a:cubicBezTo>
                <a:cubicBezTo>
                  <a:pt x="7676" y="5025"/>
                  <a:pt x="7703" y="5095"/>
                  <a:pt x="7748" y="5044"/>
                </a:cubicBezTo>
                <a:cubicBezTo>
                  <a:pt x="7745" y="5012"/>
                  <a:pt x="7802" y="5035"/>
                  <a:pt x="7796" y="5008"/>
                </a:cubicBezTo>
                <a:cubicBezTo>
                  <a:pt x="7790" y="4981"/>
                  <a:pt x="7715" y="4916"/>
                  <a:pt x="7712" y="4879"/>
                </a:cubicBezTo>
                <a:cubicBezTo>
                  <a:pt x="7768" y="4826"/>
                  <a:pt x="7708" y="4823"/>
                  <a:pt x="7781" y="4786"/>
                </a:cubicBezTo>
                <a:cubicBezTo>
                  <a:pt x="7801" y="4757"/>
                  <a:pt x="7760" y="4763"/>
                  <a:pt x="7784" y="4738"/>
                </a:cubicBezTo>
                <a:cubicBezTo>
                  <a:pt x="7922" y="4642"/>
                  <a:pt x="8085" y="4514"/>
                  <a:pt x="8183" y="4360"/>
                </a:cubicBezTo>
                <a:cubicBezTo>
                  <a:pt x="8195" y="4329"/>
                  <a:pt x="8156" y="4341"/>
                  <a:pt x="8156" y="4330"/>
                </a:cubicBezTo>
                <a:cubicBezTo>
                  <a:pt x="8156" y="4319"/>
                  <a:pt x="8186" y="4305"/>
                  <a:pt x="8186" y="4291"/>
                </a:cubicBezTo>
                <a:cubicBezTo>
                  <a:pt x="8177" y="4272"/>
                  <a:pt x="8174" y="4213"/>
                  <a:pt x="8099" y="4216"/>
                </a:cubicBezTo>
                <a:cubicBezTo>
                  <a:pt x="8078" y="4194"/>
                  <a:pt x="8058" y="4180"/>
                  <a:pt x="7997" y="4183"/>
                </a:cubicBezTo>
                <a:cubicBezTo>
                  <a:pt x="7947" y="4115"/>
                  <a:pt x="7862" y="3762"/>
                  <a:pt x="7820" y="3673"/>
                </a:cubicBezTo>
                <a:cubicBezTo>
                  <a:pt x="7778" y="3643"/>
                  <a:pt x="7769" y="3668"/>
                  <a:pt x="7745" y="3649"/>
                </a:cubicBezTo>
                <a:cubicBezTo>
                  <a:pt x="7721" y="3630"/>
                  <a:pt x="7705" y="3575"/>
                  <a:pt x="7673" y="3559"/>
                </a:cubicBezTo>
                <a:cubicBezTo>
                  <a:pt x="7641" y="3543"/>
                  <a:pt x="7566" y="3565"/>
                  <a:pt x="7550" y="3550"/>
                </a:cubicBezTo>
                <a:cubicBezTo>
                  <a:pt x="7505" y="3496"/>
                  <a:pt x="7577" y="3486"/>
                  <a:pt x="7574" y="3466"/>
                </a:cubicBezTo>
                <a:cubicBezTo>
                  <a:pt x="7571" y="3446"/>
                  <a:pt x="7559" y="3447"/>
                  <a:pt x="7532" y="3430"/>
                </a:cubicBezTo>
                <a:cubicBezTo>
                  <a:pt x="7505" y="3413"/>
                  <a:pt x="7437" y="3406"/>
                  <a:pt x="7412" y="3364"/>
                </a:cubicBezTo>
                <a:cubicBezTo>
                  <a:pt x="7387" y="3322"/>
                  <a:pt x="7386" y="3221"/>
                  <a:pt x="7379" y="3178"/>
                </a:cubicBezTo>
                <a:cubicBezTo>
                  <a:pt x="7310" y="3160"/>
                  <a:pt x="7380" y="3130"/>
                  <a:pt x="7370" y="3106"/>
                </a:cubicBezTo>
                <a:cubicBezTo>
                  <a:pt x="7360" y="3082"/>
                  <a:pt x="7337" y="3045"/>
                  <a:pt x="7319" y="3034"/>
                </a:cubicBezTo>
                <a:cubicBezTo>
                  <a:pt x="7301" y="3023"/>
                  <a:pt x="7274" y="3058"/>
                  <a:pt x="7259" y="3037"/>
                </a:cubicBezTo>
                <a:cubicBezTo>
                  <a:pt x="7244" y="3016"/>
                  <a:pt x="7250" y="2947"/>
                  <a:pt x="7226" y="2905"/>
                </a:cubicBezTo>
                <a:cubicBezTo>
                  <a:pt x="7229" y="2853"/>
                  <a:pt x="7265" y="2766"/>
                  <a:pt x="7280" y="2725"/>
                </a:cubicBezTo>
                <a:cubicBezTo>
                  <a:pt x="7295" y="2684"/>
                  <a:pt x="7320" y="2678"/>
                  <a:pt x="7316" y="2659"/>
                </a:cubicBezTo>
                <a:cubicBezTo>
                  <a:pt x="7312" y="2640"/>
                  <a:pt x="7261" y="2639"/>
                  <a:pt x="7256" y="2611"/>
                </a:cubicBezTo>
                <a:cubicBezTo>
                  <a:pt x="7251" y="2583"/>
                  <a:pt x="7285" y="2521"/>
                  <a:pt x="7283" y="2491"/>
                </a:cubicBezTo>
                <a:cubicBezTo>
                  <a:pt x="7281" y="2461"/>
                  <a:pt x="7244" y="2448"/>
                  <a:pt x="7241" y="2428"/>
                </a:cubicBezTo>
                <a:cubicBezTo>
                  <a:pt x="7238" y="2408"/>
                  <a:pt x="7256" y="2390"/>
                  <a:pt x="7265" y="2371"/>
                </a:cubicBezTo>
                <a:cubicBezTo>
                  <a:pt x="7274" y="2352"/>
                  <a:pt x="7301" y="2319"/>
                  <a:pt x="7295" y="2314"/>
                </a:cubicBezTo>
                <a:cubicBezTo>
                  <a:pt x="7289" y="2309"/>
                  <a:pt x="7245" y="2327"/>
                  <a:pt x="7229" y="2341"/>
                </a:cubicBezTo>
                <a:cubicBezTo>
                  <a:pt x="7213" y="2355"/>
                  <a:pt x="7204" y="2383"/>
                  <a:pt x="7199" y="2401"/>
                </a:cubicBezTo>
                <a:cubicBezTo>
                  <a:pt x="7194" y="2419"/>
                  <a:pt x="7215" y="2448"/>
                  <a:pt x="7196" y="2452"/>
                </a:cubicBezTo>
                <a:cubicBezTo>
                  <a:pt x="7177" y="2456"/>
                  <a:pt x="7117" y="2425"/>
                  <a:pt x="7082" y="2428"/>
                </a:cubicBezTo>
                <a:cubicBezTo>
                  <a:pt x="7047" y="2431"/>
                  <a:pt x="7006" y="2447"/>
                  <a:pt x="6989" y="2470"/>
                </a:cubicBezTo>
                <a:cubicBezTo>
                  <a:pt x="6972" y="2493"/>
                  <a:pt x="6991" y="2545"/>
                  <a:pt x="6980" y="2569"/>
                </a:cubicBezTo>
                <a:cubicBezTo>
                  <a:pt x="6944" y="2557"/>
                  <a:pt x="6983" y="2596"/>
                  <a:pt x="6923" y="2617"/>
                </a:cubicBezTo>
                <a:cubicBezTo>
                  <a:pt x="6944" y="2638"/>
                  <a:pt x="6938" y="2680"/>
                  <a:pt x="6989" y="2722"/>
                </a:cubicBezTo>
                <a:cubicBezTo>
                  <a:pt x="7007" y="2692"/>
                  <a:pt x="7064" y="2671"/>
                  <a:pt x="7109" y="2680"/>
                </a:cubicBezTo>
                <a:cubicBezTo>
                  <a:pt x="7130" y="2650"/>
                  <a:pt x="7160" y="2623"/>
                  <a:pt x="7160" y="2566"/>
                </a:cubicBezTo>
                <a:cubicBezTo>
                  <a:pt x="7208" y="2569"/>
                  <a:pt x="7166" y="2632"/>
                  <a:pt x="7226" y="2650"/>
                </a:cubicBezTo>
                <a:cubicBezTo>
                  <a:pt x="7202" y="2683"/>
                  <a:pt x="7190" y="2677"/>
                  <a:pt x="7151" y="2716"/>
                </a:cubicBezTo>
                <a:cubicBezTo>
                  <a:pt x="7124" y="2740"/>
                  <a:pt x="7086" y="2794"/>
                  <a:pt x="7103" y="2776"/>
                </a:cubicBezTo>
                <a:cubicBezTo>
                  <a:pt x="7121" y="2758"/>
                  <a:pt x="7069" y="2887"/>
                  <a:pt x="7100" y="2854"/>
                </a:cubicBezTo>
                <a:cubicBezTo>
                  <a:pt x="7100" y="2800"/>
                  <a:pt x="7027" y="2938"/>
                  <a:pt x="7025" y="2893"/>
                </a:cubicBezTo>
                <a:cubicBezTo>
                  <a:pt x="6992" y="2893"/>
                  <a:pt x="6969" y="2841"/>
                  <a:pt x="6929" y="2833"/>
                </a:cubicBezTo>
                <a:cubicBezTo>
                  <a:pt x="6900" y="2790"/>
                  <a:pt x="6947" y="2929"/>
                  <a:pt x="6980" y="2956"/>
                </a:cubicBezTo>
                <a:cubicBezTo>
                  <a:pt x="6911" y="2995"/>
                  <a:pt x="6875" y="3043"/>
                  <a:pt x="6758" y="3076"/>
                </a:cubicBezTo>
                <a:cubicBezTo>
                  <a:pt x="6761" y="3106"/>
                  <a:pt x="6803" y="3121"/>
                  <a:pt x="6797" y="3139"/>
                </a:cubicBezTo>
                <a:cubicBezTo>
                  <a:pt x="6774" y="3205"/>
                  <a:pt x="6745" y="3070"/>
                  <a:pt x="6737" y="3142"/>
                </a:cubicBezTo>
                <a:cubicBezTo>
                  <a:pt x="6713" y="3175"/>
                  <a:pt x="6764" y="3154"/>
                  <a:pt x="6692" y="3187"/>
                </a:cubicBezTo>
                <a:cubicBezTo>
                  <a:pt x="6668" y="3229"/>
                  <a:pt x="6623" y="3187"/>
                  <a:pt x="6566" y="3229"/>
                </a:cubicBezTo>
                <a:cubicBezTo>
                  <a:pt x="6545" y="3235"/>
                  <a:pt x="6536" y="3202"/>
                  <a:pt x="6521" y="3268"/>
                </a:cubicBezTo>
                <a:cubicBezTo>
                  <a:pt x="6482" y="3256"/>
                  <a:pt x="6461" y="3277"/>
                  <a:pt x="6401" y="3247"/>
                </a:cubicBezTo>
                <a:cubicBezTo>
                  <a:pt x="6386" y="3262"/>
                  <a:pt x="6395" y="3289"/>
                  <a:pt x="6374" y="3295"/>
                </a:cubicBezTo>
                <a:cubicBezTo>
                  <a:pt x="6391" y="3331"/>
                  <a:pt x="6383" y="3346"/>
                  <a:pt x="6395" y="3403"/>
                </a:cubicBezTo>
                <a:cubicBezTo>
                  <a:pt x="6440" y="3430"/>
                  <a:pt x="6508" y="3426"/>
                  <a:pt x="6467" y="3463"/>
                </a:cubicBezTo>
                <a:cubicBezTo>
                  <a:pt x="6508" y="3489"/>
                  <a:pt x="6392" y="3411"/>
                  <a:pt x="6395" y="3445"/>
                </a:cubicBezTo>
                <a:cubicBezTo>
                  <a:pt x="6301" y="3516"/>
                  <a:pt x="6374" y="3517"/>
                  <a:pt x="6317" y="3529"/>
                </a:cubicBezTo>
                <a:cubicBezTo>
                  <a:pt x="6320" y="3493"/>
                  <a:pt x="6308" y="3439"/>
                  <a:pt x="6335" y="3427"/>
                </a:cubicBezTo>
                <a:cubicBezTo>
                  <a:pt x="6326" y="3358"/>
                  <a:pt x="6321" y="3340"/>
                  <a:pt x="6332" y="3295"/>
                </a:cubicBezTo>
                <a:cubicBezTo>
                  <a:pt x="6343" y="3250"/>
                  <a:pt x="6311" y="3151"/>
                  <a:pt x="6404" y="3154"/>
                </a:cubicBezTo>
                <a:cubicBezTo>
                  <a:pt x="6479" y="3151"/>
                  <a:pt x="6455" y="3151"/>
                  <a:pt x="6473" y="3109"/>
                </a:cubicBezTo>
                <a:cubicBezTo>
                  <a:pt x="6500" y="3052"/>
                  <a:pt x="6440" y="3079"/>
                  <a:pt x="6509" y="2965"/>
                </a:cubicBezTo>
                <a:cubicBezTo>
                  <a:pt x="6512" y="2950"/>
                  <a:pt x="6506" y="2917"/>
                  <a:pt x="6494" y="2902"/>
                </a:cubicBezTo>
                <a:cubicBezTo>
                  <a:pt x="6542" y="2896"/>
                  <a:pt x="6623" y="2830"/>
                  <a:pt x="6677" y="2833"/>
                </a:cubicBezTo>
                <a:cubicBezTo>
                  <a:pt x="6782" y="2695"/>
                  <a:pt x="6698" y="2659"/>
                  <a:pt x="6782" y="2506"/>
                </a:cubicBezTo>
                <a:cubicBezTo>
                  <a:pt x="6824" y="2433"/>
                  <a:pt x="6806" y="2467"/>
                  <a:pt x="6851" y="2437"/>
                </a:cubicBezTo>
                <a:cubicBezTo>
                  <a:pt x="6872" y="2428"/>
                  <a:pt x="6899" y="2371"/>
                  <a:pt x="6914" y="2320"/>
                </a:cubicBezTo>
                <a:cubicBezTo>
                  <a:pt x="6962" y="2293"/>
                  <a:pt x="6905" y="2266"/>
                  <a:pt x="6896" y="2224"/>
                </a:cubicBezTo>
                <a:cubicBezTo>
                  <a:pt x="6979" y="2080"/>
                  <a:pt x="6940" y="2177"/>
                  <a:pt x="6950" y="2149"/>
                </a:cubicBezTo>
                <a:cubicBezTo>
                  <a:pt x="6989" y="2107"/>
                  <a:pt x="6937" y="2086"/>
                  <a:pt x="6956" y="2056"/>
                </a:cubicBezTo>
                <a:cubicBezTo>
                  <a:pt x="6975" y="2026"/>
                  <a:pt x="6971" y="2119"/>
                  <a:pt x="7064" y="1969"/>
                </a:cubicBezTo>
                <a:cubicBezTo>
                  <a:pt x="7090" y="1935"/>
                  <a:pt x="7096" y="1872"/>
                  <a:pt x="7115" y="1852"/>
                </a:cubicBezTo>
                <a:cubicBezTo>
                  <a:pt x="7145" y="1827"/>
                  <a:pt x="7169" y="1878"/>
                  <a:pt x="7181" y="1849"/>
                </a:cubicBezTo>
                <a:cubicBezTo>
                  <a:pt x="7194" y="1824"/>
                  <a:pt x="7193" y="1756"/>
                  <a:pt x="7196" y="1699"/>
                </a:cubicBezTo>
                <a:cubicBezTo>
                  <a:pt x="7218" y="1612"/>
                  <a:pt x="7289" y="1660"/>
                  <a:pt x="7295" y="1591"/>
                </a:cubicBezTo>
                <a:cubicBezTo>
                  <a:pt x="7317" y="1559"/>
                  <a:pt x="7311" y="1547"/>
                  <a:pt x="7319" y="1480"/>
                </a:cubicBezTo>
                <a:cubicBezTo>
                  <a:pt x="7319" y="1369"/>
                  <a:pt x="7394" y="1339"/>
                  <a:pt x="7343" y="1189"/>
                </a:cubicBezTo>
                <a:cubicBezTo>
                  <a:pt x="7338" y="1127"/>
                  <a:pt x="7298" y="1141"/>
                  <a:pt x="7289" y="1108"/>
                </a:cubicBezTo>
                <a:cubicBezTo>
                  <a:pt x="7280" y="1075"/>
                  <a:pt x="7301" y="1060"/>
                  <a:pt x="7286" y="988"/>
                </a:cubicBezTo>
                <a:cubicBezTo>
                  <a:pt x="7289" y="901"/>
                  <a:pt x="7258" y="863"/>
                  <a:pt x="7244" y="850"/>
                </a:cubicBezTo>
                <a:cubicBezTo>
                  <a:pt x="7230" y="837"/>
                  <a:pt x="7217" y="918"/>
                  <a:pt x="7202" y="910"/>
                </a:cubicBezTo>
                <a:cubicBezTo>
                  <a:pt x="7187" y="902"/>
                  <a:pt x="7170" y="833"/>
                  <a:pt x="7151" y="802"/>
                </a:cubicBezTo>
                <a:cubicBezTo>
                  <a:pt x="7132" y="771"/>
                  <a:pt x="7102" y="727"/>
                  <a:pt x="7085" y="721"/>
                </a:cubicBezTo>
                <a:cubicBezTo>
                  <a:pt x="7068" y="715"/>
                  <a:pt x="7045" y="745"/>
                  <a:pt x="7046" y="766"/>
                </a:cubicBezTo>
                <a:cubicBezTo>
                  <a:pt x="7047" y="787"/>
                  <a:pt x="7092" y="830"/>
                  <a:pt x="7091" y="847"/>
                </a:cubicBezTo>
                <a:cubicBezTo>
                  <a:pt x="7090" y="864"/>
                  <a:pt x="7057" y="894"/>
                  <a:pt x="7037" y="871"/>
                </a:cubicBezTo>
                <a:cubicBezTo>
                  <a:pt x="7017" y="848"/>
                  <a:pt x="7016" y="758"/>
                  <a:pt x="6968" y="709"/>
                </a:cubicBezTo>
                <a:cubicBezTo>
                  <a:pt x="6920" y="660"/>
                  <a:pt x="6791" y="608"/>
                  <a:pt x="6746" y="577"/>
                </a:cubicBezTo>
                <a:cubicBezTo>
                  <a:pt x="6701" y="546"/>
                  <a:pt x="6716" y="536"/>
                  <a:pt x="6695" y="523"/>
                </a:cubicBezTo>
                <a:cubicBezTo>
                  <a:pt x="6674" y="510"/>
                  <a:pt x="6647" y="499"/>
                  <a:pt x="6617" y="499"/>
                </a:cubicBezTo>
                <a:cubicBezTo>
                  <a:pt x="6587" y="499"/>
                  <a:pt x="6547" y="510"/>
                  <a:pt x="6512" y="526"/>
                </a:cubicBezTo>
                <a:cubicBezTo>
                  <a:pt x="6477" y="542"/>
                  <a:pt x="6439" y="586"/>
                  <a:pt x="6407" y="592"/>
                </a:cubicBezTo>
                <a:cubicBezTo>
                  <a:pt x="6375" y="598"/>
                  <a:pt x="6347" y="559"/>
                  <a:pt x="6317" y="562"/>
                </a:cubicBezTo>
                <a:cubicBezTo>
                  <a:pt x="6254" y="607"/>
                  <a:pt x="6287" y="622"/>
                  <a:pt x="6227" y="610"/>
                </a:cubicBezTo>
                <a:cubicBezTo>
                  <a:pt x="6176" y="601"/>
                  <a:pt x="6206" y="649"/>
                  <a:pt x="6146" y="625"/>
                </a:cubicBezTo>
                <a:cubicBezTo>
                  <a:pt x="6166" y="576"/>
                  <a:pt x="6035" y="610"/>
                  <a:pt x="6113" y="691"/>
                </a:cubicBezTo>
                <a:cubicBezTo>
                  <a:pt x="6157" y="657"/>
                  <a:pt x="6089" y="772"/>
                  <a:pt x="6083" y="769"/>
                </a:cubicBezTo>
                <a:cubicBezTo>
                  <a:pt x="6044" y="766"/>
                  <a:pt x="6050" y="799"/>
                  <a:pt x="6026" y="769"/>
                </a:cubicBezTo>
                <a:cubicBezTo>
                  <a:pt x="5897" y="814"/>
                  <a:pt x="5999" y="817"/>
                  <a:pt x="5903" y="829"/>
                </a:cubicBezTo>
                <a:cubicBezTo>
                  <a:pt x="5820" y="809"/>
                  <a:pt x="5882" y="826"/>
                  <a:pt x="5855" y="766"/>
                </a:cubicBezTo>
                <a:cubicBezTo>
                  <a:pt x="5888" y="766"/>
                  <a:pt x="5892" y="810"/>
                  <a:pt x="5909" y="769"/>
                </a:cubicBezTo>
                <a:cubicBezTo>
                  <a:pt x="5926" y="728"/>
                  <a:pt x="5924" y="607"/>
                  <a:pt x="5957" y="520"/>
                </a:cubicBezTo>
                <a:cubicBezTo>
                  <a:pt x="5966" y="463"/>
                  <a:pt x="5960" y="481"/>
                  <a:pt x="5930" y="451"/>
                </a:cubicBezTo>
                <a:cubicBezTo>
                  <a:pt x="5876" y="403"/>
                  <a:pt x="5794" y="431"/>
                  <a:pt x="5750" y="439"/>
                </a:cubicBezTo>
                <a:cubicBezTo>
                  <a:pt x="5706" y="447"/>
                  <a:pt x="5676" y="503"/>
                  <a:pt x="5666" y="499"/>
                </a:cubicBezTo>
                <a:cubicBezTo>
                  <a:pt x="5656" y="495"/>
                  <a:pt x="5729" y="420"/>
                  <a:pt x="5687" y="415"/>
                </a:cubicBezTo>
                <a:cubicBezTo>
                  <a:pt x="5645" y="410"/>
                  <a:pt x="5422" y="488"/>
                  <a:pt x="5411" y="469"/>
                </a:cubicBezTo>
                <a:cubicBezTo>
                  <a:pt x="5400" y="450"/>
                  <a:pt x="5576" y="370"/>
                  <a:pt x="5621" y="304"/>
                </a:cubicBezTo>
                <a:cubicBezTo>
                  <a:pt x="5671" y="261"/>
                  <a:pt x="5703" y="250"/>
                  <a:pt x="5705" y="226"/>
                </a:cubicBezTo>
                <a:cubicBezTo>
                  <a:pt x="5707" y="202"/>
                  <a:pt x="5649" y="183"/>
                  <a:pt x="5633" y="160"/>
                </a:cubicBezTo>
                <a:cubicBezTo>
                  <a:pt x="5617" y="137"/>
                  <a:pt x="5635" y="103"/>
                  <a:pt x="5606" y="91"/>
                </a:cubicBezTo>
                <a:cubicBezTo>
                  <a:pt x="5577" y="79"/>
                  <a:pt x="5495" y="100"/>
                  <a:pt x="5462" y="91"/>
                </a:cubicBezTo>
                <a:cubicBezTo>
                  <a:pt x="5429" y="82"/>
                  <a:pt x="5429" y="47"/>
                  <a:pt x="5405" y="34"/>
                </a:cubicBezTo>
                <a:cubicBezTo>
                  <a:pt x="5381" y="21"/>
                  <a:pt x="5354" y="0"/>
                  <a:pt x="5318" y="13"/>
                </a:cubicBezTo>
                <a:cubicBezTo>
                  <a:pt x="5282" y="26"/>
                  <a:pt x="5252" y="100"/>
                  <a:pt x="5186" y="112"/>
                </a:cubicBezTo>
                <a:cubicBezTo>
                  <a:pt x="5127" y="98"/>
                  <a:pt x="5105" y="334"/>
                  <a:pt x="5054" y="331"/>
                </a:cubicBezTo>
                <a:cubicBezTo>
                  <a:pt x="4910" y="418"/>
                  <a:pt x="4935" y="664"/>
                  <a:pt x="4892" y="688"/>
                </a:cubicBezTo>
                <a:cubicBezTo>
                  <a:pt x="4817" y="721"/>
                  <a:pt x="4949" y="814"/>
                  <a:pt x="4961" y="838"/>
                </a:cubicBezTo>
                <a:cubicBezTo>
                  <a:pt x="4942" y="886"/>
                  <a:pt x="4948" y="963"/>
                  <a:pt x="4919" y="997"/>
                </a:cubicBezTo>
                <a:cubicBezTo>
                  <a:pt x="4890" y="1031"/>
                  <a:pt x="4827" y="1027"/>
                  <a:pt x="4790" y="1039"/>
                </a:cubicBezTo>
                <a:cubicBezTo>
                  <a:pt x="4742" y="1051"/>
                  <a:pt x="4748" y="1072"/>
                  <a:pt x="4697" y="1066"/>
                </a:cubicBezTo>
                <a:cubicBezTo>
                  <a:pt x="4679" y="1052"/>
                  <a:pt x="4607" y="1033"/>
                  <a:pt x="4562" y="1066"/>
                </a:cubicBezTo>
                <a:cubicBezTo>
                  <a:pt x="4541" y="1069"/>
                  <a:pt x="4661" y="1180"/>
                  <a:pt x="4733" y="1228"/>
                </a:cubicBezTo>
                <a:cubicBezTo>
                  <a:pt x="4766" y="1276"/>
                  <a:pt x="4785" y="1335"/>
                  <a:pt x="4778" y="1339"/>
                </a:cubicBezTo>
                <a:cubicBezTo>
                  <a:pt x="4771" y="1343"/>
                  <a:pt x="4720" y="1275"/>
                  <a:pt x="4691" y="1255"/>
                </a:cubicBezTo>
                <a:cubicBezTo>
                  <a:pt x="4661" y="1237"/>
                  <a:pt x="4628" y="1246"/>
                  <a:pt x="4601" y="1219"/>
                </a:cubicBezTo>
                <a:cubicBezTo>
                  <a:pt x="4539" y="1238"/>
                  <a:pt x="4412" y="1417"/>
                  <a:pt x="4319" y="1372"/>
                </a:cubicBezTo>
                <a:cubicBezTo>
                  <a:pt x="4251" y="1408"/>
                  <a:pt x="4216" y="1440"/>
                  <a:pt x="4172" y="1465"/>
                </a:cubicBezTo>
                <a:cubicBezTo>
                  <a:pt x="4143" y="1420"/>
                  <a:pt x="4100" y="1551"/>
                  <a:pt x="4055" y="1522"/>
                </a:cubicBezTo>
                <a:cubicBezTo>
                  <a:pt x="4058" y="1459"/>
                  <a:pt x="4127" y="1450"/>
                  <a:pt x="4127" y="1381"/>
                </a:cubicBezTo>
                <a:cubicBezTo>
                  <a:pt x="4137" y="1355"/>
                  <a:pt x="4159" y="1352"/>
                  <a:pt x="4136" y="1342"/>
                </a:cubicBezTo>
                <a:cubicBezTo>
                  <a:pt x="4034" y="1366"/>
                  <a:pt x="4035" y="1329"/>
                  <a:pt x="3989" y="1324"/>
                </a:cubicBezTo>
                <a:cubicBezTo>
                  <a:pt x="3956" y="1399"/>
                  <a:pt x="3899" y="1369"/>
                  <a:pt x="3776" y="1381"/>
                </a:cubicBezTo>
                <a:cubicBezTo>
                  <a:pt x="3752" y="1360"/>
                  <a:pt x="3710" y="1375"/>
                  <a:pt x="3674" y="1384"/>
                </a:cubicBezTo>
                <a:cubicBezTo>
                  <a:pt x="3698" y="1435"/>
                  <a:pt x="3722" y="1384"/>
                  <a:pt x="3710" y="1447"/>
                </a:cubicBezTo>
                <a:cubicBezTo>
                  <a:pt x="3677" y="1441"/>
                  <a:pt x="3622" y="1417"/>
                  <a:pt x="3590" y="1432"/>
                </a:cubicBezTo>
                <a:cubicBezTo>
                  <a:pt x="3558" y="1447"/>
                  <a:pt x="3516" y="1528"/>
                  <a:pt x="3518" y="1537"/>
                </a:cubicBezTo>
                <a:cubicBezTo>
                  <a:pt x="3673" y="1597"/>
                  <a:pt x="3518" y="1522"/>
                  <a:pt x="3605" y="1489"/>
                </a:cubicBezTo>
                <a:cubicBezTo>
                  <a:pt x="3622" y="1489"/>
                  <a:pt x="3600" y="1532"/>
                  <a:pt x="3623" y="1540"/>
                </a:cubicBezTo>
                <a:cubicBezTo>
                  <a:pt x="3646" y="1548"/>
                  <a:pt x="3753" y="1525"/>
                  <a:pt x="3746" y="1537"/>
                </a:cubicBezTo>
                <a:cubicBezTo>
                  <a:pt x="3584" y="1627"/>
                  <a:pt x="3683" y="1606"/>
                  <a:pt x="3581" y="1609"/>
                </a:cubicBezTo>
                <a:cubicBezTo>
                  <a:pt x="3506" y="1651"/>
                  <a:pt x="3488" y="1597"/>
                  <a:pt x="3431" y="1663"/>
                </a:cubicBezTo>
                <a:cubicBezTo>
                  <a:pt x="3383" y="1670"/>
                  <a:pt x="3351" y="1660"/>
                  <a:pt x="3305" y="1675"/>
                </a:cubicBezTo>
                <a:cubicBezTo>
                  <a:pt x="3281" y="1682"/>
                  <a:pt x="3334" y="1723"/>
                  <a:pt x="3314" y="1738"/>
                </a:cubicBezTo>
                <a:cubicBezTo>
                  <a:pt x="3281" y="1750"/>
                  <a:pt x="3266" y="1684"/>
                  <a:pt x="3152" y="1726"/>
                </a:cubicBezTo>
                <a:cubicBezTo>
                  <a:pt x="3028" y="1789"/>
                  <a:pt x="3102" y="1754"/>
                  <a:pt x="3077" y="1762"/>
                </a:cubicBezTo>
                <a:cubicBezTo>
                  <a:pt x="3052" y="1770"/>
                  <a:pt x="3011" y="1765"/>
                  <a:pt x="2999" y="1774"/>
                </a:cubicBezTo>
                <a:cubicBezTo>
                  <a:pt x="2987" y="1783"/>
                  <a:pt x="3016" y="1803"/>
                  <a:pt x="3005" y="1813"/>
                </a:cubicBezTo>
                <a:cubicBezTo>
                  <a:pt x="2975" y="1777"/>
                  <a:pt x="2947" y="1823"/>
                  <a:pt x="2933" y="1831"/>
                </a:cubicBezTo>
                <a:cubicBezTo>
                  <a:pt x="2919" y="1839"/>
                  <a:pt x="2936" y="1863"/>
                  <a:pt x="2921" y="1864"/>
                </a:cubicBezTo>
                <a:cubicBezTo>
                  <a:pt x="2891" y="1933"/>
                  <a:pt x="2882" y="1816"/>
                  <a:pt x="2840" y="1837"/>
                </a:cubicBezTo>
                <a:cubicBezTo>
                  <a:pt x="2812" y="1867"/>
                  <a:pt x="2687" y="1966"/>
                  <a:pt x="2606" y="2095"/>
                </a:cubicBezTo>
                <a:cubicBezTo>
                  <a:pt x="2531" y="2077"/>
                  <a:pt x="2469" y="2052"/>
                  <a:pt x="2432" y="2053"/>
                </a:cubicBezTo>
                <a:cubicBezTo>
                  <a:pt x="2396" y="2059"/>
                  <a:pt x="2390" y="2023"/>
                  <a:pt x="2381" y="2101"/>
                </a:cubicBezTo>
                <a:cubicBezTo>
                  <a:pt x="2398" y="2122"/>
                  <a:pt x="2539" y="2142"/>
                  <a:pt x="2537" y="2179"/>
                </a:cubicBezTo>
                <a:cubicBezTo>
                  <a:pt x="2472" y="2208"/>
                  <a:pt x="2402" y="2230"/>
                  <a:pt x="2369" y="2326"/>
                </a:cubicBezTo>
                <a:cubicBezTo>
                  <a:pt x="2317" y="2347"/>
                  <a:pt x="2379" y="2393"/>
                  <a:pt x="2324" y="2407"/>
                </a:cubicBezTo>
                <a:cubicBezTo>
                  <a:pt x="2304" y="2470"/>
                  <a:pt x="2437" y="2434"/>
                  <a:pt x="2216" y="2293"/>
                </a:cubicBezTo>
                <a:cubicBezTo>
                  <a:pt x="2175" y="2307"/>
                  <a:pt x="2135" y="2356"/>
                  <a:pt x="2132" y="2398"/>
                </a:cubicBezTo>
                <a:cubicBezTo>
                  <a:pt x="2145" y="2424"/>
                  <a:pt x="2218" y="2426"/>
                  <a:pt x="2246" y="2437"/>
                </a:cubicBezTo>
                <a:cubicBezTo>
                  <a:pt x="2271" y="2450"/>
                  <a:pt x="2271" y="2464"/>
                  <a:pt x="2279" y="2476"/>
                </a:cubicBezTo>
                <a:cubicBezTo>
                  <a:pt x="2257" y="2495"/>
                  <a:pt x="2316" y="2494"/>
                  <a:pt x="2291" y="2509"/>
                </a:cubicBezTo>
                <a:cubicBezTo>
                  <a:pt x="2281" y="2518"/>
                  <a:pt x="2310" y="2568"/>
                  <a:pt x="2303" y="2572"/>
                </a:cubicBezTo>
                <a:cubicBezTo>
                  <a:pt x="2296" y="2576"/>
                  <a:pt x="2269" y="2534"/>
                  <a:pt x="2246" y="2533"/>
                </a:cubicBezTo>
                <a:cubicBezTo>
                  <a:pt x="2204" y="2575"/>
                  <a:pt x="2186" y="2510"/>
                  <a:pt x="2162" y="2566"/>
                </a:cubicBezTo>
                <a:cubicBezTo>
                  <a:pt x="2123" y="2572"/>
                  <a:pt x="2114" y="2572"/>
                  <a:pt x="2138" y="2662"/>
                </a:cubicBezTo>
                <a:cubicBezTo>
                  <a:pt x="2253" y="2683"/>
                  <a:pt x="2229" y="2685"/>
                  <a:pt x="2285" y="2746"/>
                </a:cubicBezTo>
                <a:cubicBezTo>
                  <a:pt x="2310" y="2769"/>
                  <a:pt x="2262" y="2779"/>
                  <a:pt x="2270" y="2797"/>
                </a:cubicBezTo>
                <a:cubicBezTo>
                  <a:pt x="2278" y="2815"/>
                  <a:pt x="2329" y="2848"/>
                  <a:pt x="2333" y="2857"/>
                </a:cubicBezTo>
                <a:cubicBezTo>
                  <a:pt x="2325" y="2865"/>
                  <a:pt x="2296" y="2845"/>
                  <a:pt x="2291" y="2851"/>
                </a:cubicBezTo>
                <a:cubicBezTo>
                  <a:pt x="2243" y="2872"/>
                  <a:pt x="2292" y="2872"/>
                  <a:pt x="2300" y="2896"/>
                </a:cubicBezTo>
                <a:cubicBezTo>
                  <a:pt x="2308" y="2920"/>
                  <a:pt x="2363" y="2920"/>
                  <a:pt x="2342" y="2998"/>
                </a:cubicBezTo>
                <a:cubicBezTo>
                  <a:pt x="2337" y="3012"/>
                  <a:pt x="2300" y="2983"/>
                  <a:pt x="2270" y="2980"/>
                </a:cubicBezTo>
                <a:cubicBezTo>
                  <a:pt x="2299" y="3004"/>
                  <a:pt x="2198" y="2959"/>
                  <a:pt x="2162" y="2980"/>
                </a:cubicBezTo>
                <a:cubicBezTo>
                  <a:pt x="2132" y="2983"/>
                  <a:pt x="2111" y="2971"/>
                  <a:pt x="2087" y="3001"/>
                </a:cubicBezTo>
                <a:cubicBezTo>
                  <a:pt x="2064" y="3005"/>
                  <a:pt x="2051" y="2993"/>
                  <a:pt x="2024" y="3007"/>
                </a:cubicBezTo>
                <a:cubicBezTo>
                  <a:pt x="1952" y="3030"/>
                  <a:pt x="1991" y="3063"/>
                  <a:pt x="1928" y="3082"/>
                </a:cubicBezTo>
                <a:cubicBezTo>
                  <a:pt x="1865" y="3076"/>
                  <a:pt x="1902" y="3016"/>
                  <a:pt x="1832" y="3019"/>
                </a:cubicBezTo>
                <a:cubicBezTo>
                  <a:pt x="1745" y="3070"/>
                  <a:pt x="1637" y="3049"/>
                  <a:pt x="1559" y="3058"/>
                </a:cubicBezTo>
                <a:cubicBezTo>
                  <a:pt x="1379" y="3064"/>
                  <a:pt x="1325" y="2986"/>
                  <a:pt x="1010" y="3043"/>
                </a:cubicBezTo>
                <a:cubicBezTo>
                  <a:pt x="962" y="3031"/>
                  <a:pt x="965" y="2992"/>
                  <a:pt x="938" y="3028"/>
                </a:cubicBezTo>
                <a:cubicBezTo>
                  <a:pt x="893" y="3058"/>
                  <a:pt x="950" y="3083"/>
                  <a:pt x="941" y="3106"/>
                </a:cubicBezTo>
                <a:cubicBezTo>
                  <a:pt x="932" y="3129"/>
                  <a:pt x="897" y="3149"/>
                  <a:pt x="884" y="3166"/>
                </a:cubicBezTo>
                <a:cubicBezTo>
                  <a:pt x="871" y="3183"/>
                  <a:pt x="857" y="3186"/>
                  <a:pt x="863" y="3208"/>
                </a:cubicBezTo>
                <a:cubicBezTo>
                  <a:pt x="869" y="3230"/>
                  <a:pt x="917" y="3238"/>
                  <a:pt x="920" y="3298"/>
                </a:cubicBezTo>
                <a:cubicBezTo>
                  <a:pt x="918" y="3312"/>
                  <a:pt x="850" y="3283"/>
                  <a:pt x="848" y="3292"/>
                </a:cubicBezTo>
                <a:cubicBezTo>
                  <a:pt x="807" y="3267"/>
                  <a:pt x="905" y="3342"/>
                  <a:pt x="908" y="3355"/>
                </a:cubicBezTo>
                <a:cubicBezTo>
                  <a:pt x="911" y="3368"/>
                  <a:pt x="867" y="3344"/>
                  <a:pt x="869" y="3370"/>
                </a:cubicBezTo>
                <a:cubicBezTo>
                  <a:pt x="871" y="3396"/>
                  <a:pt x="923" y="3403"/>
                  <a:pt x="917" y="3511"/>
                </a:cubicBezTo>
                <a:cubicBezTo>
                  <a:pt x="912" y="3556"/>
                  <a:pt x="852" y="3608"/>
                  <a:pt x="839" y="3640"/>
                </a:cubicBezTo>
                <a:cubicBezTo>
                  <a:pt x="826" y="3672"/>
                  <a:pt x="834" y="3690"/>
                  <a:pt x="839" y="3703"/>
                </a:cubicBezTo>
                <a:cubicBezTo>
                  <a:pt x="844" y="3716"/>
                  <a:pt x="872" y="3708"/>
                  <a:pt x="872" y="3721"/>
                </a:cubicBezTo>
                <a:cubicBezTo>
                  <a:pt x="872" y="3734"/>
                  <a:pt x="842" y="3761"/>
                  <a:pt x="836" y="3784"/>
                </a:cubicBezTo>
                <a:cubicBezTo>
                  <a:pt x="830" y="3807"/>
                  <a:pt x="815" y="3828"/>
                  <a:pt x="839" y="3859"/>
                </a:cubicBezTo>
                <a:cubicBezTo>
                  <a:pt x="864" y="3888"/>
                  <a:pt x="953" y="3951"/>
                  <a:pt x="983" y="3970"/>
                </a:cubicBezTo>
                <a:cubicBezTo>
                  <a:pt x="1013" y="3989"/>
                  <a:pt x="1003" y="3969"/>
                  <a:pt x="1022" y="3976"/>
                </a:cubicBezTo>
                <a:cubicBezTo>
                  <a:pt x="1066" y="4002"/>
                  <a:pt x="1079" y="3996"/>
                  <a:pt x="1100" y="4015"/>
                </a:cubicBezTo>
                <a:cubicBezTo>
                  <a:pt x="1121" y="4034"/>
                  <a:pt x="1136" y="4065"/>
                  <a:pt x="1145" y="4087"/>
                </a:cubicBezTo>
                <a:cubicBezTo>
                  <a:pt x="1144" y="4112"/>
                  <a:pt x="1091" y="4140"/>
                  <a:pt x="1094" y="4165"/>
                </a:cubicBezTo>
                <a:cubicBezTo>
                  <a:pt x="1097" y="4190"/>
                  <a:pt x="1153" y="4212"/>
                  <a:pt x="1166" y="4240"/>
                </a:cubicBezTo>
                <a:cubicBezTo>
                  <a:pt x="1179" y="4268"/>
                  <a:pt x="1146" y="4305"/>
                  <a:pt x="1172" y="4333"/>
                </a:cubicBezTo>
                <a:cubicBezTo>
                  <a:pt x="1244" y="4339"/>
                  <a:pt x="1289" y="4345"/>
                  <a:pt x="1322" y="4411"/>
                </a:cubicBezTo>
                <a:cubicBezTo>
                  <a:pt x="1314" y="4441"/>
                  <a:pt x="1332" y="4453"/>
                  <a:pt x="1334" y="4483"/>
                </a:cubicBezTo>
                <a:cubicBezTo>
                  <a:pt x="1366" y="4513"/>
                  <a:pt x="1367" y="4577"/>
                  <a:pt x="1361" y="4606"/>
                </a:cubicBezTo>
                <a:cubicBezTo>
                  <a:pt x="1355" y="4635"/>
                  <a:pt x="1317" y="4628"/>
                  <a:pt x="1298" y="4654"/>
                </a:cubicBezTo>
                <a:cubicBezTo>
                  <a:pt x="1279" y="4680"/>
                  <a:pt x="1264" y="4734"/>
                  <a:pt x="1247" y="4765"/>
                </a:cubicBezTo>
                <a:cubicBezTo>
                  <a:pt x="1247" y="4780"/>
                  <a:pt x="1185" y="4813"/>
                  <a:pt x="1193" y="4840"/>
                </a:cubicBezTo>
                <a:cubicBezTo>
                  <a:pt x="1202" y="4867"/>
                  <a:pt x="1204" y="4897"/>
                  <a:pt x="1178" y="4924"/>
                </a:cubicBezTo>
                <a:cubicBezTo>
                  <a:pt x="1153" y="4951"/>
                  <a:pt x="1181" y="4975"/>
                  <a:pt x="1217" y="5005"/>
                </a:cubicBezTo>
                <a:cubicBezTo>
                  <a:pt x="1225" y="5053"/>
                  <a:pt x="1227" y="5171"/>
                  <a:pt x="1229" y="5215"/>
                </a:cubicBezTo>
                <a:cubicBezTo>
                  <a:pt x="1231" y="5259"/>
                  <a:pt x="1226" y="5234"/>
                  <a:pt x="1229" y="5272"/>
                </a:cubicBezTo>
                <a:cubicBezTo>
                  <a:pt x="1232" y="5310"/>
                  <a:pt x="1265" y="5403"/>
                  <a:pt x="1250" y="5446"/>
                </a:cubicBezTo>
                <a:cubicBezTo>
                  <a:pt x="1239" y="5472"/>
                  <a:pt x="1208" y="5500"/>
                  <a:pt x="1139" y="5533"/>
                </a:cubicBezTo>
                <a:cubicBezTo>
                  <a:pt x="1120" y="5543"/>
                  <a:pt x="1050" y="5476"/>
                  <a:pt x="1037" y="5503"/>
                </a:cubicBezTo>
                <a:cubicBezTo>
                  <a:pt x="1024" y="5530"/>
                  <a:pt x="1068" y="5664"/>
                  <a:pt x="1061" y="5695"/>
                </a:cubicBezTo>
                <a:cubicBezTo>
                  <a:pt x="1054" y="5726"/>
                  <a:pt x="1025" y="5715"/>
                  <a:pt x="992" y="5692"/>
                </a:cubicBezTo>
                <a:cubicBezTo>
                  <a:pt x="989" y="5650"/>
                  <a:pt x="890" y="5614"/>
                  <a:pt x="863" y="5560"/>
                </a:cubicBezTo>
                <a:cubicBezTo>
                  <a:pt x="877" y="5523"/>
                  <a:pt x="840" y="5532"/>
                  <a:pt x="839" y="5494"/>
                </a:cubicBezTo>
                <a:cubicBezTo>
                  <a:pt x="838" y="5456"/>
                  <a:pt x="857" y="5366"/>
                  <a:pt x="857" y="5332"/>
                </a:cubicBezTo>
                <a:cubicBezTo>
                  <a:pt x="854" y="5299"/>
                  <a:pt x="824" y="5312"/>
                  <a:pt x="836" y="5290"/>
                </a:cubicBezTo>
                <a:cubicBezTo>
                  <a:pt x="850" y="5272"/>
                  <a:pt x="872" y="5269"/>
                  <a:pt x="881" y="5257"/>
                </a:cubicBezTo>
                <a:cubicBezTo>
                  <a:pt x="890" y="5245"/>
                  <a:pt x="884" y="5229"/>
                  <a:pt x="893" y="5215"/>
                </a:cubicBezTo>
                <a:cubicBezTo>
                  <a:pt x="902" y="5201"/>
                  <a:pt x="929" y="5207"/>
                  <a:pt x="935" y="5170"/>
                </a:cubicBezTo>
                <a:cubicBezTo>
                  <a:pt x="961" y="5158"/>
                  <a:pt x="921" y="5036"/>
                  <a:pt x="926" y="4993"/>
                </a:cubicBezTo>
                <a:cubicBezTo>
                  <a:pt x="914" y="4933"/>
                  <a:pt x="962" y="4945"/>
                  <a:pt x="968" y="4912"/>
                </a:cubicBezTo>
                <a:cubicBezTo>
                  <a:pt x="974" y="4879"/>
                  <a:pt x="953" y="4849"/>
                  <a:pt x="962" y="4795"/>
                </a:cubicBezTo>
                <a:cubicBezTo>
                  <a:pt x="996" y="4760"/>
                  <a:pt x="1138" y="4733"/>
                  <a:pt x="1175" y="4702"/>
                </a:cubicBezTo>
                <a:cubicBezTo>
                  <a:pt x="1212" y="4671"/>
                  <a:pt x="1175" y="4628"/>
                  <a:pt x="1184" y="4609"/>
                </a:cubicBezTo>
                <a:cubicBezTo>
                  <a:pt x="1176" y="4579"/>
                  <a:pt x="1217" y="4600"/>
                  <a:pt x="1232" y="4588"/>
                </a:cubicBezTo>
                <a:cubicBezTo>
                  <a:pt x="1247" y="4576"/>
                  <a:pt x="1273" y="4555"/>
                  <a:pt x="1277" y="4537"/>
                </a:cubicBezTo>
                <a:cubicBezTo>
                  <a:pt x="1298" y="4507"/>
                  <a:pt x="1289" y="4498"/>
                  <a:pt x="1256" y="4477"/>
                </a:cubicBezTo>
                <a:cubicBezTo>
                  <a:pt x="1245" y="4461"/>
                  <a:pt x="1257" y="4445"/>
                  <a:pt x="1211" y="4441"/>
                </a:cubicBezTo>
                <a:cubicBezTo>
                  <a:pt x="1183" y="4399"/>
                  <a:pt x="1035" y="4458"/>
                  <a:pt x="980" y="4450"/>
                </a:cubicBezTo>
                <a:cubicBezTo>
                  <a:pt x="925" y="4442"/>
                  <a:pt x="901" y="4416"/>
                  <a:pt x="878" y="4390"/>
                </a:cubicBezTo>
                <a:cubicBezTo>
                  <a:pt x="851" y="4385"/>
                  <a:pt x="839" y="4345"/>
                  <a:pt x="845" y="4294"/>
                </a:cubicBezTo>
                <a:cubicBezTo>
                  <a:pt x="815" y="4258"/>
                  <a:pt x="791" y="4176"/>
                  <a:pt x="746" y="4135"/>
                </a:cubicBezTo>
                <a:cubicBezTo>
                  <a:pt x="715" y="4101"/>
                  <a:pt x="783" y="4129"/>
                  <a:pt x="761" y="4105"/>
                </a:cubicBezTo>
                <a:cubicBezTo>
                  <a:pt x="739" y="4081"/>
                  <a:pt x="654" y="4036"/>
                  <a:pt x="614" y="3994"/>
                </a:cubicBezTo>
                <a:cubicBezTo>
                  <a:pt x="559" y="3964"/>
                  <a:pt x="580" y="3874"/>
                  <a:pt x="521" y="3853"/>
                </a:cubicBezTo>
                <a:cubicBezTo>
                  <a:pt x="500" y="3846"/>
                  <a:pt x="401" y="3812"/>
                  <a:pt x="422" y="3805"/>
                </a:cubicBezTo>
                <a:close/>
              </a:path>
            </a:pathLst>
          </a:custGeom>
          <a:gradFill>
            <a:gsLst>
              <a:gs pos="0">
                <a:srgbClr val="008E00"/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rgbClr val="92D050"/>
              </a:gs>
            </a:gsLst>
            <a:lin ang="5400000" scaled="0"/>
          </a:gradFill>
          <a:ln w="3175">
            <a:solidFill>
              <a:srgbClr val="00FF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73377" y="2852936"/>
            <a:ext cx="7772400" cy="1470025"/>
          </a:xfrm>
        </p:spPr>
        <p:txBody>
          <a:bodyPr>
            <a:normAutofit fontScale="90000"/>
          </a:bodyPr>
          <a:lstStyle/>
          <a:p>
            <a:r>
              <a:rPr lang="ru-RU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Book Antiqua" panose="02040602050305030304" pitchFamily="18" charset="0"/>
              </a:rPr>
              <a:t>Агропромышленный комплекс Красноярского края</a:t>
            </a:r>
            <a:endParaRPr lang="ru-RU" sz="3100" dirty="0">
              <a:solidFill>
                <a:schemeClr val="tx2">
                  <a:lumMod val="60000"/>
                  <a:lumOff val="40000"/>
                </a:schemeClr>
              </a:solidFill>
              <a:latin typeface="Book Antiqua" panose="02040602050305030304" pitchFamily="18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6474784" y="5301208"/>
            <a:ext cx="1993687" cy="5619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b="1" u="sng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3" action="ppaction://hlinksldjump"/>
              </a:rPr>
              <a:t>Начать просмотр</a:t>
            </a:r>
            <a:endParaRPr lang="ru-RU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3888448" y="4437112"/>
            <a:ext cx="979755" cy="5693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spcBef>
                <a:spcPct val="0"/>
              </a:spcBef>
            </a:pPr>
            <a:r>
              <a:rPr lang="ru-RU" sz="31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Book Antiqua" panose="02040602050305030304" pitchFamily="18" charset="0"/>
                <a:ea typeface="+mj-ea"/>
                <a:cs typeface="+mj-cs"/>
              </a:rPr>
              <a:t>2020</a:t>
            </a:r>
            <a:endParaRPr lang="ru-RU" sz="3100" dirty="0">
              <a:solidFill>
                <a:schemeClr val="tx2">
                  <a:lumMod val="60000"/>
                  <a:lumOff val="40000"/>
                </a:schemeClr>
              </a:solidFill>
              <a:latin typeface="Book Antiqua" panose="02040602050305030304" pitchFamily="18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908973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51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2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3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4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5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6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8194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111"/>
              <a:ext cx="432173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D52217A4-C7EB-4584-B357-C676064FBBCE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10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8280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8197" name="TextBox 105"/>
          <p:cNvSpPr txBox="1">
            <a:spLocks noChangeArrowheads="1"/>
          </p:cNvSpPr>
          <p:nvPr/>
        </p:nvSpPr>
        <p:spPr bwMode="auto">
          <a:xfrm>
            <a:off x="4067175" y="5561013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8198" name="TextBox 106"/>
          <p:cNvSpPr txBox="1">
            <a:spLocks noChangeArrowheads="1"/>
          </p:cNvSpPr>
          <p:nvPr/>
        </p:nvSpPr>
        <p:spPr bwMode="auto">
          <a:xfrm>
            <a:off x="4657725" y="566102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199" name="TextBox 107"/>
          <p:cNvSpPr txBox="1">
            <a:spLocks noChangeArrowheads="1"/>
          </p:cNvSpPr>
          <p:nvPr/>
        </p:nvSpPr>
        <p:spPr bwMode="auto">
          <a:xfrm>
            <a:off x="5191125" y="5033963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8200" name="TextBox 108"/>
          <p:cNvSpPr txBox="1">
            <a:spLocks noChangeArrowheads="1"/>
          </p:cNvSpPr>
          <p:nvPr/>
        </p:nvSpPr>
        <p:spPr bwMode="auto">
          <a:xfrm>
            <a:off x="4081463" y="4610100"/>
            <a:ext cx="5556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8201" name="TextBox 109"/>
          <p:cNvSpPr txBox="1">
            <a:spLocks noChangeArrowheads="1"/>
          </p:cNvSpPr>
          <p:nvPr/>
        </p:nvSpPr>
        <p:spPr bwMode="auto">
          <a:xfrm>
            <a:off x="5561013" y="4365625"/>
            <a:ext cx="520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8202" name="TextBox 110"/>
          <p:cNvSpPr txBox="1">
            <a:spLocks noChangeArrowheads="1"/>
          </p:cNvSpPr>
          <p:nvPr/>
        </p:nvSpPr>
        <p:spPr bwMode="auto">
          <a:xfrm>
            <a:off x="3675389" y="4149725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8203" name="TextBox 111"/>
          <p:cNvSpPr txBox="1">
            <a:spLocks noChangeArrowheads="1"/>
          </p:cNvSpPr>
          <p:nvPr/>
        </p:nvSpPr>
        <p:spPr bwMode="auto">
          <a:xfrm>
            <a:off x="4473575" y="3910013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8204" name="TextBox 112"/>
          <p:cNvSpPr txBox="1">
            <a:spLocks noChangeArrowheads="1"/>
          </p:cNvSpPr>
          <p:nvPr/>
        </p:nvSpPr>
        <p:spPr bwMode="auto">
          <a:xfrm rot="10800000" flipV="1">
            <a:off x="5220072" y="3717032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8205" name="TextBox 113"/>
          <p:cNvSpPr txBox="1">
            <a:spLocks noChangeArrowheads="1"/>
          </p:cNvSpPr>
          <p:nvPr/>
        </p:nvSpPr>
        <p:spPr bwMode="auto">
          <a:xfrm>
            <a:off x="5067300" y="3311525"/>
            <a:ext cx="36671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06" name="TextBox 114"/>
          <p:cNvSpPr txBox="1">
            <a:spLocks noChangeArrowheads="1"/>
          </p:cNvSpPr>
          <p:nvPr/>
        </p:nvSpPr>
        <p:spPr bwMode="auto">
          <a:xfrm>
            <a:off x="5724525" y="3478213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8207" name="TextBox 115"/>
          <p:cNvSpPr txBox="1">
            <a:spLocks noChangeArrowheads="1"/>
          </p:cNvSpPr>
          <p:nvPr/>
        </p:nvSpPr>
        <p:spPr bwMode="auto">
          <a:xfrm>
            <a:off x="6278563" y="3348038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8208" name="TextBox 116"/>
          <p:cNvSpPr txBox="1">
            <a:spLocks noChangeArrowheads="1"/>
          </p:cNvSpPr>
          <p:nvPr/>
        </p:nvSpPr>
        <p:spPr bwMode="auto">
          <a:xfrm>
            <a:off x="3859213" y="350043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8209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8210" name="TextBox 118"/>
          <p:cNvSpPr txBox="1">
            <a:spLocks noChangeArrowheads="1"/>
          </p:cNvSpPr>
          <p:nvPr/>
        </p:nvSpPr>
        <p:spPr bwMode="auto">
          <a:xfrm>
            <a:off x="3302000" y="3228975"/>
            <a:ext cx="4064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</a:p>
        </p:txBody>
      </p:sp>
      <p:sp>
        <p:nvSpPr>
          <p:cNvPr id="8211" name="TextBox 119"/>
          <p:cNvSpPr txBox="1">
            <a:spLocks noChangeArrowheads="1"/>
          </p:cNvSpPr>
          <p:nvPr/>
        </p:nvSpPr>
        <p:spPr bwMode="auto">
          <a:xfrm>
            <a:off x="2743557" y="2951260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12" name="TextBox 120"/>
          <p:cNvSpPr txBox="1">
            <a:spLocks noChangeArrowheads="1"/>
          </p:cNvSpPr>
          <p:nvPr/>
        </p:nvSpPr>
        <p:spPr bwMode="auto">
          <a:xfrm>
            <a:off x="3347864" y="2780928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8213" name="TextBox 121"/>
          <p:cNvSpPr txBox="1">
            <a:spLocks noChangeArrowheads="1"/>
          </p:cNvSpPr>
          <p:nvPr/>
        </p:nvSpPr>
        <p:spPr bwMode="auto">
          <a:xfrm>
            <a:off x="3580140" y="2402632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14" name="TextBox 122"/>
          <p:cNvSpPr txBox="1">
            <a:spLocks noChangeArrowheads="1"/>
          </p:cNvSpPr>
          <p:nvPr/>
        </p:nvSpPr>
        <p:spPr bwMode="auto">
          <a:xfrm>
            <a:off x="2987675" y="2420938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</a:p>
        </p:txBody>
      </p:sp>
      <p:sp>
        <p:nvSpPr>
          <p:cNvPr id="8215" name="TextBox 123"/>
          <p:cNvSpPr txBox="1">
            <a:spLocks noChangeArrowheads="1"/>
          </p:cNvSpPr>
          <p:nvPr/>
        </p:nvSpPr>
        <p:spPr bwMode="auto">
          <a:xfrm>
            <a:off x="3924300" y="2636838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16" name="TextBox 124"/>
          <p:cNvSpPr txBox="1">
            <a:spLocks noChangeArrowheads="1"/>
          </p:cNvSpPr>
          <p:nvPr/>
        </p:nvSpPr>
        <p:spPr bwMode="auto">
          <a:xfrm>
            <a:off x="4356100" y="2466975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8217" name="TextBox 125"/>
          <p:cNvSpPr txBox="1">
            <a:spLocks noChangeArrowheads="1"/>
          </p:cNvSpPr>
          <p:nvPr/>
        </p:nvSpPr>
        <p:spPr bwMode="auto">
          <a:xfrm>
            <a:off x="5102593" y="2158462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18" name="TextBox 126"/>
          <p:cNvSpPr txBox="1">
            <a:spLocks noChangeArrowheads="1"/>
          </p:cNvSpPr>
          <p:nvPr/>
        </p:nvSpPr>
        <p:spPr bwMode="auto">
          <a:xfrm>
            <a:off x="4595813" y="2822575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8219" name="TextBox 127"/>
          <p:cNvSpPr txBox="1">
            <a:spLocks noChangeArrowheads="1"/>
          </p:cNvSpPr>
          <p:nvPr/>
        </p:nvSpPr>
        <p:spPr bwMode="auto">
          <a:xfrm>
            <a:off x="5364163" y="2825750"/>
            <a:ext cx="3540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8220" name="TextBox 128"/>
          <p:cNvSpPr txBox="1">
            <a:spLocks noChangeArrowheads="1"/>
          </p:cNvSpPr>
          <p:nvPr/>
        </p:nvSpPr>
        <p:spPr bwMode="auto">
          <a:xfrm>
            <a:off x="5599113" y="2636838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8221" name="TextBox 129"/>
          <p:cNvSpPr txBox="1">
            <a:spLocks noChangeArrowheads="1"/>
          </p:cNvSpPr>
          <p:nvPr/>
        </p:nvSpPr>
        <p:spPr bwMode="auto">
          <a:xfrm>
            <a:off x="5872163" y="2333625"/>
            <a:ext cx="35083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8222" name="TextBox 130"/>
          <p:cNvSpPr txBox="1">
            <a:spLocks noChangeArrowheads="1"/>
          </p:cNvSpPr>
          <p:nvPr/>
        </p:nvSpPr>
        <p:spPr bwMode="auto">
          <a:xfrm>
            <a:off x="6206511" y="2791053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8223" name="TextBox 131"/>
          <p:cNvSpPr txBox="1">
            <a:spLocks noChangeArrowheads="1"/>
          </p:cNvSpPr>
          <p:nvPr/>
        </p:nvSpPr>
        <p:spPr bwMode="auto">
          <a:xfrm>
            <a:off x="6588125" y="232092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</a:p>
        </p:txBody>
      </p:sp>
      <p:sp>
        <p:nvSpPr>
          <p:cNvPr id="8224" name="TextBox 132"/>
          <p:cNvSpPr txBox="1">
            <a:spLocks noChangeArrowheads="1"/>
          </p:cNvSpPr>
          <p:nvPr/>
        </p:nvSpPr>
        <p:spPr bwMode="auto">
          <a:xfrm>
            <a:off x="6580188" y="1776413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8225" name="TextBox 133"/>
          <p:cNvSpPr txBox="1">
            <a:spLocks noChangeArrowheads="1"/>
          </p:cNvSpPr>
          <p:nvPr/>
        </p:nvSpPr>
        <p:spPr bwMode="auto">
          <a:xfrm>
            <a:off x="5708907" y="1893540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8226" name="TextBox 134"/>
          <p:cNvSpPr txBox="1">
            <a:spLocks noChangeArrowheads="1"/>
          </p:cNvSpPr>
          <p:nvPr/>
        </p:nvSpPr>
        <p:spPr bwMode="auto">
          <a:xfrm>
            <a:off x="5508625" y="14430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8227" name="TextBox 135"/>
          <p:cNvSpPr txBox="1">
            <a:spLocks noChangeArrowheads="1"/>
          </p:cNvSpPr>
          <p:nvPr/>
        </p:nvSpPr>
        <p:spPr bwMode="auto">
          <a:xfrm>
            <a:off x="4621213" y="1789113"/>
            <a:ext cx="598487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8228" name="TextBox 136"/>
          <p:cNvSpPr txBox="1">
            <a:spLocks noChangeArrowheads="1"/>
          </p:cNvSpPr>
          <p:nvPr/>
        </p:nvSpPr>
        <p:spPr bwMode="auto">
          <a:xfrm>
            <a:off x="3635375" y="2060575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</a:p>
        </p:txBody>
      </p:sp>
      <p:sp>
        <p:nvSpPr>
          <p:cNvPr id="8229" name="TextBox 137"/>
          <p:cNvSpPr txBox="1">
            <a:spLocks noChangeArrowheads="1"/>
          </p:cNvSpPr>
          <p:nvPr/>
        </p:nvSpPr>
        <p:spPr bwMode="auto">
          <a:xfrm>
            <a:off x="2843213" y="1628775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8230" name="TextBox 138"/>
          <p:cNvSpPr txBox="1">
            <a:spLocks noChangeArrowheads="1"/>
          </p:cNvSpPr>
          <p:nvPr/>
        </p:nvSpPr>
        <p:spPr bwMode="auto">
          <a:xfrm>
            <a:off x="3419475" y="1484313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31" name="TextBox 139"/>
          <p:cNvSpPr txBox="1">
            <a:spLocks noChangeArrowheads="1"/>
          </p:cNvSpPr>
          <p:nvPr/>
        </p:nvSpPr>
        <p:spPr bwMode="auto">
          <a:xfrm>
            <a:off x="4256088" y="132873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8232" name="TextBox 140"/>
          <p:cNvSpPr txBox="1">
            <a:spLocks noChangeArrowheads="1"/>
          </p:cNvSpPr>
          <p:nvPr/>
        </p:nvSpPr>
        <p:spPr bwMode="auto">
          <a:xfrm>
            <a:off x="4787900" y="1295400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33" name="TextBox 141"/>
          <p:cNvSpPr txBox="1">
            <a:spLocks noChangeArrowheads="1"/>
          </p:cNvSpPr>
          <p:nvPr/>
        </p:nvSpPr>
        <p:spPr bwMode="auto">
          <a:xfrm>
            <a:off x="3843338" y="6921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8234" name="TextBox 142"/>
          <p:cNvSpPr txBox="1">
            <a:spLocks noChangeArrowheads="1"/>
          </p:cNvSpPr>
          <p:nvPr/>
        </p:nvSpPr>
        <p:spPr bwMode="auto">
          <a:xfrm>
            <a:off x="5384800" y="690563"/>
            <a:ext cx="5556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8235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8236" name="TextBox 144"/>
          <p:cNvSpPr txBox="1">
            <a:spLocks noChangeArrowheads="1"/>
          </p:cNvSpPr>
          <p:nvPr/>
        </p:nvSpPr>
        <p:spPr bwMode="auto">
          <a:xfrm>
            <a:off x="8254280" y="657347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80974" y="796925"/>
            <a:ext cx="2449959" cy="944292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картофеля</a:t>
            </a:r>
          </a:p>
          <a:p>
            <a:pPr>
              <a:defRPr/>
            </a:pPr>
            <a:r>
              <a:rPr lang="ru-RU" sz="9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</a:t>
            </a:r>
            <a:r>
              <a:rPr lang="ru-RU" sz="9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ведомственным данным и данным Красноярскстат</a:t>
            </a:r>
            <a:endParaRPr lang="ru-RU" sz="9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900" i="1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39" name="TextBox 103"/>
          <p:cNvSpPr txBox="1">
            <a:spLocks noChangeArrowheads="1"/>
          </p:cNvSpPr>
          <p:nvPr/>
        </p:nvSpPr>
        <p:spPr bwMode="auto">
          <a:xfrm>
            <a:off x="5599113" y="2708275"/>
            <a:ext cx="527050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4,41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212,3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40" name="TextBox 146"/>
          <p:cNvSpPr txBox="1">
            <a:spLocks noChangeArrowheads="1"/>
          </p:cNvSpPr>
          <p:nvPr/>
        </p:nvSpPr>
        <p:spPr bwMode="auto">
          <a:xfrm>
            <a:off x="5795963" y="2400300"/>
            <a:ext cx="55245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41" name="TextBox 147"/>
          <p:cNvSpPr txBox="1">
            <a:spLocks noChangeArrowheads="1"/>
          </p:cNvSpPr>
          <p:nvPr/>
        </p:nvSpPr>
        <p:spPr bwMode="auto">
          <a:xfrm>
            <a:off x="6341946" y="2890857"/>
            <a:ext cx="474662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42" name="TextBox 148"/>
          <p:cNvSpPr txBox="1">
            <a:spLocks noChangeArrowheads="1"/>
          </p:cNvSpPr>
          <p:nvPr/>
        </p:nvSpPr>
        <p:spPr bwMode="auto">
          <a:xfrm>
            <a:off x="6659563" y="2401888"/>
            <a:ext cx="48260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0,15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65,7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43" name="TextBox 150"/>
          <p:cNvSpPr txBox="1">
            <a:spLocks noChangeArrowheads="1"/>
          </p:cNvSpPr>
          <p:nvPr/>
        </p:nvSpPr>
        <p:spPr bwMode="auto">
          <a:xfrm>
            <a:off x="5003800" y="3408363"/>
            <a:ext cx="50482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3,22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207,1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44" name="TextBox 152"/>
          <p:cNvSpPr txBox="1">
            <a:spLocks noChangeArrowheads="1"/>
          </p:cNvSpPr>
          <p:nvPr/>
        </p:nvSpPr>
        <p:spPr bwMode="auto">
          <a:xfrm>
            <a:off x="5117669" y="2284232"/>
            <a:ext cx="503238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26,09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301,6</a:t>
            </a:r>
            <a:endParaRPr lang="ru-RU" sz="600" b="1" dirty="0">
              <a:solidFill>
                <a:schemeClr val="tx2">
                  <a:lumMod val="60000"/>
                  <a:lumOff val="4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4115" y="1693117"/>
            <a:ext cx="2854814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Сбор картофеля, тыс. тонн</a:t>
            </a:r>
            <a:r>
              <a:rPr lang="ru-RU" sz="11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sz="11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endParaRPr lang="ru-RU" sz="11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00" b="1" dirty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Урожайность картофеля, ц/га  </a:t>
            </a:r>
          </a:p>
          <a:p>
            <a:pPr>
              <a:spcAft>
                <a:spcPts val="600"/>
              </a:spcAft>
              <a:defRPr/>
            </a:pPr>
            <a:endParaRPr lang="ru-RU" sz="11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spcAft>
                <a:spcPts val="600"/>
              </a:spcAft>
              <a:defRPr/>
            </a:pPr>
            <a:endParaRPr lang="ru-RU" sz="11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spcAft>
                <a:spcPts val="600"/>
              </a:spcAft>
              <a:defRPr/>
            </a:pPr>
            <a:endParaRPr lang="ru-RU" sz="11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>
              <a:spcAft>
                <a:spcPts val="600"/>
              </a:spcAft>
              <a:defRPr/>
            </a:pPr>
            <a:endParaRPr lang="ru-RU" sz="1000" i="1" dirty="0" smtClean="0">
              <a:latin typeface="Times New Roman" pitchFamily="18" charset="0"/>
              <a:cs typeface="Times New Roman" pitchFamily="18" charset="0"/>
            </a:endParaRPr>
          </a:p>
          <a:p>
            <a:pPr algn="just">
              <a:spcAft>
                <a:spcPts val="600"/>
              </a:spcAft>
              <a:defRPr/>
            </a:pPr>
            <a:endParaRPr lang="ru-RU" sz="1000" i="1" dirty="0">
              <a:latin typeface="Times New Roman" pitchFamily="18" charset="0"/>
              <a:cs typeface="Times New Roman" pitchFamily="18" charset="0"/>
            </a:endParaRPr>
          </a:p>
          <a:p>
            <a:pPr algn="just">
              <a:spcAft>
                <a:spcPts val="600"/>
              </a:spcAft>
              <a:defRPr/>
            </a:pPr>
            <a:r>
              <a:rPr lang="ru-RU" sz="1000" i="1" dirty="0" err="1" smtClean="0">
                <a:latin typeface="Times New Roman" pitchFamily="18" charset="0"/>
                <a:cs typeface="Times New Roman" pitchFamily="18" charset="0"/>
              </a:rPr>
              <a:t>Справочно</a:t>
            </a:r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ru-RU" sz="1000" i="1" dirty="0" smtClean="0">
                <a:latin typeface="Times New Roman" pitchFamily="18" charset="0"/>
                <a:cs typeface="Times New Roman" pitchFamily="18" charset="0"/>
              </a:rPr>
              <a:t>Красноярский </a:t>
            </a:r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край по валовому сбору картофеля в </a:t>
            </a:r>
            <a:r>
              <a:rPr lang="ru-RU" sz="1000" i="1" dirty="0" smtClean="0">
                <a:latin typeface="Times New Roman" pitchFamily="18" charset="0"/>
                <a:cs typeface="Times New Roman" pitchFamily="18" charset="0"/>
              </a:rPr>
              <a:t>2020 </a:t>
            </a:r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году занимает 1 место среди субъектов СФО и </a:t>
            </a:r>
            <a:r>
              <a:rPr lang="ru-RU" sz="1000" i="1" dirty="0" smtClean="0">
                <a:latin typeface="Times New Roman" pitchFamily="18" charset="0"/>
                <a:cs typeface="Times New Roman" pitchFamily="18" charset="0"/>
              </a:rPr>
              <a:t>8 </a:t>
            </a:r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место по России</a:t>
            </a:r>
            <a:endParaRPr lang="ru-RU" sz="1100" i="1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934" y="620713"/>
            <a:ext cx="6110288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51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8252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8253" name="TextBox 153"/>
          <p:cNvSpPr txBox="1">
            <a:spLocks noChangeArrowheads="1"/>
          </p:cNvSpPr>
          <p:nvPr/>
        </p:nvSpPr>
        <p:spPr bwMode="auto">
          <a:xfrm>
            <a:off x="5989638" y="198438"/>
            <a:ext cx="1285875" cy="31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  <a:p>
            <a:pPr algn="ctr"/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8254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8257" name="TextBox 167"/>
          <p:cNvSpPr txBox="1">
            <a:spLocks noChangeArrowheads="1"/>
          </p:cNvSpPr>
          <p:nvPr/>
        </p:nvSpPr>
        <p:spPr bwMode="auto">
          <a:xfrm>
            <a:off x="3006725" y="2519363"/>
            <a:ext cx="5365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3,99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162,4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58" name="TextBox 169"/>
          <p:cNvSpPr txBox="1">
            <a:spLocks noChangeArrowheads="1"/>
          </p:cNvSpPr>
          <p:nvPr/>
        </p:nvSpPr>
        <p:spPr bwMode="auto">
          <a:xfrm>
            <a:off x="2694949" y="3089980"/>
            <a:ext cx="64770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0,06/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59" name="TextBox 172"/>
          <p:cNvSpPr txBox="1">
            <a:spLocks noChangeArrowheads="1"/>
          </p:cNvSpPr>
          <p:nvPr/>
        </p:nvSpPr>
        <p:spPr bwMode="auto">
          <a:xfrm>
            <a:off x="4640263" y="1874838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2,97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228,1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0" name="TextBox 174"/>
          <p:cNvSpPr txBox="1">
            <a:spLocks noChangeArrowheads="1"/>
          </p:cNvSpPr>
          <p:nvPr/>
        </p:nvSpPr>
        <p:spPr bwMode="auto">
          <a:xfrm>
            <a:off x="6507956" y="1862558"/>
            <a:ext cx="59372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1" name="TextBox 176"/>
          <p:cNvSpPr txBox="1">
            <a:spLocks noChangeArrowheads="1"/>
          </p:cNvSpPr>
          <p:nvPr/>
        </p:nvSpPr>
        <p:spPr bwMode="auto">
          <a:xfrm>
            <a:off x="4356100" y="2543175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4,86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185,3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2" name="TextBox 179"/>
          <p:cNvSpPr txBox="1">
            <a:spLocks noChangeArrowheads="1"/>
          </p:cNvSpPr>
          <p:nvPr/>
        </p:nvSpPr>
        <p:spPr bwMode="auto">
          <a:xfrm>
            <a:off x="6211888" y="3440113"/>
            <a:ext cx="59213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0,04/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64,3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3" name="TextBox 182"/>
          <p:cNvSpPr txBox="1">
            <a:spLocks noChangeArrowheads="1"/>
          </p:cNvSpPr>
          <p:nvPr/>
        </p:nvSpPr>
        <p:spPr bwMode="auto">
          <a:xfrm>
            <a:off x="4391025" y="3984625"/>
            <a:ext cx="6127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4" name="TextBox 269"/>
          <p:cNvSpPr txBox="1">
            <a:spLocks noChangeArrowheads="1"/>
          </p:cNvSpPr>
          <p:nvPr/>
        </p:nvSpPr>
        <p:spPr bwMode="auto">
          <a:xfrm>
            <a:off x="5508625" y="4471988"/>
            <a:ext cx="64770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0,005 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5" name="TextBox 270"/>
          <p:cNvSpPr txBox="1">
            <a:spLocks noChangeArrowheads="1"/>
          </p:cNvSpPr>
          <p:nvPr/>
        </p:nvSpPr>
        <p:spPr bwMode="auto">
          <a:xfrm>
            <a:off x="5148263" y="5121275"/>
            <a:ext cx="60642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0,26/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641850" y="5778500"/>
            <a:ext cx="577850" cy="165100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7" name="TextBox 272"/>
          <p:cNvSpPr txBox="1">
            <a:spLocks noChangeArrowheads="1"/>
          </p:cNvSpPr>
          <p:nvPr/>
        </p:nvSpPr>
        <p:spPr bwMode="auto">
          <a:xfrm>
            <a:off x="3995738" y="5672138"/>
            <a:ext cx="64770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7,04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140,6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067175" y="4681538"/>
            <a:ext cx="649288" cy="165100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0,78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79,7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9" name="TextBox 185"/>
          <p:cNvSpPr txBox="1">
            <a:spLocks noChangeArrowheads="1"/>
          </p:cNvSpPr>
          <p:nvPr/>
        </p:nvSpPr>
        <p:spPr bwMode="auto">
          <a:xfrm>
            <a:off x="4175121" y="3212976"/>
            <a:ext cx="576262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0,52/</a:t>
            </a:r>
            <a:r>
              <a:rPr lang="ru-RU" sz="600" b="1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</a:rPr>
              <a:t>94,9 </a:t>
            </a:r>
            <a:endParaRPr lang="ru-RU" sz="600" b="1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0" name="TextBox 145"/>
          <p:cNvSpPr txBox="1">
            <a:spLocks noChangeArrowheads="1"/>
          </p:cNvSpPr>
          <p:nvPr/>
        </p:nvSpPr>
        <p:spPr bwMode="auto">
          <a:xfrm>
            <a:off x="3464693" y="2510042"/>
            <a:ext cx="5365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1" name="TextBox 159"/>
          <p:cNvSpPr txBox="1">
            <a:spLocks noChangeArrowheads="1"/>
          </p:cNvSpPr>
          <p:nvPr/>
        </p:nvSpPr>
        <p:spPr bwMode="auto">
          <a:xfrm>
            <a:off x="4572000" y="2903538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28,63 /</a:t>
            </a:r>
            <a:r>
              <a:rPr lang="ru-RU" sz="6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139,8</a:t>
            </a:r>
            <a:endParaRPr lang="ru-RU" sz="600" b="1" dirty="0">
              <a:solidFill>
                <a:schemeClr val="tx2">
                  <a:lumMod val="60000"/>
                  <a:lumOff val="4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2" name="TextBox 173"/>
          <p:cNvSpPr txBox="1">
            <a:spLocks noChangeArrowheads="1"/>
          </p:cNvSpPr>
          <p:nvPr/>
        </p:nvSpPr>
        <p:spPr bwMode="auto">
          <a:xfrm>
            <a:off x="6372225" y="836613"/>
            <a:ext cx="576263" cy="1958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800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3" name="TextBox 181"/>
          <p:cNvSpPr txBox="1">
            <a:spLocks noChangeArrowheads="1"/>
          </p:cNvSpPr>
          <p:nvPr/>
        </p:nvSpPr>
        <p:spPr bwMode="auto">
          <a:xfrm>
            <a:off x="8184700" y="78603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4" name="TextBox 186"/>
          <p:cNvSpPr txBox="1">
            <a:spLocks noChangeArrowheads="1"/>
          </p:cNvSpPr>
          <p:nvPr/>
        </p:nvSpPr>
        <p:spPr bwMode="auto">
          <a:xfrm>
            <a:off x="7740650" y="271463"/>
            <a:ext cx="576263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5" name="TextBox 187"/>
          <p:cNvSpPr txBox="1">
            <a:spLocks noChangeArrowheads="1"/>
          </p:cNvSpPr>
          <p:nvPr/>
        </p:nvSpPr>
        <p:spPr bwMode="auto">
          <a:xfrm>
            <a:off x="4787900" y="333375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6" name="TextBox 188"/>
          <p:cNvSpPr txBox="1">
            <a:spLocks noChangeArrowheads="1"/>
          </p:cNvSpPr>
          <p:nvPr/>
        </p:nvSpPr>
        <p:spPr bwMode="auto">
          <a:xfrm>
            <a:off x="3401595" y="278245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85"/>
          <p:cNvSpPr txBox="1">
            <a:spLocks noChangeArrowheads="1"/>
          </p:cNvSpPr>
          <p:nvPr/>
        </p:nvSpPr>
        <p:spPr bwMode="auto">
          <a:xfrm>
            <a:off x="3675063" y="841375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1,0/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222,2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2" name="TextBox 185"/>
          <p:cNvSpPr txBox="1">
            <a:spLocks noChangeArrowheads="1"/>
          </p:cNvSpPr>
          <p:nvPr/>
        </p:nvSpPr>
        <p:spPr bwMode="auto">
          <a:xfrm>
            <a:off x="3419872" y="1628800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85"/>
          <p:cNvSpPr txBox="1">
            <a:spLocks noChangeArrowheads="1"/>
          </p:cNvSpPr>
          <p:nvPr/>
        </p:nvSpPr>
        <p:spPr bwMode="auto">
          <a:xfrm>
            <a:off x="3563888" y="215969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85"/>
          <p:cNvSpPr txBox="1">
            <a:spLocks noChangeArrowheads="1"/>
          </p:cNvSpPr>
          <p:nvPr/>
        </p:nvSpPr>
        <p:spPr bwMode="auto">
          <a:xfrm>
            <a:off x="5652120" y="1988840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5" name="TextBox 185"/>
          <p:cNvSpPr txBox="1">
            <a:spLocks noChangeArrowheads="1"/>
          </p:cNvSpPr>
          <p:nvPr/>
        </p:nvSpPr>
        <p:spPr bwMode="auto">
          <a:xfrm>
            <a:off x="4788024" y="1412776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85"/>
          <p:cNvSpPr txBox="1">
            <a:spLocks noChangeArrowheads="1"/>
          </p:cNvSpPr>
          <p:nvPr/>
        </p:nvSpPr>
        <p:spPr bwMode="auto">
          <a:xfrm>
            <a:off x="3851920" y="2780928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0,086/</a:t>
            </a:r>
            <a:r>
              <a:rPr lang="ru-RU" sz="6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286,7</a:t>
            </a:r>
            <a:endParaRPr lang="ru-RU" sz="600" b="1" dirty="0">
              <a:solidFill>
                <a:schemeClr val="tx2">
                  <a:lumMod val="60000"/>
                  <a:lumOff val="4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85"/>
          <p:cNvSpPr txBox="1">
            <a:spLocks noChangeArrowheads="1"/>
          </p:cNvSpPr>
          <p:nvPr/>
        </p:nvSpPr>
        <p:spPr bwMode="auto">
          <a:xfrm>
            <a:off x="3907189" y="4304944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0,001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85"/>
          <p:cNvSpPr txBox="1">
            <a:spLocks noChangeArrowheads="1"/>
          </p:cNvSpPr>
          <p:nvPr/>
        </p:nvSpPr>
        <p:spPr bwMode="auto">
          <a:xfrm>
            <a:off x="5364088" y="83671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9" name="TextBox 185"/>
          <p:cNvSpPr txBox="1">
            <a:spLocks noChangeArrowheads="1"/>
          </p:cNvSpPr>
          <p:nvPr/>
        </p:nvSpPr>
        <p:spPr bwMode="auto">
          <a:xfrm>
            <a:off x="3342381" y="287836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85"/>
          <p:cNvSpPr txBox="1">
            <a:spLocks noChangeArrowheads="1"/>
          </p:cNvSpPr>
          <p:nvPr/>
        </p:nvSpPr>
        <p:spPr bwMode="auto">
          <a:xfrm>
            <a:off x="3779912" y="3645024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85"/>
          <p:cNvSpPr txBox="1">
            <a:spLocks noChangeArrowheads="1"/>
          </p:cNvSpPr>
          <p:nvPr/>
        </p:nvSpPr>
        <p:spPr bwMode="auto">
          <a:xfrm>
            <a:off x="5261158" y="3828001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TextBox 185"/>
          <p:cNvSpPr txBox="1">
            <a:spLocks noChangeArrowheads="1"/>
          </p:cNvSpPr>
          <p:nvPr/>
        </p:nvSpPr>
        <p:spPr bwMode="auto">
          <a:xfrm>
            <a:off x="4139952" y="1412776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85"/>
          <p:cNvSpPr txBox="1">
            <a:spLocks noChangeArrowheads="1"/>
          </p:cNvSpPr>
          <p:nvPr/>
        </p:nvSpPr>
        <p:spPr bwMode="auto">
          <a:xfrm>
            <a:off x="5644164" y="3565613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85"/>
          <p:cNvSpPr txBox="1">
            <a:spLocks noChangeArrowheads="1"/>
          </p:cNvSpPr>
          <p:nvPr/>
        </p:nvSpPr>
        <p:spPr bwMode="auto">
          <a:xfrm>
            <a:off x="5436096" y="155679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85"/>
          <p:cNvSpPr txBox="1">
            <a:spLocks noChangeArrowheads="1"/>
          </p:cNvSpPr>
          <p:nvPr/>
        </p:nvSpPr>
        <p:spPr bwMode="auto">
          <a:xfrm>
            <a:off x="2753658" y="1757598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TextBox 185"/>
          <p:cNvSpPr txBox="1">
            <a:spLocks noChangeArrowheads="1"/>
          </p:cNvSpPr>
          <p:nvPr/>
        </p:nvSpPr>
        <p:spPr bwMode="auto">
          <a:xfrm>
            <a:off x="3203848" y="335699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0,16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85"/>
          <p:cNvSpPr txBox="1">
            <a:spLocks noChangeArrowheads="1"/>
          </p:cNvSpPr>
          <p:nvPr/>
        </p:nvSpPr>
        <p:spPr bwMode="auto">
          <a:xfrm>
            <a:off x="5238647" y="2886213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6948265" y="5301208"/>
            <a:ext cx="200394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3179584"/>
              </p:ext>
            </p:extLst>
          </p:nvPr>
        </p:nvGraphicFramePr>
        <p:xfrm>
          <a:off x="-79707" y="2533876"/>
          <a:ext cx="3140817" cy="457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486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2927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28668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49114">
                <a:tc>
                  <a:txBody>
                    <a:bodyPr/>
                    <a:lstStyle/>
                    <a:p>
                      <a:pPr algn="ctr"/>
                      <a:r>
                        <a:rPr lang="ru-RU" sz="900" b="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РФ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900" b="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СФО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900" b="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Красноярский край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ru-RU" sz="900" b="1" i="1" dirty="0" smtClean="0">
                          <a:solidFill>
                            <a:srgbClr val="0066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19607,3/</a:t>
                      </a:r>
                      <a:r>
                        <a:rPr lang="en-US" sz="900" b="1" i="1" dirty="0" smtClean="0">
                          <a:solidFill>
                            <a:srgbClr val="0066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900" b="1" i="1" dirty="0" smtClean="0">
                          <a:solidFill>
                            <a:srgbClr val="0066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166,2 </a:t>
                      </a:r>
                      <a:endParaRPr lang="ru-RU" sz="9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b="1" i="1" dirty="0" smtClean="0">
                          <a:solidFill>
                            <a:srgbClr val="0066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2614,6/</a:t>
                      </a:r>
                      <a:r>
                        <a:rPr lang="en-US" sz="900" b="1" i="1" dirty="0" smtClean="0">
                          <a:solidFill>
                            <a:srgbClr val="0066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900" b="1" i="1" dirty="0" smtClean="0">
                          <a:solidFill>
                            <a:srgbClr val="0066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157,8 </a:t>
                      </a:r>
                      <a:endParaRPr lang="ru-RU" sz="9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1" i="1" dirty="0" smtClean="0">
                          <a:solidFill>
                            <a:srgbClr val="0066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618,3</a:t>
                      </a:r>
                      <a:r>
                        <a:rPr lang="en-US" sz="900" b="1" i="1" dirty="0" smtClean="0">
                          <a:solidFill>
                            <a:srgbClr val="0066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900" b="1" i="1" dirty="0" smtClean="0">
                          <a:solidFill>
                            <a:srgbClr val="0066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/187,4</a:t>
                      </a:r>
                      <a:endParaRPr lang="ru-RU" sz="900" b="1" dirty="0">
                        <a:solidFill>
                          <a:srgbClr val="CC00CC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0" name="Диаграмма 129"/>
          <p:cNvGraphicFramePr/>
          <p:nvPr>
            <p:extLst>
              <p:ext uri="{D42A27DB-BD31-4B8C-83A1-F6EECF244321}">
                <p14:modId xmlns:p14="http://schemas.microsoft.com/office/powerpoint/2010/main" val="564946060"/>
              </p:ext>
            </p:extLst>
          </p:nvPr>
        </p:nvGraphicFramePr>
        <p:xfrm>
          <a:off x="-15202" y="3752709"/>
          <a:ext cx="4022154" cy="10746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49" name="TextBox 148"/>
          <p:cNvSpPr txBox="1"/>
          <p:nvPr/>
        </p:nvSpPr>
        <p:spPr>
          <a:xfrm>
            <a:off x="5175850" y="6267906"/>
            <a:ext cx="21307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4" name="Диаграмма 3"/>
          <p:cNvGraphicFramePr/>
          <p:nvPr>
            <p:extLst>
              <p:ext uri="{D42A27DB-BD31-4B8C-83A1-F6EECF244321}">
                <p14:modId xmlns:p14="http://schemas.microsoft.com/office/powerpoint/2010/main" val="1322397235"/>
              </p:ext>
            </p:extLst>
          </p:nvPr>
        </p:nvGraphicFramePr>
        <p:xfrm>
          <a:off x="4685" y="4883851"/>
          <a:ext cx="4040226" cy="9105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7" name="Диаграмма 6"/>
          <p:cNvGraphicFramePr/>
          <p:nvPr>
            <p:extLst>
              <p:ext uri="{D42A27DB-BD31-4B8C-83A1-F6EECF244321}">
                <p14:modId xmlns:p14="http://schemas.microsoft.com/office/powerpoint/2010/main" val="3633691545"/>
              </p:ext>
            </p:extLst>
          </p:nvPr>
        </p:nvGraphicFramePr>
        <p:xfrm>
          <a:off x="43274" y="5614233"/>
          <a:ext cx="3952464" cy="9420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</p:spTree>
    <p:extLst>
      <p:ext uri="{BB962C8B-B14F-4D97-AF65-F5344CB8AC3E}">
        <p14:creationId xmlns:p14="http://schemas.microsoft.com/office/powerpoint/2010/main" val="1263743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Группа 102"/>
          <p:cNvGrpSpPr/>
          <p:nvPr/>
        </p:nvGrpSpPr>
        <p:grpSpPr>
          <a:xfrm>
            <a:off x="2627784" y="594600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51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3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4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5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6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7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9218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113"/>
              <a:ext cx="432173" cy="369729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92FF67C4-4242-4542-9765-A085555872C8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11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9321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9221" name="TextBox 105"/>
          <p:cNvSpPr txBox="1">
            <a:spLocks noChangeArrowheads="1"/>
          </p:cNvSpPr>
          <p:nvPr/>
        </p:nvSpPr>
        <p:spPr bwMode="auto">
          <a:xfrm>
            <a:off x="4067175" y="5561013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9222" name="TextBox 106"/>
          <p:cNvSpPr txBox="1">
            <a:spLocks noChangeArrowheads="1"/>
          </p:cNvSpPr>
          <p:nvPr/>
        </p:nvSpPr>
        <p:spPr bwMode="auto">
          <a:xfrm>
            <a:off x="4657725" y="566102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9223" name="TextBox 107"/>
          <p:cNvSpPr txBox="1">
            <a:spLocks noChangeArrowheads="1"/>
          </p:cNvSpPr>
          <p:nvPr/>
        </p:nvSpPr>
        <p:spPr bwMode="auto">
          <a:xfrm>
            <a:off x="5191125" y="5033963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9224" name="TextBox 108"/>
          <p:cNvSpPr txBox="1">
            <a:spLocks noChangeArrowheads="1"/>
          </p:cNvSpPr>
          <p:nvPr/>
        </p:nvSpPr>
        <p:spPr bwMode="auto">
          <a:xfrm>
            <a:off x="4081463" y="4582545"/>
            <a:ext cx="5556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9225" name="TextBox 109"/>
          <p:cNvSpPr txBox="1">
            <a:spLocks noChangeArrowheads="1"/>
          </p:cNvSpPr>
          <p:nvPr/>
        </p:nvSpPr>
        <p:spPr bwMode="auto">
          <a:xfrm>
            <a:off x="5561013" y="4365625"/>
            <a:ext cx="520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9226" name="TextBox 110"/>
          <p:cNvSpPr txBox="1">
            <a:spLocks noChangeArrowheads="1"/>
          </p:cNvSpPr>
          <p:nvPr/>
        </p:nvSpPr>
        <p:spPr bwMode="auto">
          <a:xfrm>
            <a:off x="3653559" y="4013623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9227" name="TextBox 111"/>
          <p:cNvSpPr txBox="1">
            <a:spLocks noChangeArrowheads="1"/>
          </p:cNvSpPr>
          <p:nvPr/>
        </p:nvSpPr>
        <p:spPr bwMode="auto">
          <a:xfrm>
            <a:off x="4473575" y="3889375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9228" name="TextBox 112"/>
          <p:cNvSpPr txBox="1">
            <a:spLocks noChangeArrowheads="1"/>
          </p:cNvSpPr>
          <p:nvPr/>
        </p:nvSpPr>
        <p:spPr bwMode="auto">
          <a:xfrm rot="10800000" flipV="1">
            <a:off x="5265381" y="3725521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9229" name="TextBox 113"/>
          <p:cNvSpPr txBox="1">
            <a:spLocks noChangeArrowheads="1"/>
          </p:cNvSpPr>
          <p:nvPr/>
        </p:nvSpPr>
        <p:spPr bwMode="auto">
          <a:xfrm>
            <a:off x="5067300" y="3179763"/>
            <a:ext cx="3667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9230" name="TextBox 114"/>
          <p:cNvSpPr txBox="1">
            <a:spLocks noChangeArrowheads="1"/>
          </p:cNvSpPr>
          <p:nvPr/>
        </p:nvSpPr>
        <p:spPr bwMode="auto">
          <a:xfrm>
            <a:off x="5757863" y="3478213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9231" name="TextBox 115"/>
          <p:cNvSpPr txBox="1">
            <a:spLocks noChangeArrowheads="1"/>
          </p:cNvSpPr>
          <p:nvPr/>
        </p:nvSpPr>
        <p:spPr bwMode="auto">
          <a:xfrm>
            <a:off x="6221413" y="3348038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32" name="TextBox 116"/>
          <p:cNvSpPr txBox="1">
            <a:spLocks noChangeArrowheads="1"/>
          </p:cNvSpPr>
          <p:nvPr/>
        </p:nvSpPr>
        <p:spPr bwMode="auto">
          <a:xfrm>
            <a:off x="3859213" y="350043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9233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34" name="TextBox 118"/>
          <p:cNvSpPr txBox="1">
            <a:spLocks noChangeArrowheads="1"/>
          </p:cNvSpPr>
          <p:nvPr/>
        </p:nvSpPr>
        <p:spPr bwMode="auto">
          <a:xfrm>
            <a:off x="3309259" y="3130850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35" name="TextBox 119"/>
          <p:cNvSpPr txBox="1">
            <a:spLocks noChangeArrowheads="1"/>
          </p:cNvSpPr>
          <p:nvPr/>
        </p:nvSpPr>
        <p:spPr bwMode="auto">
          <a:xfrm>
            <a:off x="2755900" y="3057525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9236" name="TextBox 120"/>
          <p:cNvSpPr txBox="1">
            <a:spLocks noChangeArrowheads="1"/>
          </p:cNvSpPr>
          <p:nvPr/>
        </p:nvSpPr>
        <p:spPr bwMode="auto">
          <a:xfrm>
            <a:off x="3498850" y="2743200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9237" name="TextBox 121"/>
          <p:cNvSpPr txBox="1">
            <a:spLocks noChangeArrowheads="1"/>
          </p:cNvSpPr>
          <p:nvPr/>
        </p:nvSpPr>
        <p:spPr bwMode="auto">
          <a:xfrm>
            <a:off x="3573463" y="2384425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9238" name="TextBox 122"/>
          <p:cNvSpPr txBox="1">
            <a:spLocks noChangeArrowheads="1"/>
          </p:cNvSpPr>
          <p:nvPr/>
        </p:nvSpPr>
        <p:spPr bwMode="auto">
          <a:xfrm>
            <a:off x="2987675" y="2384425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</a:p>
        </p:txBody>
      </p:sp>
      <p:sp>
        <p:nvSpPr>
          <p:cNvPr id="9239" name="TextBox 123"/>
          <p:cNvSpPr txBox="1">
            <a:spLocks noChangeArrowheads="1"/>
          </p:cNvSpPr>
          <p:nvPr/>
        </p:nvSpPr>
        <p:spPr bwMode="auto">
          <a:xfrm>
            <a:off x="3943350" y="2607684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40" name="TextBox 124"/>
          <p:cNvSpPr txBox="1">
            <a:spLocks noChangeArrowheads="1"/>
          </p:cNvSpPr>
          <p:nvPr/>
        </p:nvSpPr>
        <p:spPr bwMode="auto">
          <a:xfrm>
            <a:off x="4346575" y="2446338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9241" name="TextBox 125"/>
          <p:cNvSpPr txBox="1">
            <a:spLocks noChangeArrowheads="1"/>
          </p:cNvSpPr>
          <p:nvPr/>
        </p:nvSpPr>
        <p:spPr bwMode="auto">
          <a:xfrm>
            <a:off x="5003800" y="2168525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9242" name="TextBox 126"/>
          <p:cNvSpPr txBox="1">
            <a:spLocks noChangeArrowheads="1"/>
          </p:cNvSpPr>
          <p:nvPr/>
        </p:nvSpPr>
        <p:spPr bwMode="auto">
          <a:xfrm>
            <a:off x="4595813" y="2852738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9243" name="TextBox 127"/>
          <p:cNvSpPr txBox="1">
            <a:spLocks noChangeArrowheads="1"/>
          </p:cNvSpPr>
          <p:nvPr/>
        </p:nvSpPr>
        <p:spPr bwMode="auto">
          <a:xfrm>
            <a:off x="5355375" y="2769052"/>
            <a:ext cx="3524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44" name="TextBox 128"/>
          <p:cNvSpPr txBox="1">
            <a:spLocks noChangeArrowheads="1"/>
          </p:cNvSpPr>
          <p:nvPr/>
        </p:nvSpPr>
        <p:spPr bwMode="auto">
          <a:xfrm>
            <a:off x="5580063" y="2636838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9245" name="TextBox 129"/>
          <p:cNvSpPr txBox="1">
            <a:spLocks noChangeArrowheads="1"/>
          </p:cNvSpPr>
          <p:nvPr/>
        </p:nvSpPr>
        <p:spPr bwMode="auto">
          <a:xfrm>
            <a:off x="5886450" y="2312988"/>
            <a:ext cx="3508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46" name="TextBox 130"/>
          <p:cNvSpPr txBox="1">
            <a:spLocks noChangeArrowheads="1"/>
          </p:cNvSpPr>
          <p:nvPr/>
        </p:nvSpPr>
        <p:spPr bwMode="auto">
          <a:xfrm>
            <a:off x="6227763" y="2455863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9247" name="TextBox 131"/>
          <p:cNvSpPr txBox="1">
            <a:spLocks noChangeArrowheads="1"/>
          </p:cNvSpPr>
          <p:nvPr/>
        </p:nvSpPr>
        <p:spPr bwMode="auto">
          <a:xfrm>
            <a:off x="6664325" y="232092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</a:p>
        </p:txBody>
      </p:sp>
      <p:sp>
        <p:nvSpPr>
          <p:cNvPr id="9248" name="TextBox 132"/>
          <p:cNvSpPr txBox="1">
            <a:spLocks noChangeArrowheads="1"/>
          </p:cNvSpPr>
          <p:nvPr/>
        </p:nvSpPr>
        <p:spPr bwMode="auto">
          <a:xfrm>
            <a:off x="6580188" y="1776413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9249" name="TextBox 133"/>
          <p:cNvSpPr txBox="1">
            <a:spLocks noChangeArrowheads="1"/>
          </p:cNvSpPr>
          <p:nvPr/>
        </p:nvSpPr>
        <p:spPr bwMode="auto">
          <a:xfrm>
            <a:off x="5826125" y="1916113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9250" name="TextBox 134"/>
          <p:cNvSpPr txBox="1">
            <a:spLocks noChangeArrowheads="1"/>
          </p:cNvSpPr>
          <p:nvPr/>
        </p:nvSpPr>
        <p:spPr bwMode="auto">
          <a:xfrm>
            <a:off x="5657850" y="14430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9251" name="TextBox 135"/>
          <p:cNvSpPr txBox="1">
            <a:spLocks noChangeArrowheads="1"/>
          </p:cNvSpPr>
          <p:nvPr/>
        </p:nvSpPr>
        <p:spPr bwMode="auto">
          <a:xfrm>
            <a:off x="4765675" y="1700213"/>
            <a:ext cx="59848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9252" name="TextBox 136"/>
          <p:cNvSpPr txBox="1">
            <a:spLocks noChangeArrowheads="1"/>
          </p:cNvSpPr>
          <p:nvPr/>
        </p:nvSpPr>
        <p:spPr bwMode="auto">
          <a:xfrm>
            <a:off x="3629025" y="2036763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53" name="TextBox 137"/>
          <p:cNvSpPr txBox="1">
            <a:spLocks noChangeArrowheads="1"/>
          </p:cNvSpPr>
          <p:nvPr/>
        </p:nvSpPr>
        <p:spPr bwMode="auto">
          <a:xfrm>
            <a:off x="2809875" y="1657350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9254" name="TextBox 138"/>
          <p:cNvSpPr txBox="1">
            <a:spLocks noChangeArrowheads="1"/>
          </p:cNvSpPr>
          <p:nvPr/>
        </p:nvSpPr>
        <p:spPr bwMode="auto">
          <a:xfrm>
            <a:off x="3433763" y="1522413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9255" name="TextBox 139"/>
          <p:cNvSpPr txBox="1">
            <a:spLocks noChangeArrowheads="1"/>
          </p:cNvSpPr>
          <p:nvPr/>
        </p:nvSpPr>
        <p:spPr bwMode="auto">
          <a:xfrm>
            <a:off x="4224338" y="1268413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9256" name="TextBox 140"/>
          <p:cNvSpPr txBox="1">
            <a:spLocks noChangeArrowheads="1"/>
          </p:cNvSpPr>
          <p:nvPr/>
        </p:nvSpPr>
        <p:spPr bwMode="auto">
          <a:xfrm>
            <a:off x="4859338" y="1268413"/>
            <a:ext cx="649287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9257" name="TextBox 141"/>
          <p:cNvSpPr txBox="1">
            <a:spLocks noChangeArrowheads="1"/>
          </p:cNvSpPr>
          <p:nvPr/>
        </p:nvSpPr>
        <p:spPr bwMode="auto">
          <a:xfrm>
            <a:off x="3843338" y="6921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9258" name="TextBox 142"/>
          <p:cNvSpPr txBox="1">
            <a:spLocks noChangeArrowheads="1"/>
          </p:cNvSpPr>
          <p:nvPr/>
        </p:nvSpPr>
        <p:spPr bwMode="auto">
          <a:xfrm>
            <a:off x="5384800" y="690563"/>
            <a:ext cx="5556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9259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9260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0974" y="796925"/>
            <a:ext cx="2519363" cy="1052014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овощей</a:t>
            </a:r>
          </a:p>
          <a:p>
            <a:pPr>
              <a:defRPr/>
            </a:pPr>
            <a:r>
              <a:rPr lang="ru-RU" sz="9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ведомственным данным и данным Красноярскстат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63" name="TextBox 3"/>
          <p:cNvSpPr txBox="1">
            <a:spLocks noChangeArrowheads="1"/>
          </p:cNvSpPr>
          <p:nvPr/>
        </p:nvSpPr>
        <p:spPr bwMode="auto">
          <a:xfrm>
            <a:off x="5292724" y="2840290"/>
            <a:ext cx="48895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2,5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4" name="TextBox 103"/>
          <p:cNvSpPr txBox="1">
            <a:spLocks noChangeArrowheads="1"/>
          </p:cNvSpPr>
          <p:nvPr/>
        </p:nvSpPr>
        <p:spPr bwMode="auto">
          <a:xfrm>
            <a:off x="5630863" y="2698750"/>
            <a:ext cx="52705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3,4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5" name="TextBox 146"/>
          <p:cNvSpPr txBox="1">
            <a:spLocks noChangeArrowheads="1"/>
          </p:cNvSpPr>
          <p:nvPr/>
        </p:nvSpPr>
        <p:spPr bwMode="auto">
          <a:xfrm>
            <a:off x="5944393" y="2380523"/>
            <a:ext cx="39211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2,1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1,9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6" name="TextBox 147"/>
          <p:cNvSpPr txBox="1">
            <a:spLocks noChangeArrowheads="1"/>
          </p:cNvSpPr>
          <p:nvPr/>
        </p:nvSpPr>
        <p:spPr bwMode="auto">
          <a:xfrm>
            <a:off x="6232525" y="2547938"/>
            <a:ext cx="4746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1,4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7" name="TextBox 148"/>
          <p:cNvSpPr txBox="1">
            <a:spLocks noChangeArrowheads="1"/>
          </p:cNvSpPr>
          <p:nvPr/>
        </p:nvSpPr>
        <p:spPr bwMode="auto">
          <a:xfrm>
            <a:off x="6655117" y="2379663"/>
            <a:ext cx="4826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1,7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8" name="TextBox 150"/>
          <p:cNvSpPr txBox="1">
            <a:spLocks noChangeArrowheads="1"/>
          </p:cNvSpPr>
          <p:nvPr/>
        </p:nvSpPr>
        <p:spPr bwMode="auto">
          <a:xfrm>
            <a:off x="5003800" y="3275013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2,7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0,8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9" name="TextBox 152"/>
          <p:cNvSpPr txBox="1">
            <a:spLocks noChangeArrowheads="1"/>
          </p:cNvSpPr>
          <p:nvPr/>
        </p:nvSpPr>
        <p:spPr bwMode="auto">
          <a:xfrm>
            <a:off x="5051425" y="2265363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3,4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1342" y="1610975"/>
            <a:ext cx="2908929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tabLst>
                <a:tab pos="722313" algn="l"/>
              </a:tabLst>
              <a:defRPr/>
            </a:pP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tabLst>
                <a:tab pos="722313" algn="l"/>
              </a:tabLst>
              <a:defRPr/>
            </a:pPr>
            <a:r>
              <a:rPr lang="ru-RU" sz="11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Произведено </a:t>
            </a:r>
            <a:r>
              <a:rPr lang="ru-RU" sz="11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овощей всего, тыс. </a:t>
            </a:r>
            <a:r>
              <a:rPr lang="ru-RU" sz="11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тонн  </a:t>
            </a:r>
          </a:p>
          <a:p>
            <a:pPr>
              <a:tabLst>
                <a:tab pos="722313" algn="l"/>
              </a:tabLst>
              <a:defRPr/>
            </a:pPr>
            <a:r>
              <a:rPr lang="ru-RU" sz="11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50" i="1" dirty="0" smtClean="0">
                <a:latin typeface="Times New Roman" pitchFamily="18" charset="0"/>
                <a:cs typeface="Times New Roman" pitchFamily="18" charset="0"/>
              </a:rPr>
              <a:t>РФ</a:t>
            </a:r>
            <a:r>
              <a:rPr lang="ru-RU" sz="1100" i="1" dirty="0" smtClean="0">
                <a:latin typeface="Times New Roman" pitchFamily="18" charset="0"/>
                <a:cs typeface="Times New Roman" pitchFamily="18" charset="0"/>
              </a:rPr>
              <a:t>                </a:t>
            </a:r>
            <a:r>
              <a:rPr lang="ru-RU" sz="1050" i="1" dirty="0" smtClean="0">
                <a:latin typeface="Times New Roman" pitchFamily="18" charset="0"/>
                <a:cs typeface="Times New Roman" pitchFamily="18" charset="0"/>
              </a:rPr>
              <a:t>СФО           Красноярский край             </a:t>
            </a:r>
            <a:endParaRPr lang="ru-RU" sz="1100" i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tabLst>
                <a:tab pos="722313" algn="l"/>
              </a:tabLst>
              <a:defRPr/>
            </a:pPr>
            <a:endParaRPr lang="ru-RU" sz="1100" i="1" dirty="0">
              <a:latin typeface="Times New Roman" pitchFamily="18" charset="0"/>
              <a:cs typeface="Times New Roman" pitchFamily="18" charset="0"/>
            </a:endParaRPr>
          </a:p>
          <a:p>
            <a:pPr>
              <a:tabLst>
                <a:tab pos="722313" algn="l"/>
              </a:tabLst>
              <a:defRPr/>
            </a:pPr>
            <a:r>
              <a:rPr lang="ru-RU" sz="1100" i="1" dirty="0" smtClean="0">
                <a:latin typeface="Times New Roman" pitchFamily="18" charset="0"/>
                <a:cs typeface="Times New Roman" pitchFamily="18" charset="0"/>
              </a:rPr>
              <a:t>13 864,0         924,7                    154,3</a:t>
            </a:r>
          </a:p>
          <a:p>
            <a:pPr>
              <a:tabLst>
                <a:tab pos="722313" algn="l"/>
              </a:tabLst>
              <a:defRPr/>
            </a:pPr>
            <a:endParaRPr lang="ru-RU" sz="1100" b="1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Овощи открытого грунта, </a:t>
            </a:r>
            <a:r>
              <a:rPr lang="ru-RU" sz="1100" b="1" dirty="0" err="1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тыс.тонн</a:t>
            </a:r>
            <a:endParaRPr lang="ru-RU" sz="11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defRPr/>
            </a:pPr>
            <a:r>
              <a:rPr lang="ru-RU" sz="1100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Овощи защищенного грунта, </a:t>
            </a:r>
            <a:r>
              <a:rPr lang="ru-RU" sz="1100" b="1" dirty="0" err="1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тыс.тонн</a:t>
            </a:r>
            <a:endParaRPr lang="ru-RU" sz="1100" b="1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76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9277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9278" name="TextBox 153"/>
          <p:cNvSpPr txBox="1">
            <a:spLocks noChangeArrowheads="1"/>
          </p:cNvSpPr>
          <p:nvPr/>
        </p:nvSpPr>
        <p:spPr bwMode="auto">
          <a:xfrm>
            <a:off x="5989638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9279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9282" name="TextBox 164"/>
          <p:cNvSpPr txBox="1">
            <a:spLocks noChangeArrowheads="1"/>
          </p:cNvSpPr>
          <p:nvPr/>
        </p:nvSpPr>
        <p:spPr bwMode="auto">
          <a:xfrm>
            <a:off x="2771775" y="1731963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0,9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0,8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 </a:t>
            </a:r>
          </a:p>
        </p:txBody>
      </p:sp>
      <p:sp>
        <p:nvSpPr>
          <p:cNvPr id="9283" name="TextBox 167"/>
          <p:cNvSpPr txBox="1">
            <a:spLocks noChangeArrowheads="1"/>
          </p:cNvSpPr>
          <p:nvPr/>
        </p:nvSpPr>
        <p:spPr bwMode="auto">
          <a:xfrm>
            <a:off x="3006725" y="2482850"/>
            <a:ext cx="5365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4" name="TextBox 168"/>
          <p:cNvSpPr txBox="1">
            <a:spLocks noChangeArrowheads="1"/>
          </p:cNvSpPr>
          <p:nvPr/>
        </p:nvSpPr>
        <p:spPr bwMode="auto">
          <a:xfrm>
            <a:off x="3492500" y="2811463"/>
            <a:ext cx="5746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5" name="TextBox 169"/>
          <p:cNvSpPr txBox="1">
            <a:spLocks noChangeArrowheads="1"/>
          </p:cNvSpPr>
          <p:nvPr/>
        </p:nvSpPr>
        <p:spPr bwMode="auto">
          <a:xfrm>
            <a:off x="2700338" y="3151188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1,9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1,7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6" name="TextBox 170"/>
          <p:cNvSpPr txBox="1">
            <a:spLocks noChangeArrowheads="1"/>
          </p:cNvSpPr>
          <p:nvPr/>
        </p:nvSpPr>
        <p:spPr bwMode="auto">
          <a:xfrm>
            <a:off x="3175000" y="3218575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1,3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7" name="TextBox 171"/>
          <p:cNvSpPr txBox="1">
            <a:spLocks noChangeArrowheads="1"/>
          </p:cNvSpPr>
          <p:nvPr/>
        </p:nvSpPr>
        <p:spPr bwMode="auto">
          <a:xfrm>
            <a:off x="3825875" y="3582988"/>
            <a:ext cx="649288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8" name="TextBox 172"/>
          <p:cNvSpPr txBox="1">
            <a:spLocks noChangeArrowheads="1"/>
          </p:cNvSpPr>
          <p:nvPr/>
        </p:nvSpPr>
        <p:spPr bwMode="auto">
          <a:xfrm>
            <a:off x="4784725" y="1787525"/>
            <a:ext cx="5746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1,4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9" name="TextBox 174"/>
          <p:cNvSpPr txBox="1">
            <a:spLocks noChangeArrowheads="1"/>
          </p:cNvSpPr>
          <p:nvPr/>
        </p:nvSpPr>
        <p:spPr bwMode="auto">
          <a:xfrm>
            <a:off x="6509166" y="1839179"/>
            <a:ext cx="5937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1,7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1,6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0" name="TextBox 175"/>
          <p:cNvSpPr txBox="1">
            <a:spLocks noChangeArrowheads="1"/>
          </p:cNvSpPr>
          <p:nvPr/>
        </p:nvSpPr>
        <p:spPr bwMode="auto">
          <a:xfrm>
            <a:off x="5794814" y="1959209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1,4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1" name="TextBox 176"/>
          <p:cNvSpPr txBox="1">
            <a:spLocks noChangeArrowheads="1"/>
          </p:cNvSpPr>
          <p:nvPr/>
        </p:nvSpPr>
        <p:spPr bwMode="auto">
          <a:xfrm>
            <a:off x="4346575" y="2524125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17,5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13,2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2" name="TextBox 177"/>
          <p:cNvSpPr txBox="1">
            <a:spLocks noChangeArrowheads="1"/>
          </p:cNvSpPr>
          <p:nvPr/>
        </p:nvSpPr>
        <p:spPr bwMode="auto">
          <a:xfrm>
            <a:off x="4116388" y="3208338"/>
            <a:ext cx="7921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1.4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3" name="TextBox 178"/>
          <p:cNvSpPr txBox="1">
            <a:spLocks noChangeArrowheads="1"/>
          </p:cNvSpPr>
          <p:nvPr/>
        </p:nvSpPr>
        <p:spPr bwMode="auto">
          <a:xfrm>
            <a:off x="5724525" y="3573463"/>
            <a:ext cx="5000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1,4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4" name="TextBox 179"/>
          <p:cNvSpPr txBox="1">
            <a:spLocks noChangeArrowheads="1"/>
          </p:cNvSpPr>
          <p:nvPr/>
        </p:nvSpPr>
        <p:spPr bwMode="auto">
          <a:xfrm>
            <a:off x="6156325" y="3440113"/>
            <a:ext cx="592138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1,4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4047445" y="4204281"/>
            <a:ext cx="465024" cy="349702"/>
          </a:xfrm>
          <a:prstGeom prst="rect">
            <a:avLst/>
          </a:prstGeom>
          <a:noFill/>
        </p:spPr>
        <p:txBody>
          <a:bodyPr wrap="square"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0,7 </a:t>
            </a:r>
            <a: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6" name="TextBox 182"/>
          <p:cNvSpPr txBox="1">
            <a:spLocks noChangeArrowheads="1"/>
          </p:cNvSpPr>
          <p:nvPr/>
        </p:nvSpPr>
        <p:spPr bwMode="auto">
          <a:xfrm>
            <a:off x="4391025" y="3963988"/>
            <a:ext cx="6127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1,4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 </a:t>
            </a:r>
          </a:p>
        </p:txBody>
      </p:sp>
      <p:sp>
        <p:nvSpPr>
          <p:cNvPr id="9297" name="TextBox 269"/>
          <p:cNvSpPr txBox="1">
            <a:spLocks noChangeArrowheads="1"/>
          </p:cNvSpPr>
          <p:nvPr/>
        </p:nvSpPr>
        <p:spPr bwMode="auto">
          <a:xfrm>
            <a:off x="5508625" y="4471988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3,2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0,3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8" name="TextBox 270"/>
          <p:cNvSpPr txBox="1">
            <a:spLocks noChangeArrowheads="1"/>
          </p:cNvSpPr>
          <p:nvPr/>
        </p:nvSpPr>
        <p:spPr bwMode="auto">
          <a:xfrm>
            <a:off x="5148263" y="5121275"/>
            <a:ext cx="6064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641850" y="5778500"/>
            <a:ext cx="577850" cy="442035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1,9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0" name="TextBox 272"/>
          <p:cNvSpPr txBox="1">
            <a:spLocks noChangeArrowheads="1"/>
          </p:cNvSpPr>
          <p:nvPr/>
        </p:nvSpPr>
        <p:spPr bwMode="auto">
          <a:xfrm>
            <a:off x="3995738" y="5672138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6,3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6,1 </a:t>
            </a:r>
            <a: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051471" y="4646839"/>
            <a:ext cx="649288" cy="349702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3,2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3,0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2" name="TextBox 183"/>
          <p:cNvSpPr txBox="1">
            <a:spLocks noChangeArrowheads="1"/>
          </p:cNvSpPr>
          <p:nvPr/>
        </p:nvSpPr>
        <p:spPr bwMode="auto">
          <a:xfrm>
            <a:off x="4211638" y="1357313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0,4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3" name="TextBox 184"/>
          <p:cNvSpPr txBox="1">
            <a:spLocks noChangeArrowheads="1"/>
          </p:cNvSpPr>
          <p:nvPr/>
        </p:nvSpPr>
        <p:spPr bwMode="auto">
          <a:xfrm>
            <a:off x="4787900" y="1346200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0,8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4" name="TextBox 185"/>
          <p:cNvSpPr txBox="1">
            <a:spLocks noChangeArrowheads="1"/>
          </p:cNvSpPr>
          <p:nvPr/>
        </p:nvSpPr>
        <p:spPr bwMode="auto">
          <a:xfrm>
            <a:off x="3779838" y="803275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2,2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0,3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5" name="TextBox 145"/>
          <p:cNvSpPr txBox="1">
            <a:spLocks noChangeArrowheads="1"/>
          </p:cNvSpPr>
          <p:nvPr/>
        </p:nvSpPr>
        <p:spPr bwMode="auto">
          <a:xfrm>
            <a:off x="3535363" y="2421069"/>
            <a:ext cx="5381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2,4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2,1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6" name="TextBox 149"/>
          <p:cNvSpPr txBox="1">
            <a:spLocks noChangeArrowheads="1"/>
          </p:cNvSpPr>
          <p:nvPr/>
        </p:nvSpPr>
        <p:spPr bwMode="auto">
          <a:xfrm>
            <a:off x="3852862" y="2694802"/>
            <a:ext cx="5381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0,8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7" name="TextBox 151"/>
          <p:cNvSpPr txBox="1">
            <a:spLocks noChangeArrowheads="1"/>
          </p:cNvSpPr>
          <p:nvPr/>
        </p:nvSpPr>
        <p:spPr bwMode="auto">
          <a:xfrm>
            <a:off x="3518550" y="2082727"/>
            <a:ext cx="5381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1,3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8" name="TextBox 159"/>
          <p:cNvSpPr txBox="1">
            <a:spLocks noChangeArrowheads="1"/>
          </p:cNvSpPr>
          <p:nvPr/>
        </p:nvSpPr>
        <p:spPr bwMode="auto">
          <a:xfrm>
            <a:off x="4648200" y="2917825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32,3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30,9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1,4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9" name="TextBox 166"/>
          <p:cNvSpPr txBox="1">
            <a:spLocks noChangeArrowheads="1"/>
          </p:cNvSpPr>
          <p:nvPr/>
        </p:nvSpPr>
        <p:spPr bwMode="auto">
          <a:xfrm>
            <a:off x="5635625" y="1516063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1,3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1,2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0" name="TextBox 192"/>
          <p:cNvSpPr txBox="1">
            <a:spLocks noChangeArrowheads="1"/>
          </p:cNvSpPr>
          <p:nvPr/>
        </p:nvSpPr>
        <p:spPr bwMode="auto">
          <a:xfrm>
            <a:off x="5433047" y="3790264"/>
            <a:ext cx="5000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1" name="TextBox 158"/>
          <p:cNvSpPr txBox="1">
            <a:spLocks noChangeArrowheads="1"/>
          </p:cNvSpPr>
          <p:nvPr/>
        </p:nvSpPr>
        <p:spPr bwMode="auto">
          <a:xfrm>
            <a:off x="3419475" y="1628775"/>
            <a:ext cx="5381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2" name="TextBox 165"/>
          <p:cNvSpPr txBox="1">
            <a:spLocks noChangeArrowheads="1"/>
          </p:cNvSpPr>
          <p:nvPr/>
        </p:nvSpPr>
        <p:spPr bwMode="auto">
          <a:xfrm>
            <a:off x="5364163" y="798513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0,6</a:t>
            </a: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3" name="TextBox 173"/>
          <p:cNvSpPr txBox="1">
            <a:spLocks noChangeArrowheads="1"/>
          </p:cNvSpPr>
          <p:nvPr/>
        </p:nvSpPr>
        <p:spPr bwMode="auto">
          <a:xfrm>
            <a:off x="6357559" y="787499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1,3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4" name="TextBox 181"/>
          <p:cNvSpPr txBox="1">
            <a:spLocks noChangeArrowheads="1"/>
          </p:cNvSpPr>
          <p:nvPr/>
        </p:nvSpPr>
        <p:spPr bwMode="auto">
          <a:xfrm>
            <a:off x="8172450" y="778194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0,9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5" name="TextBox 186"/>
          <p:cNvSpPr txBox="1">
            <a:spLocks noChangeArrowheads="1"/>
          </p:cNvSpPr>
          <p:nvPr/>
        </p:nvSpPr>
        <p:spPr bwMode="auto">
          <a:xfrm>
            <a:off x="7740650" y="231558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0,4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0,3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6" name="TextBox 187"/>
          <p:cNvSpPr txBox="1">
            <a:spLocks noChangeArrowheads="1"/>
          </p:cNvSpPr>
          <p:nvPr/>
        </p:nvSpPr>
        <p:spPr bwMode="auto">
          <a:xfrm>
            <a:off x="4787900" y="333375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0,07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7" name="TextBox 188"/>
          <p:cNvSpPr txBox="1">
            <a:spLocks noChangeArrowheads="1"/>
          </p:cNvSpPr>
          <p:nvPr/>
        </p:nvSpPr>
        <p:spPr bwMode="auto">
          <a:xfrm>
            <a:off x="3361068" y="244898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0,3</a:t>
            </a:r>
          </a:p>
          <a:p>
            <a:pPr algn="ctr"/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48" name="Диаграмма 147"/>
          <p:cNvGraphicFramePr/>
          <p:nvPr>
            <p:extLst>
              <p:ext uri="{D42A27DB-BD31-4B8C-83A1-F6EECF244321}">
                <p14:modId xmlns:p14="http://schemas.microsoft.com/office/powerpoint/2010/main" val="4213242853"/>
              </p:ext>
            </p:extLst>
          </p:nvPr>
        </p:nvGraphicFramePr>
        <p:xfrm>
          <a:off x="0" y="3757839"/>
          <a:ext cx="3852885" cy="2514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7" name="TextBox 146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TextBox 186"/>
          <p:cNvSpPr txBox="1">
            <a:spLocks noChangeArrowheads="1"/>
          </p:cNvSpPr>
          <p:nvPr/>
        </p:nvSpPr>
        <p:spPr bwMode="auto">
          <a:xfrm>
            <a:off x="6207017" y="323891"/>
            <a:ext cx="576263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-22911" y="6149124"/>
            <a:ext cx="5998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тыс. тонн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5202679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8" name="Picture 2" descr="C:\Users\zemlyanko\Desktop\Биг Бен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3674" y="1506682"/>
            <a:ext cx="994487" cy="635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762875" y="2142607"/>
            <a:ext cx="1089145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г. Красноярск</a:t>
            </a:r>
          </a:p>
          <a:p>
            <a:pPr algn="ctr"/>
            <a:r>
              <a:rPr lang="ru-RU" sz="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8,5</a:t>
            </a:r>
          </a:p>
          <a:p>
            <a:pPr algn="ctr"/>
            <a:r>
              <a:rPr lang="ru-RU" sz="800" b="1" dirty="0" smtClean="0">
                <a:solidFill>
                  <a:srgbClr val="007A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6,3</a:t>
            </a:r>
          </a:p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2,2</a:t>
            </a:r>
            <a:endParaRPr lang="ru-RU" sz="8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6890927" y="3923165"/>
            <a:ext cx="224747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  <a:defRPr/>
            </a:pPr>
            <a:r>
              <a:rPr lang="ru-RU" sz="1200" i="1" dirty="0" err="1" smtClean="0">
                <a:latin typeface="Times New Roman" pitchFamily="18" charset="0"/>
                <a:cs typeface="Times New Roman" pitchFamily="18" charset="0"/>
              </a:rPr>
              <a:t>Справочно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: Красноярский </a:t>
            </a: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край по валовому сбору овощей в 2020  году занимает 2  место  среди субъектов СФО.</a:t>
            </a:r>
          </a:p>
        </p:txBody>
      </p:sp>
    </p:spTree>
    <p:extLst>
      <p:ext uri="{BB962C8B-B14F-4D97-AF65-F5344CB8AC3E}">
        <p14:creationId xmlns:p14="http://schemas.microsoft.com/office/powerpoint/2010/main" val="1957129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Диаграмма 7"/>
          <p:cNvGraphicFramePr/>
          <p:nvPr>
            <p:extLst>
              <p:ext uri="{D42A27DB-BD31-4B8C-83A1-F6EECF244321}">
                <p14:modId xmlns:p14="http://schemas.microsoft.com/office/powerpoint/2010/main" val="981956418"/>
              </p:ext>
            </p:extLst>
          </p:nvPr>
        </p:nvGraphicFramePr>
        <p:xfrm>
          <a:off x="-22696" y="3315261"/>
          <a:ext cx="3941339" cy="11015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47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48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9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0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1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2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3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11266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813" y="6381106"/>
              <a:ext cx="431800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2394D8B1-9534-496B-A17A-29208E1ADBDE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12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365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269" name="TextBox 105"/>
          <p:cNvSpPr txBox="1">
            <a:spLocks noChangeArrowheads="1"/>
          </p:cNvSpPr>
          <p:nvPr/>
        </p:nvSpPr>
        <p:spPr bwMode="auto">
          <a:xfrm>
            <a:off x="4064553" y="5590471"/>
            <a:ext cx="48736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0" name="TextBox 106"/>
          <p:cNvSpPr txBox="1">
            <a:spLocks noChangeArrowheads="1"/>
          </p:cNvSpPr>
          <p:nvPr/>
        </p:nvSpPr>
        <p:spPr bwMode="auto">
          <a:xfrm>
            <a:off x="4754116" y="5632921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1" name="TextBox 107"/>
          <p:cNvSpPr txBox="1">
            <a:spLocks noChangeArrowheads="1"/>
          </p:cNvSpPr>
          <p:nvPr/>
        </p:nvSpPr>
        <p:spPr bwMode="auto">
          <a:xfrm>
            <a:off x="5133975" y="5013176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2" name="TextBox 108"/>
          <p:cNvSpPr txBox="1">
            <a:spLocks noChangeArrowheads="1"/>
          </p:cNvSpPr>
          <p:nvPr/>
        </p:nvSpPr>
        <p:spPr bwMode="auto">
          <a:xfrm>
            <a:off x="4037625" y="4553180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273" name="TextBox 109"/>
          <p:cNvSpPr txBox="1">
            <a:spLocks noChangeArrowheads="1"/>
          </p:cNvSpPr>
          <p:nvPr/>
        </p:nvSpPr>
        <p:spPr bwMode="auto">
          <a:xfrm>
            <a:off x="5555530" y="4343127"/>
            <a:ext cx="520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4" name="TextBox 110"/>
          <p:cNvSpPr txBox="1">
            <a:spLocks noChangeArrowheads="1"/>
          </p:cNvSpPr>
          <p:nvPr/>
        </p:nvSpPr>
        <p:spPr bwMode="auto">
          <a:xfrm>
            <a:off x="3625850" y="4057650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75" name="TextBox 111"/>
          <p:cNvSpPr txBox="1">
            <a:spLocks noChangeArrowheads="1"/>
          </p:cNvSpPr>
          <p:nvPr/>
        </p:nvSpPr>
        <p:spPr bwMode="auto">
          <a:xfrm>
            <a:off x="4427984" y="3948387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6" name="TextBox 112"/>
          <p:cNvSpPr txBox="1">
            <a:spLocks noChangeArrowheads="1"/>
          </p:cNvSpPr>
          <p:nvPr/>
        </p:nvSpPr>
        <p:spPr bwMode="auto">
          <a:xfrm>
            <a:off x="5278450" y="3717032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277" name="TextBox 113"/>
          <p:cNvSpPr txBox="1">
            <a:spLocks noChangeArrowheads="1"/>
          </p:cNvSpPr>
          <p:nvPr/>
        </p:nvSpPr>
        <p:spPr bwMode="auto">
          <a:xfrm>
            <a:off x="5032374" y="3257654"/>
            <a:ext cx="36671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8" name="TextBox 114"/>
          <p:cNvSpPr txBox="1">
            <a:spLocks noChangeArrowheads="1"/>
          </p:cNvSpPr>
          <p:nvPr/>
        </p:nvSpPr>
        <p:spPr bwMode="auto">
          <a:xfrm>
            <a:off x="5733818" y="3350723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279" name="TextBox 115"/>
          <p:cNvSpPr txBox="1">
            <a:spLocks noChangeArrowheads="1"/>
          </p:cNvSpPr>
          <p:nvPr/>
        </p:nvSpPr>
        <p:spPr bwMode="auto">
          <a:xfrm>
            <a:off x="6219825" y="3190875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280" name="TextBox 116"/>
          <p:cNvSpPr txBox="1">
            <a:spLocks noChangeArrowheads="1"/>
          </p:cNvSpPr>
          <p:nvPr/>
        </p:nvSpPr>
        <p:spPr bwMode="auto">
          <a:xfrm>
            <a:off x="3779912" y="350100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1" name="TextBox 117"/>
          <p:cNvSpPr txBox="1">
            <a:spLocks noChangeArrowheads="1"/>
          </p:cNvSpPr>
          <p:nvPr/>
        </p:nvSpPr>
        <p:spPr bwMode="auto">
          <a:xfrm>
            <a:off x="4360863" y="3238500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2" name="TextBox 118"/>
          <p:cNvSpPr txBox="1">
            <a:spLocks noChangeArrowheads="1"/>
          </p:cNvSpPr>
          <p:nvPr/>
        </p:nvSpPr>
        <p:spPr bwMode="auto">
          <a:xfrm>
            <a:off x="3275856" y="3140968"/>
            <a:ext cx="40798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3" name="TextBox 119"/>
          <p:cNvSpPr txBox="1">
            <a:spLocks noChangeArrowheads="1"/>
          </p:cNvSpPr>
          <p:nvPr/>
        </p:nvSpPr>
        <p:spPr bwMode="auto">
          <a:xfrm>
            <a:off x="2788642" y="2936927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4" name="TextBox 120"/>
          <p:cNvSpPr txBox="1">
            <a:spLocks noChangeArrowheads="1"/>
          </p:cNvSpPr>
          <p:nvPr/>
        </p:nvSpPr>
        <p:spPr bwMode="auto">
          <a:xfrm>
            <a:off x="3419482" y="274637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1285" name="TextBox 121"/>
          <p:cNvSpPr txBox="1">
            <a:spLocks noChangeArrowheads="1"/>
          </p:cNvSpPr>
          <p:nvPr/>
        </p:nvSpPr>
        <p:spPr bwMode="auto">
          <a:xfrm>
            <a:off x="3563888" y="2348880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6" name="TextBox 122"/>
          <p:cNvSpPr txBox="1">
            <a:spLocks noChangeArrowheads="1"/>
          </p:cNvSpPr>
          <p:nvPr/>
        </p:nvSpPr>
        <p:spPr bwMode="auto">
          <a:xfrm>
            <a:off x="2940050" y="2392076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7" name="TextBox 123"/>
          <p:cNvSpPr txBox="1">
            <a:spLocks noChangeArrowheads="1"/>
          </p:cNvSpPr>
          <p:nvPr/>
        </p:nvSpPr>
        <p:spPr bwMode="auto">
          <a:xfrm>
            <a:off x="3957638" y="2565400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8" name="TextBox 124"/>
          <p:cNvSpPr txBox="1">
            <a:spLocks noChangeArrowheads="1"/>
          </p:cNvSpPr>
          <p:nvPr/>
        </p:nvSpPr>
        <p:spPr bwMode="auto">
          <a:xfrm>
            <a:off x="4355976" y="2348880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9" name="TextBox 125"/>
          <p:cNvSpPr txBox="1">
            <a:spLocks noChangeArrowheads="1"/>
          </p:cNvSpPr>
          <p:nvPr/>
        </p:nvSpPr>
        <p:spPr bwMode="auto">
          <a:xfrm>
            <a:off x="5109167" y="2127185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90" name="TextBox 126"/>
          <p:cNvSpPr txBox="1">
            <a:spLocks noChangeArrowheads="1"/>
          </p:cNvSpPr>
          <p:nvPr/>
        </p:nvSpPr>
        <p:spPr bwMode="auto">
          <a:xfrm>
            <a:off x="4827588" y="2762250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1291" name="TextBox 127"/>
          <p:cNvSpPr txBox="1">
            <a:spLocks noChangeArrowheads="1"/>
          </p:cNvSpPr>
          <p:nvPr/>
        </p:nvSpPr>
        <p:spPr bwMode="auto">
          <a:xfrm>
            <a:off x="5373688" y="2852738"/>
            <a:ext cx="3524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11292" name="TextBox 128"/>
          <p:cNvSpPr txBox="1">
            <a:spLocks noChangeArrowheads="1"/>
          </p:cNvSpPr>
          <p:nvPr/>
        </p:nvSpPr>
        <p:spPr bwMode="auto">
          <a:xfrm>
            <a:off x="5652120" y="2636912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1293" name="TextBox 129"/>
          <p:cNvSpPr txBox="1">
            <a:spLocks noChangeArrowheads="1"/>
          </p:cNvSpPr>
          <p:nvPr/>
        </p:nvSpPr>
        <p:spPr bwMode="auto">
          <a:xfrm>
            <a:off x="5940152" y="2276872"/>
            <a:ext cx="3508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94" name="TextBox 130"/>
          <p:cNvSpPr txBox="1">
            <a:spLocks noChangeArrowheads="1"/>
          </p:cNvSpPr>
          <p:nvPr/>
        </p:nvSpPr>
        <p:spPr bwMode="auto">
          <a:xfrm>
            <a:off x="6372200" y="2708920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1295" name="TextBox 131"/>
          <p:cNvSpPr txBox="1">
            <a:spLocks noChangeArrowheads="1"/>
          </p:cNvSpPr>
          <p:nvPr/>
        </p:nvSpPr>
        <p:spPr bwMode="auto">
          <a:xfrm>
            <a:off x="6635968" y="2243290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96" name="TextBox 132"/>
          <p:cNvSpPr txBox="1">
            <a:spLocks noChangeArrowheads="1"/>
          </p:cNvSpPr>
          <p:nvPr/>
        </p:nvSpPr>
        <p:spPr bwMode="auto">
          <a:xfrm>
            <a:off x="6510338" y="1633538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97" name="TextBox 133"/>
          <p:cNvSpPr txBox="1">
            <a:spLocks noChangeArrowheads="1"/>
          </p:cNvSpPr>
          <p:nvPr/>
        </p:nvSpPr>
        <p:spPr bwMode="auto">
          <a:xfrm>
            <a:off x="5704983" y="1861581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1298" name="TextBox 134"/>
          <p:cNvSpPr txBox="1">
            <a:spLocks noChangeArrowheads="1"/>
          </p:cNvSpPr>
          <p:nvPr/>
        </p:nvSpPr>
        <p:spPr bwMode="auto">
          <a:xfrm>
            <a:off x="5565775" y="131127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11299" name="TextBox 135"/>
          <p:cNvSpPr txBox="1">
            <a:spLocks noChangeArrowheads="1"/>
          </p:cNvSpPr>
          <p:nvPr/>
        </p:nvSpPr>
        <p:spPr bwMode="auto">
          <a:xfrm>
            <a:off x="4662488" y="1693515"/>
            <a:ext cx="57656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00" name="TextBox 136"/>
          <p:cNvSpPr txBox="1">
            <a:spLocks noChangeArrowheads="1"/>
          </p:cNvSpPr>
          <p:nvPr/>
        </p:nvSpPr>
        <p:spPr bwMode="auto">
          <a:xfrm>
            <a:off x="3696975" y="2024337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01" name="TextBox 137"/>
          <p:cNvSpPr txBox="1">
            <a:spLocks noChangeArrowheads="1"/>
          </p:cNvSpPr>
          <p:nvPr/>
        </p:nvSpPr>
        <p:spPr bwMode="auto">
          <a:xfrm>
            <a:off x="2940050" y="1916113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1302" name="TextBox 138"/>
          <p:cNvSpPr txBox="1">
            <a:spLocks noChangeArrowheads="1"/>
          </p:cNvSpPr>
          <p:nvPr/>
        </p:nvSpPr>
        <p:spPr bwMode="auto">
          <a:xfrm>
            <a:off x="3570288" y="1572123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03" name="TextBox 139"/>
          <p:cNvSpPr txBox="1">
            <a:spLocks noChangeArrowheads="1"/>
          </p:cNvSpPr>
          <p:nvPr/>
        </p:nvSpPr>
        <p:spPr bwMode="auto">
          <a:xfrm>
            <a:off x="4284663" y="12842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11304" name="TextBox 140"/>
          <p:cNvSpPr txBox="1">
            <a:spLocks noChangeArrowheads="1"/>
          </p:cNvSpPr>
          <p:nvPr/>
        </p:nvSpPr>
        <p:spPr bwMode="auto">
          <a:xfrm>
            <a:off x="4927600" y="1217613"/>
            <a:ext cx="5012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1305" name="TextBox 141"/>
          <p:cNvSpPr txBox="1">
            <a:spLocks noChangeArrowheads="1"/>
          </p:cNvSpPr>
          <p:nvPr/>
        </p:nvSpPr>
        <p:spPr bwMode="auto">
          <a:xfrm>
            <a:off x="3832225" y="7683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11306" name="TextBox 142"/>
          <p:cNvSpPr txBox="1">
            <a:spLocks noChangeArrowheads="1"/>
          </p:cNvSpPr>
          <p:nvPr/>
        </p:nvSpPr>
        <p:spPr bwMode="auto">
          <a:xfrm>
            <a:off x="5335588" y="765175"/>
            <a:ext cx="5556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11307" name="TextBox 143"/>
          <p:cNvSpPr txBox="1">
            <a:spLocks noChangeArrowheads="1"/>
          </p:cNvSpPr>
          <p:nvPr/>
        </p:nvSpPr>
        <p:spPr bwMode="auto">
          <a:xfrm>
            <a:off x="6424613" y="77787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11308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11309" name="TextBox 2"/>
          <p:cNvSpPr txBox="1">
            <a:spLocks noChangeArrowheads="1"/>
          </p:cNvSpPr>
          <p:nvPr/>
        </p:nvSpPr>
        <p:spPr bwMode="auto">
          <a:xfrm>
            <a:off x="129455" y="750049"/>
            <a:ext cx="3011347" cy="103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1400" dirty="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ИНЖЕНЕРНО-ТЕХНИЧЕСКОЕ ОБЕСПЕЧЕНИЕ СЕЛЬСКОХОЗЯЙСТВЕННОГО ПРОИЗВОДСТВА</a:t>
            </a:r>
          </a:p>
          <a:p>
            <a:r>
              <a:rPr lang="ru-RU" sz="900" i="1" dirty="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703513" y="620142"/>
            <a:ext cx="6110287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16" name="TextBox 154"/>
          <p:cNvSpPr txBox="1">
            <a:spLocks noChangeArrowheads="1"/>
          </p:cNvSpPr>
          <p:nvPr/>
        </p:nvSpPr>
        <p:spPr bwMode="auto">
          <a:xfrm>
            <a:off x="3790950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1317" name="TextBox 156"/>
          <p:cNvSpPr txBox="1">
            <a:spLocks noChangeArrowheads="1"/>
          </p:cNvSpPr>
          <p:nvPr/>
        </p:nvSpPr>
        <p:spPr bwMode="auto">
          <a:xfrm>
            <a:off x="4979988" y="180975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1318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11319" name="TextBox 155"/>
          <p:cNvSpPr txBox="1">
            <a:spLocks noChangeArrowheads="1"/>
          </p:cNvSpPr>
          <p:nvPr/>
        </p:nvSpPr>
        <p:spPr bwMode="auto">
          <a:xfrm>
            <a:off x="8135938" y="193675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-1365" y="1822200"/>
            <a:ext cx="2924544" cy="18235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Тракторы (шт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.)</a:t>
            </a:r>
            <a:r>
              <a:rPr lang="en-US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коэффициент обновления 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r>
              <a:rPr lang="en-US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обеспеченность 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endParaRPr lang="ru-RU" sz="1100" b="1" dirty="0">
              <a:solidFill>
                <a:srgbClr val="7E007E"/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00" b="1" dirty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Зерноуборочные комбайны (шт</a:t>
            </a:r>
            <a:r>
              <a:rPr lang="ru-RU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.)</a:t>
            </a:r>
            <a:r>
              <a:rPr lang="en-US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коэффициент обновления </a:t>
            </a:r>
            <a:r>
              <a:rPr lang="ru-RU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r>
              <a:rPr lang="en-US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обеспеченность </a:t>
            </a:r>
            <a:r>
              <a:rPr lang="ru-RU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endParaRPr lang="ru-RU" sz="1100" b="1" dirty="0">
              <a:solidFill>
                <a:srgbClr val="0E3A08"/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00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Кормоуборочные комбайны (шт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.)</a:t>
            </a:r>
            <a:r>
              <a:rPr lang="en-US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/ 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коэффициент </a:t>
            </a:r>
            <a:r>
              <a:rPr lang="ru-RU" sz="1100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обновления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r>
              <a:rPr lang="en-US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обеспеченность 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endParaRPr lang="ru-RU" sz="1100" b="1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tabLst>
                <a:tab pos="625475" algn="l"/>
              </a:tabLst>
              <a:defRPr/>
            </a:pPr>
            <a:endParaRPr lang="ru-RU" sz="95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3" name="TextBox 104"/>
          <p:cNvSpPr txBox="1">
            <a:spLocks noChangeArrowheads="1"/>
          </p:cNvSpPr>
          <p:nvPr/>
        </p:nvSpPr>
        <p:spPr bwMode="auto">
          <a:xfrm>
            <a:off x="3952471" y="5716588"/>
            <a:ext cx="576263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266 / 4,1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48 / 14,6 / 79,2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 / 17,6 / 58,1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4" name="TextBox 145"/>
          <p:cNvSpPr txBox="1">
            <a:spLocks noChangeArrowheads="1"/>
          </p:cNvSpPr>
          <p:nvPr/>
        </p:nvSpPr>
        <p:spPr bwMode="auto">
          <a:xfrm>
            <a:off x="4716016" y="5742458"/>
            <a:ext cx="576263" cy="350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73 / 2,7 / 67,7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21 / 0 / 100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/ 0 / 21,9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5" name="TextBox 146"/>
          <p:cNvSpPr txBox="1">
            <a:spLocks noChangeArrowheads="1"/>
          </p:cNvSpPr>
          <p:nvPr/>
        </p:nvSpPr>
        <p:spPr bwMode="auto">
          <a:xfrm>
            <a:off x="5130308" y="5157192"/>
            <a:ext cx="574675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187 / 0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90 / 2,2 / 100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6" name="TextBox 147"/>
          <p:cNvSpPr txBox="1">
            <a:spLocks noChangeArrowheads="1"/>
          </p:cNvSpPr>
          <p:nvPr/>
        </p:nvSpPr>
        <p:spPr bwMode="auto">
          <a:xfrm>
            <a:off x="4135567" y="4659709"/>
            <a:ext cx="576262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290 / 3,4 / 70,5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95 / 6,3 / 51,7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 / 0 / 57,8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7" name="TextBox 148"/>
          <p:cNvSpPr txBox="1">
            <a:spLocks noChangeArrowheads="1"/>
          </p:cNvSpPr>
          <p:nvPr/>
        </p:nvSpPr>
        <p:spPr bwMode="auto">
          <a:xfrm>
            <a:off x="5507905" y="4446314"/>
            <a:ext cx="576263" cy="350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323 / 2,8 / 67,2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93 / 3,2 / 53,4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26 / 3,8 / 41,2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8" name="TextBox 149"/>
          <p:cNvSpPr txBox="1">
            <a:spLocks noChangeArrowheads="1"/>
          </p:cNvSpPr>
          <p:nvPr/>
        </p:nvSpPr>
        <p:spPr bwMode="auto">
          <a:xfrm>
            <a:off x="4355976" y="4015854"/>
            <a:ext cx="576263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144 / 2,1 / 64,7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47 / 2,1 / 48,7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9" name="TextBox 150"/>
          <p:cNvSpPr txBox="1">
            <a:spLocks noChangeArrowheads="1"/>
          </p:cNvSpPr>
          <p:nvPr/>
        </p:nvSpPr>
        <p:spPr bwMode="auto">
          <a:xfrm>
            <a:off x="3795442" y="4161097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295 / 3,1 / 57,9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116 / 5,2 / 56,3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 / 6,7 / 33,7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0" name="TextBox 152"/>
          <p:cNvSpPr txBox="1">
            <a:spLocks noChangeArrowheads="1"/>
          </p:cNvSpPr>
          <p:nvPr/>
        </p:nvSpPr>
        <p:spPr bwMode="auto">
          <a:xfrm>
            <a:off x="3779912" y="3573016"/>
            <a:ext cx="576263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385 / 7 / 75,4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141 / 5 / 59,1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 / 0 / 32,3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1" name="TextBox 158"/>
          <p:cNvSpPr txBox="1">
            <a:spLocks noChangeArrowheads="1"/>
          </p:cNvSpPr>
          <p:nvPr/>
        </p:nvSpPr>
        <p:spPr bwMode="auto">
          <a:xfrm>
            <a:off x="4355976" y="3341615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439 / 5,2 / 61,8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162 / 3,7 / 47,5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 / 5,3 / 79,3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2" name="TextBox 165"/>
          <p:cNvSpPr txBox="1">
            <a:spLocks noChangeArrowheads="1"/>
          </p:cNvSpPr>
          <p:nvPr/>
        </p:nvSpPr>
        <p:spPr bwMode="auto">
          <a:xfrm>
            <a:off x="4973027" y="3375210"/>
            <a:ext cx="576262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66 / 3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9 / 11,1 / 48,1 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3" name="TextBox 166"/>
          <p:cNvSpPr txBox="1">
            <a:spLocks noChangeArrowheads="1"/>
          </p:cNvSpPr>
          <p:nvPr/>
        </p:nvSpPr>
        <p:spPr bwMode="auto">
          <a:xfrm>
            <a:off x="4644008" y="2852936"/>
            <a:ext cx="576262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157 / 1,3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15 / 0 / 81,7 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4" name="TextBox 167"/>
          <p:cNvSpPr txBox="1">
            <a:spLocks noChangeArrowheads="1"/>
          </p:cNvSpPr>
          <p:nvPr/>
        </p:nvSpPr>
        <p:spPr bwMode="auto">
          <a:xfrm>
            <a:off x="4394202" y="2420888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197 / 1,5 / 99,6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48 / 4,2 / 54,4 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5" name="TextBox 168"/>
          <p:cNvSpPr txBox="1">
            <a:spLocks noChangeArrowheads="1"/>
          </p:cNvSpPr>
          <p:nvPr/>
        </p:nvSpPr>
        <p:spPr bwMode="auto">
          <a:xfrm>
            <a:off x="5047698" y="2204864"/>
            <a:ext cx="574675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304 / 4,3 / 64,9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107 / 4,7 / 60,3 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 / 6,3 / 37,9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6" name="TextBox 169"/>
          <p:cNvSpPr txBox="1">
            <a:spLocks noChangeArrowheads="1"/>
          </p:cNvSpPr>
          <p:nvPr/>
        </p:nvSpPr>
        <p:spPr bwMode="auto">
          <a:xfrm>
            <a:off x="4644008" y="1794011"/>
            <a:ext cx="576262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144 / 4,2 / 64,4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49 / 14,3 / 56,4 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 / 20 / 62,2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7" name="TextBox 170"/>
          <p:cNvSpPr txBox="1">
            <a:spLocks noChangeArrowheads="1"/>
          </p:cNvSpPr>
          <p:nvPr/>
        </p:nvSpPr>
        <p:spPr bwMode="auto">
          <a:xfrm>
            <a:off x="3203848" y="3222178"/>
            <a:ext cx="574675" cy="350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772 / 4,8 / 59,9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296 / 7,8 / 53,4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 / 2,4 / 51,7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8" name="TextBox 171"/>
          <p:cNvSpPr txBox="1">
            <a:spLocks noChangeArrowheads="1"/>
          </p:cNvSpPr>
          <p:nvPr/>
        </p:nvSpPr>
        <p:spPr bwMode="auto">
          <a:xfrm>
            <a:off x="2740280" y="3053035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227 / 6,6 / 35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106 / 7,5 / 37,3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 / 12,5 / 36,3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9" name="TextBox 172"/>
          <p:cNvSpPr txBox="1">
            <a:spLocks noChangeArrowheads="1"/>
          </p:cNvSpPr>
          <p:nvPr/>
        </p:nvSpPr>
        <p:spPr bwMode="auto">
          <a:xfrm>
            <a:off x="3425826" y="2814832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719 / 0 / 66,2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254 / 0 / 78,8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 / 0 / 37,1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0" name="TextBox 173"/>
          <p:cNvSpPr txBox="1">
            <a:spLocks noChangeArrowheads="1"/>
          </p:cNvSpPr>
          <p:nvPr/>
        </p:nvSpPr>
        <p:spPr bwMode="auto">
          <a:xfrm>
            <a:off x="2905258" y="2492896"/>
            <a:ext cx="58662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117 / 0,9 / 52,1</a:t>
            </a: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61 / 1,6 / 52,6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1" name="TextBox 174"/>
          <p:cNvSpPr txBox="1">
            <a:spLocks noChangeArrowheads="1"/>
          </p:cNvSpPr>
          <p:nvPr/>
        </p:nvSpPr>
        <p:spPr bwMode="auto">
          <a:xfrm>
            <a:off x="3491880" y="2420888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68 / 1,5 / 39,1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26 / 0 / 27,8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/ 0 / 23,5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2" name="TextBox 175"/>
          <p:cNvSpPr txBox="1">
            <a:spLocks noChangeArrowheads="1"/>
          </p:cNvSpPr>
          <p:nvPr/>
        </p:nvSpPr>
        <p:spPr bwMode="auto">
          <a:xfrm>
            <a:off x="3944374" y="2670037"/>
            <a:ext cx="48361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19 / 5,3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3 / 0 / 50,4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3" name="TextBox 176"/>
          <p:cNvSpPr txBox="1">
            <a:spLocks noChangeArrowheads="1"/>
          </p:cNvSpPr>
          <p:nvPr/>
        </p:nvSpPr>
        <p:spPr bwMode="auto">
          <a:xfrm>
            <a:off x="3611865" y="2092566"/>
            <a:ext cx="649287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30 / 0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5 / 0 / 100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4" name="TextBox 177"/>
          <p:cNvSpPr txBox="1">
            <a:spLocks noChangeArrowheads="1"/>
          </p:cNvSpPr>
          <p:nvPr/>
        </p:nvSpPr>
        <p:spPr bwMode="auto">
          <a:xfrm>
            <a:off x="2916238" y="1989138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76 / 0 / 99,4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35 / 0 / 100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/ 0 / 100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5" name="TextBox 178"/>
          <p:cNvSpPr txBox="1">
            <a:spLocks noChangeArrowheads="1"/>
          </p:cNvSpPr>
          <p:nvPr/>
        </p:nvSpPr>
        <p:spPr bwMode="auto">
          <a:xfrm>
            <a:off x="3563938" y="1679724"/>
            <a:ext cx="576262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44 / 15,9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6" name="TextBox 179"/>
          <p:cNvSpPr txBox="1">
            <a:spLocks noChangeArrowheads="1"/>
          </p:cNvSpPr>
          <p:nvPr/>
        </p:nvSpPr>
        <p:spPr bwMode="auto">
          <a:xfrm>
            <a:off x="4284663" y="1355725"/>
            <a:ext cx="503237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43 / 4,7 / 92,7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18 / 5,6 / 100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7" name="TextBox 180"/>
          <p:cNvSpPr txBox="1">
            <a:spLocks noChangeArrowheads="1"/>
          </p:cNvSpPr>
          <p:nvPr/>
        </p:nvSpPr>
        <p:spPr bwMode="auto">
          <a:xfrm>
            <a:off x="4860032" y="1289050"/>
            <a:ext cx="50323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27 / 0 / 69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 / 0 / 39,2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8" name="TextBox 181"/>
          <p:cNvSpPr txBox="1">
            <a:spLocks noChangeArrowheads="1"/>
          </p:cNvSpPr>
          <p:nvPr/>
        </p:nvSpPr>
        <p:spPr bwMode="auto">
          <a:xfrm>
            <a:off x="5527675" y="1389063"/>
            <a:ext cx="576263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98 / 3,1 / 47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51 / 7,8 / 57,1 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9" name="TextBox 182"/>
          <p:cNvSpPr txBox="1">
            <a:spLocks noChangeArrowheads="1"/>
          </p:cNvSpPr>
          <p:nvPr/>
        </p:nvSpPr>
        <p:spPr bwMode="auto">
          <a:xfrm>
            <a:off x="6478601" y="1739900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237 / 0,8 / 80,2</a:t>
            </a: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95 / 2,1 / 64,5 </a:t>
            </a: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 / 16,7 / 23,5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0" name="TextBox 183"/>
          <p:cNvSpPr txBox="1">
            <a:spLocks noChangeArrowheads="1"/>
          </p:cNvSpPr>
          <p:nvPr/>
        </p:nvSpPr>
        <p:spPr bwMode="auto">
          <a:xfrm>
            <a:off x="5700735" y="1942403"/>
            <a:ext cx="576262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206 / 3,9 / 46,8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85 / 3,5 / 46,7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 / 33,3 / 67,9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1" name="TextBox 184"/>
          <p:cNvSpPr txBox="1">
            <a:spLocks noChangeArrowheads="1"/>
          </p:cNvSpPr>
          <p:nvPr/>
        </p:nvSpPr>
        <p:spPr bwMode="auto">
          <a:xfrm>
            <a:off x="5868144" y="2348880"/>
            <a:ext cx="576262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423 / 4,7 / 56,5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130 / 8,5 / 51,4 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41 / 9,8 / 33,9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2" name="TextBox 185"/>
          <p:cNvSpPr txBox="1">
            <a:spLocks noChangeArrowheads="1"/>
          </p:cNvSpPr>
          <p:nvPr/>
        </p:nvSpPr>
        <p:spPr bwMode="auto">
          <a:xfrm>
            <a:off x="6300192" y="2780928"/>
            <a:ext cx="576263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120 / 2,5 / 63,6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53 / 1,9 / 80 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 / 0 / 79,3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3" name="TextBox 186"/>
          <p:cNvSpPr txBox="1">
            <a:spLocks noChangeArrowheads="1"/>
          </p:cNvSpPr>
          <p:nvPr/>
        </p:nvSpPr>
        <p:spPr bwMode="auto">
          <a:xfrm>
            <a:off x="6581293" y="2348880"/>
            <a:ext cx="576263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87 / 2,3 / 47,7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38 / 0 / 49,2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4" name="TextBox 187"/>
          <p:cNvSpPr txBox="1">
            <a:spLocks noChangeArrowheads="1"/>
          </p:cNvSpPr>
          <p:nvPr/>
        </p:nvSpPr>
        <p:spPr bwMode="auto">
          <a:xfrm>
            <a:off x="5219700" y="2935288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123 / 4,1 / 49,2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72 / 8,3 / 61,7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 / 25 / 71,4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5" name="TextBox 188"/>
          <p:cNvSpPr txBox="1">
            <a:spLocks noChangeArrowheads="1"/>
          </p:cNvSpPr>
          <p:nvPr/>
        </p:nvSpPr>
        <p:spPr bwMode="auto">
          <a:xfrm>
            <a:off x="5652120" y="2690349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302 / 1,7 / 55,8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109 / 0,9 / 51,8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 / 0 / 52,5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6" name="TextBox 189"/>
          <p:cNvSpPr txBox="1">
            <a:spLocks noChangeArrowheads="1"/>
          </p:cNvSpPr>
          <p:nvPr/>
        </p:nvSpPr>
        <p:spPr bwMode="auto">
          <a:xfrm>
            <a:off x="6156176" y="3284538"/>
            <a:ext cx="576263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 / 0 / 54,4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83 / 0 / 68,9 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 / 0 / 44,4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7" name="TextBox 190"/>
          <p:cNvSpPr txBox="1">
            <a:spLocks noChangeArrowheads="1"/>
          </p:cNvSpPr>
          <p:nvPr/>
        </p:nvSpPr>
        <p:spPr bwMode="auto">
          <a:xfrm>
            <a:off x="5643562" y="3459956"/>
            <a:ext cx="576263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127 / 5,5 / 62,5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49 / 4,1 / 61,6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8" name="TextBox 191"/>
          <p:cNvSpPr txBox="1">
            <a:spLocks noChangeArrowheads="1"/>
          </p:cNvSpPr>
          <p:nvPr/>
        </p:nvSpPr>
        <p:spPr bwMode="auto">
          <a:xfrm>
            <a:off x="5303911" y="3789040"/>
            <a:ext cx="503238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92 / 1,1 / 79,4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40 / 0 / 70,2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/ 50 / 100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9" name="TextBox 192"/>
          <p:cNvSpPr txBox="1">
            <a:spLocks noChangeArrowheads="1"/>
          </p:cNvSpPr>
          <p:nvPr/>
        </p:nvSpPr>
        <p:spPr bwMode="auto">
          <a:xfrm>
            <a:off x="3779838" y="836613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24 / 0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 / 0 / 100 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6948264" y="5445224"/>
            <a:ext cx="200394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4" name="Диаграмма 13"/>
          <p:cNvGraphicFramePr/>
          <p:nvPr>
            <p:extLst>
              <p:ext uri="{D42A27DB-BD31-4B8C-83A1-F6EECF244321}">
                <p14:modId xmlns:p14="http://schemas.microsoft.com/office/powerpoint/2010/main" val="1427803864"/>
              </p:ext>
            </p:extLst>
          </p:nvPr>
        </p:nvGraphicFramePr>
        <p:xfrm>
          <a:off x="-8306" y="4563564"/>
          <a:ext cx="4192607" cy="18820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5" name="TextBox 14"/>
          <p:cNvSpPr txBox="1"/>
          <p:nvPr/>
        </p:nvSpPr>
        <p:spPr>
          <a:xfrm>
            <a:off x="8020" y="4158279"/>
            <a:ext cx="35137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9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л</a:t>
            </a:r>
            <a:r>
              <a:rPr lang="ru-RU" sz="9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.с</a:t>
            </a:r>
            <a:r>
              <a:rPr lang="ru-RU" sz="9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9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020" y="6163690"/>
            <a:ext cx="35137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ш</a:t>
            </a:r>
            <a:r>
              <a:rPr lang="ru-RU" sz="9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т.</a:t>
            </a:r>
            <a:endParaRPr lang="ru-RU" sz="9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39113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5" name="Диаграмма 194"/>
          <p:cNvGraphicFramePr/>
          <p:nvPr>
            <p:extLst>
              <p:ext uri="{D42A27DB-BD31-4B8C-83A1-F6EECF244321}">
                <p14:modId xmlns:p14="http://schemas.microsoft.com/office/powerpoint/2010/main" val="776417883"/>
              </p:ext>
            </p:extLst>
          </p:nvPr>
        </p:nvGraphicFramePr>
        <p:xfrm>
          <a:off x="7242300" y="2755723"/>
          <a:ext cx="1942850" cy="133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94" name="Диаграмма 193"/>
          <p:cNvGraphicFramePr/>
          <p:nvPr>
            <p:extLst>
              <p:ext uri="{D42A27DB-BD31-4B8C-83A1-F6EECF244321}">
                <p14:modId xmlns:p14="http://schemas.microsoft.com/office/powerpoint/2010/main" val="3414423783"/>
              </p:ext>
            </p:extLst>
          </p:nvPr>
        </p:nvGraphicFramePr>
        <p:xfrm>
          <a:off x="7242300" y="1721622"/>
          <a:ext cx="1942850" cy="11296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96" name="Диаграмма 195"/>
          <p:cNvGraphicFramePr/>
          <p:nvPr>
            <p:extLst>
              <p:ext uri="{D42A27DB-BD31-4B8C-83A1-F6EECF244321}">
                <p14:modId xmlns:p14="http://schemas.microsoft.com/office/powerpoint/2010/main" val="3447820027"/>
              </p:ext>
            </p:extLst>
          </p:nvPr>
        </p:nvGraphicFramePr>
        <p:xfrm>
          <a:off x="7289800" y="4100288"/>
          <a:ext cx="1854199" cy="15326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6672018" y="1363853"/>
            <a:ext cx="3244429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defRPr sz="900" b="1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b="1" i="1" dirty="0"/>
              <a:t>Коэффициент обновления</a:t>
            </a:r>
          </a:p>
          <a:p>
            <a:pPr algn="ctr">
              <a:lnSpc>
                <a:spcPct val="90000"/>
              </a:lnSpc>
              <a:defRPr sz="900" b="1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b="1" i="1" dirty="0"/>
              <a:t>* по данным </a:t>
            </a:r>
            <a:r>
              <a:rPr lang="ru-RU" b="1" i="1" dirty="0" err="1"/>
              <a:t>Красноярскстат</a:t>
            </a:r>
            <a:endParaRPr lang="ru-RU" b="1" i="1" dirty="0"/>
          </a:p>
        </p:txBody>
      </p:sp>
      <p:sp>
        <p:nvSpPr>
          <p:cNvPr id="197" name="TextBox 192"/>
          <p:cNvSpPr txBox="1">
            <a:spLocks noChangeArrowheads="1"/>
          </p:cNvSpPr>
          <p:nvPr/>
        </p:nvSpPr>
        <p:spPr bwMode="auto">
          <a:xfrm>
            <a:off x="8172202" y="764704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 / 0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 / 0 / 100 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2386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Группа 102"/>
          <p:cNvGrpSpPr/>
          <p:nvPr/>
        </p:nvGrpSpPr>
        <p:grpSpPr>
          <a:xfrm>
            <a:off x="2678646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26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8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0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1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2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3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4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5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6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7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8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9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0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1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3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4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5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6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7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8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9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0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1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62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63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4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5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6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150" name="Диаграмма 14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8339683"/>
              </p:ext>
            </p:extLst>
          </p:nvPr>
        </p:nvGraphicFramePr>
        <p:xfrm>
          <a:off x="0" y="3068960"/>
          <a:ext cx="3663866" cy="13168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  <a:noFill/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7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  <a:noFill/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grpFill/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 algn="ctr"/>
                <a:t>13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grpFill/>
            <a:extLst/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968243" y="4950451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054556" y="4619656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316758" y="4246639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32034" y="4010539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534720" y="3868391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 rot="10800000" flipV="1">
            <a:off x="5364088" y="3861048"/>
            <a:ext cx="64807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041211" y="3209975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67216" y="3647068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264941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718994" y="3463308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189336" y="311193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306351" y="3098330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813219" y="290432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399548" y="2694042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83838" y="2481312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008122" y="2358350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73474" y="2652770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18793" y="2334075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102593" y="2057095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979463" y="2568470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335363" y="2758384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521413" y="2548838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50233" y="2255402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40764" y="2629699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82820" y="2209191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809641" y="1883324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700514" y="1681009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88085" y="2106687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89415" y="1910403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4307185" y="1202622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32040" y="1196752"/>
            <a:ext cx="648071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845988" y="65617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5365573" y="2839847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1,3 / 0,4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2,7 / 6,2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0,008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688123" y="2632812"/>
            <a:ext cx="391832" cy="349702"/>
          </a:xfrm>
          <a:prstGeom prst="rect">
            <a:avLst/>
          </a:prstGeom>
          <a:noFill/>
        </p:spPr>
        <p:txBody>
          <a:bodyPr wrap="square" lIns="36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8,9 / 3,4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19,3 / 5,7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0,6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5935296" y="2367411"/>
            <a:ext cx="391832" cy="349702"/>
          </a:xfrm>
          <a:prstGeom prst="rect">
            <a:avLst/>
          </a:prstGeom>
          <a:noFill/>
        </p:spPr>
        <p:txBody>
          <a:bodyPr wrap="square" lIns="36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31,2 / 10,6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72,3 / 7,0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3,6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6383701" y="2792094"/>
            <a:ext cx="318300" cy="349702"/>
          </a:xfrm>
          <a:prstGeom prst="rect">
            <a:avLst/>
          </a:prstGeom>
          <a:noFill/>
        </p:spPr>
        <p:txBody>
          <a:bodyPr wrap="square" lIns="36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1,4 / 0,7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1,7 / 2,5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0,06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6692813" y="2327495"/>
            <a:ext cx="391832" cy="349702"/>
          </a:xfrm>
          <a:prstGeom prst="rect">
            <a:avLst/>
          </a:prstGeom>
          <a:noFill/>
        </p:spPr>
        <p:txBody>
          <a:bodyPr wrap="square" lIns="36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2,2 / 0,5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2,2 / 4,4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0,04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5016460" y="3381872"/>
            <a:ext cx="45355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1,9 / 0,7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4,2 / 5,5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0,3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5187700" y="2144893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5,96 / 3,0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14,9 / 4,95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0,8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736" y="1427479"/>
            <a:ext cx="2915816" cy="18697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Поголовье крупного рогатого скота </a:t>
            </a:r>
            <a:b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950" b="1" u="sng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с/х предприятиях</a:t>
            </a:r>
            <a: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, тыс. голов/</a:t>
            </a:r>
            <a:b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в т.ч поголовье коров, тыс. голов</a:t>
            </a:r>
          </a:p>
          <a:p>
            <a:pPr>
              <a:spcAft>
                <a:spcPts val="600"/>
              </a:spcAft>
            </a:pPr>
            <a:r>
              <a:rPr lang="ru-RU" sz="95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молока в </a:t>
            </a:r>
            <a:r>
              <a:rPr lang="ru-RU" sz="950" b="1" u="sng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с/х предприятиях</a:t>
            </a:r>
            <a:r>
              <a:rPr lang="ru-RU" sz="95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тыс.тонн/ молочная продуктивность,                 тыс. кг на 1 корову в год</a:t>
            </a:r>
          </a:p>
          <a:p>
            <a:r>
              <a:rPr lang="ru-RU" sz="95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скота на убой в живом весе</a:t>
            </a:r>
          </a:p>
          <a:p>
            <a:r>
              <a:rPr lang="ru-RU" sz="95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95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с/</a:t>
            </a:r>
            <a:r>
              <a:rPr lang="ru-RU" sz="950" b="1" u="sng" dirty="0" err="1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х</a:t>
            </a:r>
            <a:r>
              <a:rPr lang="ru-RU" sz="95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предприятиях</a:t>
            </a:r>
            <a:r>
              <a:rPr lang="ru-RU" sz="95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тыс. тонн</a:t>
            </a:r>
          </a:p>
          <a:p>
            <a:endParaRPr lang="ru-RU" sz="950" b="1" i="1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Справочно: средний удой на 1 корову в  РФ составляет </a:t>
            </a:r>
            <a:r>
              <a:rPr lang="ru-RU" sz="1000" i="1" dirty="0" smtClean="0">
                <a:latin typeface="Times New Roman" pitchFamily="18" charset="0"/>
                <a:cs typeface="Times New Roman" pitchFamily="18" charset="0"/>
              </a:rPr>
              <a:t> 7339 </a:t>
            </a:r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кг, в СФО – </a:t>
            </a:r>
            <a:r>
              <a:rPr lang="ru-RU" sz="1000" i="1" dirty="0" smtClean="0">
                <a:latin typeface="Times New Roman" pitchFamily="18" charset="0"/>
                <a:cs typeface="Times New Roman" pitchFamily="18" charset="0"/>
              </a:rPr>
              <a:t>5895 кг</a:t>
            </a:r>
            <a:endParaRPr lang="ru-RU" sz="950" i="1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2986960" y="2435146"/>
            <a:ext cx="472805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0,45 / 0,2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0,8 / 3,6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0,01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3428161" y="2761693"/>
            <a:ext cx="519847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36,3 / 10,6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50,5 / 5,6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4,2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2813219" y="3014698"/>
            <a:ext cx="4861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 3,4 / 1,5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6,8 / 4,4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0,3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3223362" y="3238790"/>
            <a:ext cx="57606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28,4 / 8,7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65,7 / 9,1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4,9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3750636" y="3559208"/>
            <a:ext cx="55017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6,9 / 2,3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11,1 /6,2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1,1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4787566" y="1809694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/ 0,6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3,5 / 5,6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0,19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5558655" y="1459992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1,6 / 0,5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 /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</a:t>
            </a: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0,3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6510701" y="1762408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4,6 / 1,6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10,3 / 7,6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0,5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865474" y="1931836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2,1 / 0,9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4,6 / 4,99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0,2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4451011" y="2454848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3,3/ 1,3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7,3 / 6,3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0,3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4145309" y="3262614"/>
            <a:ext cx="79208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9,2 / 3,4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16,9 / 5,2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0,7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5944521" y="3776845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0,9 / 0,4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2,2 / 4,9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0,004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294724" y="3321970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1,3 /0,7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0,8 / 3,7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0,09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4039946" y="4211435"/>
            <a:ext cx="521213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9,4 / 3,96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25,9 / 6,5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1,3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4535179" y="3966540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3,3 / 1,2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0,4 / 3,2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0,6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5425460" y="4406277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18,3 / 7,3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42,8 / 5,9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2,3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5125057" y="5084991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1,0 / 0,5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2,6 / 5,2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785482" y="5781740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1,2 / 0,6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1,6 /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2,6</a:t>
            </a: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3803796" y="5781805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5,7 / 2,3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15,4 / 5,4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1,3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199239" y="4665091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7,9 / 3,2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15,98 / 5,4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0,98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4246841" y="1331307"/>
            <a:ext cx="552982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0,07 / 0,01</a:t>
            </a:r>
          </a:p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0,05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/ 2,96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0,007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4799822" y="1268761"/>
            <a:ext cx="625637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0,5 / 0,2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 /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2,7</a:t>
            </a: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0,02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3751914" y="759941"/>
            <a:ext cx="57606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0,3 / 0,2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3,2</a:t>
            </a: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7143910" y="5373533"/>
            <a:ext cx="178792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7504" y="692696"/>
            <a:ext cx="3240360" cy="6672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ЖИВОТНОВОДСТВО </a:t>
            </a:r>
            <a:b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С</a:t>
            </a:r>
            <a:r>
              <a:rPr lang="ru-RU" sz="16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котоводство</a:t>
            </a:r>
          </a:p>
          <a:p>
            <a:r>
              <a:rPr lang="ru-RU" sz="900" i="1" dirty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*  по оперативным данным </a:t>
            </a:r>
            <a:r>
              <a:rPr lang="ru-RU" sz="9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министерства</a:t>
            </a:r>
            <a:endParaRPr lang="ru-RU" sz="900" i="1" dirty="0">
              <a:solidFill>
                <a:schemeClr val="bg2">
                  <a:lumMod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5947" y="4131223"/>
            <a:ext cx="2888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9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кг</a:t>
            </a:r>
            <a:endParaRPr lang="ru-RU" sz="9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" name="Диаграмма 18"/>
          <p:cNvGraphicFramePr/>
          <p:nvPr>
            <p:extLst>
              <p:ext uri="{D42A27DB-BD31-4B8C-83A1-F6EECF244321}">
                <p14:modId xmlns:p14="http://schemas.microsoft.com/office/powerpoint/2010/main" val="2058405594"/>
              </p:ext>
            </p:extLst>
          </p:nvPr>
        </p:nvGraphicFramePr>
        <p:xfrm>
          <a:off x="-7271" y="4354020"/>
          <a:ext cx="3658897" cy="1098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-82363" y="5287035"/>
            <a:ext cx="6527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</a:t>
            </a:r>
            <a:r>
              <a:rPr lang="ru-RU" sz="9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ыс. тонн</a:t>
            </a:r>
            <a:endParaRPr lang="ru-RU" sz="9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3" name="Диаграмма 22"/>
          <p:cNvGraphicFramePr/>
          <p:nvPr>
            <p:extLst>
              <p:ext uri="{D42A27DB-BD31-4B8C-83A1-F6EECF244321}">
                <p14:modId xmlns:p14="http://schemas.microsoft.com/office/powerpoint/2010/main" val="3692016420"/>
              </p:ext>
            </p:extLst>
          </p:nvPr>
        </p:nvGraphicFramePr>
        <p:xfrm>
          <a:off x="2478" y="5421917"/>
          <a:ext cx="3872106" cy="10476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46" name="TextBox 145"/>
          <p:cNvSpPr txBox="1"/>
          <p:nvPr/>
        </p:nvSpPr>
        <p:spPr>
          <a:xfrm>
            <a:off x="-82363" y="6178835"/>
            <a:ext cx="58381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</a:t>
            </a:r>
            <a:r>
              <a:rPr lang="ru-RU" sz="9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ыс. гол</a:t>
            </a:r>
            <a:endParaRPr lang="ru-RU" sz="9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5217737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2651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Группа 102"/>
          <p:cNvGrpSpPr/>
          <p:nvPr/>
        </p:nvGrpSpPr>
        <p:grpSpPr>
          <a:xfrm>
            <a:off x="2678646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10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1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2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3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4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5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6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7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8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9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0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1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2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3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4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5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6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8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9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0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1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2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3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4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5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46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47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8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9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50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  <a:noFill/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  <a:noFill/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grpFill/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 algn="ctr"/>
                <a:t>14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grpFill/>
            <a:extLst/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973672" y="4638072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25292" y="4057092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60602" y="3075876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411675" y="3164146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74058" y="3000111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53114" y="2730959"/>
            <a:ext cx="536488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640136" y="2475281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083626" y="2460544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37177" y="2633318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419226" y="2460544"/>
            <a:ext cx="648699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148064" y="2132856"/>
            <a:ext cx="639081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748332" y="2820072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528776" y="2973407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676452" y="2623514"/>
            <a:ext cx="57606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945595" y="2359218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0829" y="236239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796136" y="1916832"/>
            <a:ext cx="650205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989948" y="2136110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46024" y="738638"/>
            <a:ext cx="2769791" cy="6672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ЖИВОТНОВОДСТВО</a:t>
            </a:r>
          </a:p>
          <a:p>
            <a:r>
              <a:rPr lang="ru-RU" sz="16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Свиноводство</a:t>
            </a:r>
          </a:p>
          <a:p>
            <a:r>
              <a:rPr lang="ru-RU" sz="900" i="1" dirty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*  по оперативным данным </a:t>
            </a:r>
            <a:r>
              <a:rPr lang="ru-RU" sz="9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министерства</a:t>
            </a:r>
            <a:endParaRPr lang="ru-RU" sz="900" i="1" dirty="0">
              <a:solidFill>
                <a:schemeClr val="bg2">
                  <a:lumMod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/>
          <p:cNvSpPr txBox="1"/>
          <p:nvPr/>
        </p:nvSpPr>
        <p:spPr>
          <a:xfrm>
            <a:off x="4499992" y="2564905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0,9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0,02</a:t>
            </a: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5" name="TextBox 104"/>
          <p:cNvSpPr txBox="1"/>
          <p:nvPr/>
        </p:nvSpPr>
        <p:spPr>
          <a:xfrm rot="10800000" flipV="1">
            <a:off x="3585019" y="2858823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99,2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10,5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 rot="10800000" flipV="1">
            <a:off x="4571997" y="1882464"/>
            <a:ext cx="86409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213,2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49,3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72666" y="1955244"/>
            <a:ext cx="2974677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Поголовье свиней в </a:t>
            </a:r>
            <a:r>
              <a:rPr lang="ru-RU" sz="1100" b="1" u="sng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с/х предприятиях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,    тыс. голов</a:t>
            </a:r>
          </a:p>
          <a:p>
            <a:pPr>
              <a:spcAft>
                <a:spcPts val="600"/>
              </a:spcAft>
            </a:pPr>
            <a:endParaRPr lang="ru-RU" sz="1100" b="1" dirty="0" smtClean="0">
              <a:solidFill>
                <a:srgbClr val="7E007E"/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spcAft>
                <a:spcPts val="600"/>
              </a:spcAft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свиней на убой в живом весе</a:t>
            </a:r>
            <a:b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с/</a:t>
            </a:r>
            <a:r>
              <a:rPr lang="ru-RU" sz="1100" b="1" u="sng" dirty="0" err="1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х</a:t>
            </a:r>
            <a:r>
              <a:rPr lang="ru-RU" sz="110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предприятиях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тыс.тонн</a:t>
            </a:r>
            <a:endParaRPr lang="ru-RU" sz="1100" b="1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 rot="10800000" flipV="1">
            <a:off x="5796142" y="1998420"/>
            <a:ext cx="57605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2,1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 rot="10800000" flipV="1">
            <a:off x="6732238" y="2379132"/>
            <a:ext cx="504053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1,4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4355976" y="1344511"/>
            <a:ext cx="43204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0,5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0,02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10800000" flipV="1">
            <a:off x="5787145" y="2713785"/>
            <a:ext cx="34501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1,1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 rot="10800000" flipV="1">
            <a:off x="4932039" y="2251013"/>
            <a:ext cx="86409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11,98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2,4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5533976" y="1473370"/>
            <a:ext cx="55205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0,8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0,06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TextBox 291"/>
          <p:cNvSpPr txBox="1"/>
          <p:nvPr/>
        </p:nvSpPr>
        <p:spPr>
          <a:xfrm rot="10800000" flipV="1">
            <a:off x="3347864" y="3310393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16,3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TextBox 334"/>
          <p:cNvSpPr txBox="1"/>
          <p:nvPr/>
        </p:nvSpPr>
        <p:spPr>
          <a:xfrm flipH="1">
            <a:off x="2915816" y="3116192"/>
            <a:ext cx="360040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10,0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1,7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66" name="Диаграмма 165"/>
          <p:cNvGraphicFramePr/>
          <p:nvPr>
            <p:extLst>
              <p:ext uri="{D42A27DB-BD31-4B8C-83A1-F6EECF244321}">
                <p14:modId xmlns:p14="http://schemas.microsoft.com/office/powerpoint/2010/main" val="1824673567"/>
              </p:ext>
            </p:extLst>
          </p:nvPr>
        </p:nvGraphicFramePr>
        <p:xfrm>
          <a:off x="48254" y="4188730"/>
          <a:ext cx="3842020" cy="20034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7" name="TextBox 166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5255063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6929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Группа 102"/>
          <p:cNvGrpSpPr/>
          <p:nvPr/>
        </p:nvGrpSpPr>
        <p:grpSpPr>
          <a:xfrm>
            <a:off x="2678646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09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0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1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2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3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4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5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6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7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8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9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0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1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2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3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4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5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6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8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9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0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1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2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3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4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45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46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7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8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9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  <a:noFill/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  <a:noFill/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grpFill/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 algn="ctr"/>
                <a:t>15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grpFill/>
            <a:extLst/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163747" y="4625343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25292" y="4057092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60602" y="3075876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584614" y="2955333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20367" y="2725468"/>
            <a:ext cx="536488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672138" y="2455125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074773" y="2261540"/>
            <a:ext cx="57656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98716" y="2697155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55730" y="2276873"/>
            <a:ext cx="648699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 rot="10800000" flipV="1">
            <a:off x="5209384" y="2085224"/>
            <a:ext cx="804197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881262" y="2674747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500146" y="3009547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564355" y="2556686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85333" y="2378241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0829" y="236239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49987" y="1956539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0508" y="759792"/>
            <a:ext cx="2806750" cy="6672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ЖИВОТНОВОДСТВО</a:t>
            </a:r>
          </a:p>
          <a:p>
            <a:r>
              <a:rPr lang="ru-RU" sz="16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Птицеводство</a:t>
            </a:r>
          </a:p>
          <a:p>
            <a:pPr lvl="0"/>
            <a:r>
              <a:rPr lang="ru-RU" sz="900" i="1" dirty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*  по оперативным данным </a:t>
            </a:r>
            <a:r>
              <a:rPr lang="ru-RU" sz="9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министерства</a:t>
            </a:r>
            <a:endParaRPr lang="ru-RU" sz="1600" dirty="0">
              <a:solidFill>
                <a:schemeClr val="bg2">
                  <a:lumMod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/>
          <p:cNvSpPr txBox="1"/>
          <p:nvPr/>
        </p:nvSpPr>
        <p:spPr>
          <a:xfrm>
            <a:off x="4766159" y="2783456"/>
            <a:ext cx="57606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936,0/ 742,0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227,0 / </a:t>
            </a:r>
            <a:r>
              <a:rPr lang="ru-RU" sz="600" b="1" dirty="0" smtClean="0">
                <a:solidFill>
                  <a:schemeClr val="accent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320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0,7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702868" y="620688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4283968" y="2420888"/>
            <a:ext cx="79208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1416,0 / 1008,6</a:t>
            </a:r>
          </a:p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335,95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/ </a:t>
            </a:r>
            <a:r>
              <a:rPr lang="ru-RU" sz="600" b="1" dirty="0" smtClean="0">
                <a:solidFill>
                  <a:schemeClr val="accent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352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3851920" y="5805264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571,5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3083306" y="2378241"/>
            <a:ext cx="57606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89,0/ 89,0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38,5 / 28</a:t>
            </a:r>
            <a:r>
              <a:rPr lang="ru-RU" sz="600" b="1" dirty="0" smtClean="0">
                <a:solidFill>
                  <a:schemeClr val="accent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0,18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5677019" y="2646240"/>
            <a:ext cx="518435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162,3 / 137,5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38,1 / </a:t>
            </a:r>
            <a:r>
              <a:rPr lang="ru-RU" sz="600" b="1" dirty="0" smtClean="0">
                <a:solidFill>
                  <a:schemeClr val="accent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321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0,14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3516858" y="2795225"/>
            <a:ext cx="58709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474,5 / 367,4</a:t>
            </a:r>
          </a:p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121,9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310</a:t>
            </a:r>
          </a:p>
          <a:p>
            <a:pPr algn="ctr"/>
            <a:r>
              <a:rPr lang="ru-RU" sz="600" b="1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0,009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3" name="TextBox 202"/>
          <p:cNvSpPr txBox="1"/>
          <p:nvPr/>
        </p:nvSpPr>
        <p:spPr>
          <a:xfrm>
            <a:off x="5385590" y="2235199"/>
            <a:ext cx="360040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845,8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15,9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" name="TextBox 203"/>
          <p:cNvSpPr txBox="1"/>
          <p:nvPr/>
        </p:nvSpPr>
        <p:spPr>
          <a:xfrm rot="10800000" flipV="1">
            <a:off x="4360602" y="4758149"/>
            <a:ext cx="41258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194530" y="1517167"/>
            <a:ext cx="2094707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9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Поголовье птицы в </a:t>
            </a:r>
            <a:r>
              <a:rPr lang="ru-RU" sz="900" b="1" u="sng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с/х предприятиях</a:t>
            </a:r>
            <a:r>
              <a:rPr lang="ru-RU" sz="9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, тыс. голов/ в т. ч. поголовье кур-несушек,           тыс. голов</a:t>
            </a:r>
          </a:p>
          <a:p>
            <a:pPr algn="just"/>
            <a:endParaRPr lang="ru-RU" sz="900" b="1" dirty="0" smtClean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/>
            <a:r>
              <a:rPr lang="ru-RU" sz="9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куриных яиц в </a:t>
            </a:r>
            <a:r>
              <a:rPr lang="ru-RU" sz="900" b="1" u="sng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с/х предприятиях</a:t>
            </a:r>
            <a:r>
              <a:rPr lang="ru-RU" sz="9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млн шт. / </a:t>
            </a:r>
            <a:r>
              <a:rPr lang="ru-RU" sz="900" b="1" dirty="0" smtClean="0">
                <a:solidFill>
                  <a:schemeClr val="accent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Продуктивность  кур-несушек, шт.</a:t>
            </a:r>
          </a:p>
          <a:p>
            <a:pPr algn="just"/>
            <a:endParaRPr lang="ru-RU" sz="9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/>
            <a:r>
              <a:rPr lang="ru-RU" sz="9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мяса  птицы на убой в живом весе в </a:t>
            </a:r>
            <a:r>
              <a:rPr lang="ru-RU" sz="90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с/</a:t>
            </a:r>
            <a:r>
              <a:rPr lang="ru-RU" sz="900" b="1" u="sng" dirty="0" err="1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х</a:t>
            </a:r>
            <a:r>
              <a:rPr lang="ru-RU" sz="90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предприятиях</a:t>
            </a:r>
            <a:r>
              <a:rPr lang="ru-RU" sz="9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тыс. тонн</a:t>
            </a:r>
          </a:p>
          <a:p>
            <a:pPr algn="just"/>
            <a:endParaRPr lang="ru-RU" sz="900" dirty="0" smtClean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7164289" y="5297979"/>
            <a:ext cx="178792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3" name="Диаграмма 12"/>
          <p:cNvGraphicFramePr/>
          <p:nvPr>
            <p:extLst>
              <p:ext uri="{D42A27DB-BD31-4B8C-83A1-F6EECF244321}">
                <p14:modId xmlns:p14="http://schemas.microsoft.com/office/powerpoint/2010/main" val="3935277293"/>
              </p:ext>
            </p:extLst>
          </p:nvPr>
        </p:nvGraphicFramePr>
        <p:xfrm>
          <a:off x="0" y="3491352"/>
          <a:ext cx="3858944" cy="9905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9" name="Диаграмма 18"/>
          <p:cNvGraphicFramePr/>
          <p:nvPr>
            <p:extLst>
              <p:ext uri="{D42A27DB-BD31-4B8C-83A1-F6EECF244321}">
                <p14:modId xmlns:p14="http://schemas.microsoft.com/office/powerpoint/2010/main" val="723327181"/>
              </p:ext>
            </p:extLst>
          </p:nvPr>
        </p:nvGraphicFramePr>
        <p:xfrm>
          <a:off x="0" y="4476811"/>
          <a:ext cx="3858944" cy="1328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2" name="Диаграмма 21"/>
          <p:cNvGraphicFramePr/>
          <p:nvPr>
            <p:extLst>
              <p:ext uri="{D42A27DB-BD31-4B8C-83A1-F6EECF244321}">
                <p14:modId xmlns:p14="http://schemas.microsoft.com/office/powerpoint/2010/main" val="1862294187"/>
              </p:ext>
            </p:extLst>
          </p:nvPr>
        </p:nvGraphicFramePr>
        <p:xfrm>
          <a:off x="-21181" y="5661344"/>
          <a:ext cx="3827819" cy="920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46" name="TextBox 145"/>
          <p:cNvSpPr txBox="1"/>
          <p:nvPr/>
        </p:nvSpPr>
        <p:spPr>
          <a:xfrm>
            <a:off x="5244727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6952307" y="3713153"/>
            <a:ext cx="208418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200" i="1" dirty="0" err="1">
                <a:latin typeface="Times New Roman" pitchFamily="18" charset="0"/>
                <a:cs typeface="Times New Roman" pitchFamily="18" charset="0"/>
              </a:rPr>
              <a:t>Справочно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algn="just"/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средняя </a:t>
            </a: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яйценоскость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200" i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курицы-несушки в РФ составляет 312 куриных штук яиц,  в СФО – 326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штук.</a:t>
            </a:r>
            <a:endParaRPr lang="ru-RU" sz="1200" i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1722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Диаграмма 31"/>
          <p:cNvGraphicFramePr/>
          <p:nvPr>
            <p:extLst>
              <p:ext uri="{D42A27DB-BD31-4B8C-83A1-F6EECF244321}">
                <p14:modId xmlns:p14="http://schemas.microsoft.com/office/powerpoint/2010/main" val="2239116911"/>
              </p:ext>
            </p:extLst>
          </p:nvPr>
        </p:nvGraphicFramePr>
        <p:xfrm>
          <a:off x="142844" y="1401276"/>
          <a:ext cx="4500594" cy="24880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21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22" name="Прямоугольник 21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16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24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5" name="TextBox 24"/>
          <p:cNvSpPr txBox="1"/>
          <p:nvPr/>
        </p:nvSpPr>
        <p:spPr>
          <a:xfrm>
            <a:off x="181074" y="796365"/>
            <a:ext cx="3958878" cy="5287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ПИЩЕВЫХ ПРОДУКТОВ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26" name="Прямая соединительная линия 25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единительная линия 26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8" name="Диаграмма 27"/>
          <p:cNvGraphicFramePr/>
          <p:nvPr>
            <p:extLst>
              <p:ext uri="{D42A27DB-BD31-4B8C-83A1-F6EECF244321}">
                <p14:modId xmlns:p14="http://schemas.microsoft.com/office/powerpoint/2010/main" val="3713238720"/>
              </p:ext>
            </p:extLst>
          </p:nvPr>
        </p:nvGraphicFramePr>
        <p:xfrm>
          <a:off x="4283968" y="3212976"/>
          <a:ext cx="4392488" cy="27146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9" name="Прямоугольник 28"/>
          <p:cNvSpPr/>
          <p:nvPr/>
        </p:nvSpPr>
        <p:spPr>
          <a:xfrm>
            <a:off x="142844" y="1285860"/>
            <a:ext cx="1857388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данным </a:t>
            </a:r>
            <a:r>
              <a:rPr lang="ru-RU" sz="900" i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Красноярскстат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0" name="Диаграмма 29"/>
          <p:cNvGraphicFramePr/>
          <p:nvPr>
            <p:extLst>
              <p:ext uri="{D42A27DB-BD31-4B8C-83A1-F6EECF244321}">
                <p14:modId xmlns:p14="http://schemas.microsoft.com/office/powerpoint/2010/main" val="1098961344"/>
              </p:ext>
            </p:extLst>
          </p:nvPr>
        </p:nvGraphicFramePr>
        <p:xfrm>
          <a:off x="4788025" y="642667"/>
          <a:ext cx="4036954" cy="2471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1" name="Диаграмма 30"/>
          <p:cNvGraphicFramePr/>
          <p:nvPr>
            <p:extLst>
              <p:ext uri="{D42A27DB-BD31-4B8C-83A1-F6EECF244321}">
                <p14:modId xmlns:p14="http://schemas.microsoft.com/office/powerpoint/2010/main" val="467528276"/>
              </p:ext>
            </p:extLst>
          </p:nvPr>
        </p:nvGraphicFramePr>
        <p:xfrm>
          <a:off x="109690" y="3899629"/>
          <a:ext cx="3781084" cy="26035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3" name="TextBox 32"/>
          <p:cNvSpPr txBox="1"/>
          <p:nvPr/>
        </p:nvSpPr>
        <p:spPr>
          <a:xfrm>
            <a:off x="7020272" y="5373216"/>
            <a:ext cx="212372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9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10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3200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" name="Группа 102"/>
          <p:cNvGrpSpPr/>
          <p:nvPr/>
        </p:nvGrpSpPr>
        <p:grpSpPr>
          <a:xfrm>
            <a:off x="2714242" y="628087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93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1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5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6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8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9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0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1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2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3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4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5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6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7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8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9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0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1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3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4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5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6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7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8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59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60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1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2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3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220" name="Диаграмма 219"/>
          <p:cNvGraphicFramePr/>
          <p:nvPr>
            <p:extLst>
              <p:ext uri="{D42A27DB-BD31-4B8C-83A1-F6EECF244321}">
                <p14:modId xmlns:p14="http://schemas.microsoft.com/office/powerpoint/2010/main" val="3107263242"/>
              </p:ext>
            </p:extLst>
          </p:nvPr>
        </p:nvGraphicFramePr>
        <p:xfrm>
          <a:off x="44382" y="3336181"/>
          <a:ext cx="3625292" cy="19932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17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165585" y="5589901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018770" y="462191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25292" y="4057092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43504" y="3429000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171976" y="3089400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44897" y="295420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20249" y="2759078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786050" y="242886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37177" y="2633318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57686" y="2285992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143504" y="2214554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929190" y="2928934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500146" y="3009547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759764" y="2786058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57884" y="2357430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0829" y="236239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49987" y="1956539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8636" y="2071731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3" y="796365"/>
            <a:ext cx="2962167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ПЕРЕРАБОТКА МОЛОКА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>
            <a:endCxn id="101" idx="36"/>
          </p:cNvCxnSpPr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9504" y="1333356"/>
            <a:ext cx="2843808" cy="18287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молокоперерабатывающей отрасли /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по переработке молока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том числе:</a:t>
            </a: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 тыс. тонн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 до 5 тыс. тонн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5 тыс. тонн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Равнобедренный треугольник 103"/>
          <p:cNvSpPr/>
          <p:nvPr/>
        </p:nvSpPr>
        <p:spPr>
          <a:xfrm>
            <a:off x="60631" y="2271801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9933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Овал 104"/>
          <p:cNvSpPr/>
          <p:nvPr/>
        </p:nvSpPr>
        <p:spPr>
          <a:xfrm>
            <a:off x="71406" y="2524013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9933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Прямоугольник 145"/>
          <p:cNvSpPr/>
          <p:nvPr/>
        </p:nvSpPr>
        <p:spPr>
          <a:xfrm>
            <a:off x="71406" y="2779809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2816314" y="3125159"/>
            <a:ext cx="412893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5,93</a:t>
            </a:r>
          </a:p>
        </p:txBody>
      </p:sp>
      <p:sp>
        <p:nvSpPr>
          <p:cNvPr id="172" name="TextBox 171"/>
          <p:cNvSpPr txBox="1"/>
          <p:nvPr/>
        </p:nvSpPr>
        <p:spPr>
          <a:xfrm>
            <a:off x="5806060" y="3643314"/>
            <a:ext cx="41909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9,50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5759764" y="2836677"/>
            <a:ext cx="38284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32,84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3906027" y="3709121"/>
            <a:ext cx="4826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9,37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6721445" y="2428868"/>
            <a:ext cx="467351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3,54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6429387" y="3286124"/>
            <a:ext cx="39290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1,50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4214809" y="857232"/>
            <a:ext cx="535785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6,05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5857884" y="2050887"/>
            <a:ext cx="537021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1,86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3816067" y="2157496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1,25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4868893" y="1873906"/>
            <a:ext cx="406173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3,55</a:t>
            </a:r>
          </a:p>
        </p:txBody>
      </p:sp>
      <p:sp>
        <p:nvSpPr>
          <p:cNvPr id="194" name="TextBox 193"/>
          <p:cNvSpPr txBox="1"/>
          <p:nvPr/>
        </p:nvSpPr>
        <p:spPr>
          <a:xfrm>
            <a:off x="3357554" y="3357562"/>
            <a:ext cx="4000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29,63</a:t>
            </a:r>
          </a:p>
        </p:txBody>
      </p:sp>
      <p:sp>
        <p:nvSpPr>
          <p:cNvPr id="195" name="TextBox 194"/>
          <p:cNvSpPr txBox="1"/>
          <p:nvPr/>
        </p:nvSpPr>
        <p:spPr>
          <a:xfrm>
            <a:off x="5214942" y="2285992"/>
            <a:ext cx="39053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27,21</a:t>
            </a:r>
          </a:p>
        </p:txBody>
      </p:sp>
      <p:sp>
        <p:nvSpPr>
          <p:cNvPr id="196" name="TextBox 195"/>
          <p:cNvSpPr txBox="1"/>
          <p:nvPr/>
        </p:nvSpPr>
        <p:spPr>
          <a:xfrm>
            <a:off x="4571999" y="2428868"/>
            <a:ext cx="407463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25,51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3143239" y="2500306"/>
            <a:ext cx="421227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45,50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4857752" y="3000372"/>
            <a:ext cx="43339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20,20</a:t>
            </a:r>
          </a:p>
        </p:txBody>
      </p:sp>
      <p:sp>
        <p:nvSpPr>
          <p:cNvPr id="199" name="TextBox 198"/>
          <p:cNvSpPr txBox="1"/>
          <p:nvPr/>
        </p:nvSpPr>
        <p:spPr>
          <a:xfrm>
            <a:off x="4318758" y="3253844"/>
            <a:ext cx="42387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16,80</a:t>
            </a:r>
          </a:p>
        </p:txBody>
      </p:sp>
      <p:sp>
        <p:nvSpPr>
          <p:cNvPr id="200" name="TextBox 199"/>
          <p:cNvSpPr txBox="1"/>
          <p:nvPr/>
        </p:nvSpPr>
        <p:spPr>
          <a:xfrm>
            <a:off x="6000760" y="357166"/>
            <a:ext cx="38420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Норильск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5072066" y="2428868"/>
            <a:ext cx="53168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Железногорск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" name="TextBox 203"/>
          <p:cNvSpPr txBox="1"/>
          <p:nvPr/>
        </p:nvSpPr>
        <p:spPr>
          <a:xfrm>
            <a:off x="5162185" y="2542364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20,66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5572132" y="2571744"/>
            <a:ext cx="46595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Зеленогорск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5786446" y="2643182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15,87</a:t>
            </a:r>
          </a:p>
        </p:txBody>
      </p:sp>
      <p:sp>
        <p:nvSpPr>
          <p:cNvPr id="209" name="Прямоугольник 208"/>
          <p:cNvSpPr/>
          <p:nvPr/>
        </p:nvSpPr>
        <p:spPr>
          <a:xfrm>
            <a:off x="4572000" y="472571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6286512" y="2643182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4000496" y="2357430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4857752" y="2786058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3615761" y="2495432"/>
            <a:ext cx="451325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131,84</a:t>
            </a:r>
          </a:p>
        </p:txBody>
      </p:sp>
      <p:sp>
        <p:nvSpPr>
          <p:cNvPr id="214" name="TextBox 213"/>
          <p:cNvSpPr txBox="1"/>
          <p:nvPr/>
        </p:nvSpPr>
        <p:spPr>
          <a:xfrm>
            <a:off x="5895341" y="2445812"/>
            <a:ext cx="49453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172,0</a:t>
            </a:r>
          </a:p>
        </p:txBody>
      </p:sp>
      <p:sp>
        <p:nvSpPr>
          <p:cNvPr id="215" name="TextBox 214"/>
          <p:cNvSpPr txBox="1"/>
          <p:nvPr/>
        </p:nvSpPr>
        <p:spPr>
          <a:xfrm>
            <a:off x="4286248" y="4786322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64,79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3514346" y="2895045"/>
            <a:ext cx="436747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161,99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4857752" y="2643182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8" name="TextBox 217"/>
          <p:cNvSpPr txBox="1"/>
          <p:nvPr/>
        </p:nvSpPr>
        <p:spPr>
          <a:xfrm>
            <a:off x="4885141" y="2739259"/>
            <a:ext cx="448247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180,46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3929058" y="2857496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0" name="Прямоугольник 189"/>
          <p:cNvSpPr/>
          <p:nvPr/>
        </p:nvSpPr>
        <p:spPr>
          <a:xfrm>
            <a:off x="5857884" y="42860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5929322" y="428604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77,7</a:t>
            </a:r>
          </a:p>
        </p:txBody>
      </p:sp>
      <p:sp>
        <p:nvSpPr>
          <p:cNvPr id="192" name="Равнобедренный треугольник 191"/>
          <p:cNvSpPr/>
          <p:nvPr/>
        </p:nvSpPr>
        <p:spPr>
          <a:xfrm>
            <a:off x="5500694" y="278605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5429256" y="2857496"/>
            <a:ext cx="3768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0,73</a:t>
            </a:r>
          </a:p>
        </p:txBody>
      </p:sp>
      <p:sp>
        <p:nvSpPr>
          <p:cNvPr id="221" name="Равнобедренный треугольник 220"/>
          <p:cNvSpPr/>
          <p:nvPr/>
        </p:nvSpPr>
        <p:spPr>
          <a:xfrm>
            <a:off x="8501090" y="100010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8358214" y="785794"/>
            <a:ext cx="40348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0,10</a:t>
            </a:r>
          </a:p>
        </p:txBody>
      </p:sp>
      <p:sp>
        <p:nvSpPr>
          <p:cNvPr id="223" name="Равнобедренный треугольник 222"/>
          <p:cNvSpPr/>
          <p:nvPr/>
        </p:nvSpPr>
        <p:spPr>
          <a:xfrm>
            <a:off x="4067944" y="580583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4193457" y="5759035"/>
            <a:ext cx="393073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0,30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84284" y="1025973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56215" y="4272123"/>
            <a:ext cx="4399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5178475" y="62736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4" name="Прямоугольник 263"/>
          <p:cNvSpPr/>
          <p:nvPr/>
        </p:nvSpPr>
        <p:spPr>
          <a:xfrm>
            <a:off x="4175672" y="915111"/>
            <a:ext cx="74858" cy="70412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6" name="Овал 265"/>
          <p:cNvSpPr/>
          <p:nvPr/>
        </p:nvSpPr>
        <p:spPr>
          <a:xfrm>
            <a:off x="4822033" y="193433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7" name="Овал 266"/>
          <p:cNvSpPr/>
          <p:nvPr/>
        </p:nvSpPr>
        <p:spPr>
          <a:xfrm>
            <a:off x="6715260" y="245971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8" name="Прямоугольник 267"/>
          <p:cNvSpPr/>
          <p:nvPr/>
        </p:nvSpPr>
        <p:spPr>
          <a:xfrm>
            <a:off x="5915467" y="3418880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5911061" y="2985217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Прямоугольник 269"/>
          <p:cNvSpPr/>
          <p:nvPr/>
        </p:nvSpPr>
        <p:spPr>
          <a:xfrm>
            <a:off x="5748442" y="272414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1" name="Прямоугольник 270"/>
          <p:cNvSpPr/>
          <p:nvPr/>
        </p:nvSpPr>
        <p:spPr>
          <a:xfrm>
            <a:off x="4846316" y="2938109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Прямоугольник 271"/>
          <p:cNvSpPr/>
          <p:nvPr/>
        </p:nvSpPr>
        <p:spPr>
          <a:xfrm>
            <a:off x="4267586" y="328923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Прямоугольник 272"/>
          <p:cNvSpPr/>
          <p:nvPr/>
        </p:nvSpPr>
        <p:spPr>
          <a:xfrm>
            <a:off x="4159135" y="3644465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714744" y="3276226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5" name="Прямоугольник 274"/>
          <p:cNvSpPr/>
          <p:nvPr/>
        </p:nvSpPr>
        <p:spPr>
          <a:xfrm>
            <a:off x="3193488" y="3139332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6" name="Прямоугольник 275"/>
          <p:cNvSpPr/>
          <p:nvPr/>
        </p:nvSpPr>
        <p:spPr>
          <a:xfrm>
            <a:off x="3421863" y="2445695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4498360" y="2475667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8" name="Прямоугольник 277"/>
          <p:cNvSpPr/>
          <p:nvPr/>
        </p:nvSpPr>
        <p:spPr>
          <a:xfrm>
            <a:off x="5099723" y="2340332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9" name="Овал 278"/>
          <p:cNvSpPr/>
          <p:nvPr/>
        </p:nvSpPr>
        <p:spPr>
          <a:xfrm>
            <a:off x="3786182" y="220520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0" name="Овал 279"/>
          <p:cNvSpPr/>
          <p:nvPr/>
        </p:nvSpPr>
        <p:spPr>
          <a:xfrm>
            <a:off x="5848732" y="209768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1" name="Овал 280"/>
          <p:cNvSpPr/>
          <p:nvPr/>
        </p:nvSpPr>
        <p:spPr>
          <a:xfrm>
            <a:off x="6357949" y="336439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2" name="Овал 281"/>
          <p:cNvSpPr/>
          <p:nvPr/>
        </p:nvSpPr>
        <p:spPr>
          <a:xfrm>
            <a:off x="5247555" y="434132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Прямоугольник 168"/>
          <p:cNvSpPr/>
          <p:nvPr/>
        </p:nvSpPr>
        <p:spPr>
          <a:xfrm>
            <a:off x="5109957" y="2564170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82" name="Диаграмма 18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3936776"/>
              </p:ext>
            </p:extLst>
          </p:nvPr>
        </p:nvGraphicFramePr>
        <p:xfrm>
          <a:off x="163034" y="5167420"/>
          <a:ext cx="3138121" cy="12385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860163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02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3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4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5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6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8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9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0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1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2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3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4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5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6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7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8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9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0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1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2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3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4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5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6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38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39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0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1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2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18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144899" y="4661154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156001" y="4170725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78455" y="4118717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88010" y="3180059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021331" y="3228035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709881" y="3524663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34253" y="3009130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353786" y="279278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045022" y="2461047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37177" y="2633318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400122" y="2416605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078087" y="2154846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979463" y="2568470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311321" y="2743875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572132" y="2643182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23213" y="2281860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0829" y="236239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84732" y="1907507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28304" y="1494227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758905" y="732022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4" y="796365"/>
            <a:ext cx="2811160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МЯСА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>
            <a:endCxn id="101" idx="36"/>
          </p:cNvCxnSpPr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0" y="1357298"/>
            <a:ext cx="2843808" cy="17004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по убою скота</a:t>
            </a:r>
            <a:r>
              <a:rPr lang="en-US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по убою скота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 тыс. тонн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 до 5 тыс. тонн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5 тыс. тонн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Овал 145"/>
          <p:cNvSpPr/>
          <p:nvPr/>
        </p:nvSpPr>
        <p:spPr>
          <a:xfrm>
            <a:off x="71406" y="2395001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Равнобедренный треугольник 146"/>
          <p:cNvSpPr/>
          <p:nvPr/>
        </p:nvSpPr>
        <p:spPr>
          <a:xfrm>
            <a:off x="71438" y="2124778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Прямоугольник 147"/>
          <p:cNvSpPr/>
          <p:nvPr/>
        </p:nvSpPr>
        <p:spPr>
          <a:xfrm>
            <a:off x="71406" y="2652123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Равнобедренный треугольник 148"/>
          <p:cNvSpPr/>
          <p:nvPr/>
        </p:nvSpPr>
        <p:spPr>
          <a:xfrm>
            <a:off x="5724128" y="206084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Равнобедренный треугольник 149"/>
          <p:cNvSpPr/>
          <p:nvPr/>
        </p:nvSpPr>
        <p:spPr>
          <a:xfrm>
            <a:off x="6444208" y="184539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Равнобедренный треугольник 150"/>
          <p:cNvSpPr/>
          <p:nvPr/>
        </p:nvSpPr>
        <p:spPr>
          <a:xfrm>
            <a:off x="4393555" y="4104411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Равнобедренный треугольник 152"/>
          <p:cNvSpPr/>
          <p:nvPr/>
        </p:nvSpPr>
        <p:spPr>
          <a:xfrm>
            <a:off x="3769986" y="922241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Равнобедренный треугольник 158"/>
          <p:cNvSpPr/>
          <p:nvPr/>
        </p:nvSpPr>
        <p:spPr>
          <a:xfrm>
            <a:off x="4860032" y="501374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5826643" y="2026804"/>
            <a:ext cx="40621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0,45</a:t>
            </a:r>
          </a:p>
        </p:txBody>
      </p:sp>
      <p:sp>
        <p:nvSpPr>
          <p:cNvPr id="167" name="TextBox 166"/>
          <p:cNvSpPr txBox="1"/>
          <p:nvPr/>
        </p:nvSpPr>
        <p:spPr>
          <a:xfrm>
            <a:off x="6571009" y="1820297"/>
            <a:ext cx="41840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0,90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3919749" y="884821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0,3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4502200" y="4094270"/>
            <a:ext cx="45314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0,78</a:t>
            </a:r>
          </a:p>
        </p:txBody>
      </p:sp>
      <p:sp>
        <p:nvSpPr>
          <p:cNvPr id="170" name="TextBox 169"/>
          <p:cNvSpPr txBox="1"/>
          <p:nvPr/>
        </p:nvSpPr>
        <p:spPr>
          <a:xfrm>
            <a:off x="4996076" y="4960857"/>
            <a:ext cx="45114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0,90</a:t>
            </a:r>
          </a:p>
        </p:txBody>
      </p:sp>
      <p:sp>
        <p:nvSpPr>
          <p:cNvPr id="171" name="Овал 170"/>
          <p:cNvSpPr/>
          <p:nvPr/>
        </p:nvSpPr>
        <p:spPr>
          <a:xfrm>
            <a:off x="4096389" y="330064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Овал 171"/>
          <p:cNvSpPr/>
          <p:nvPr/>
        </p:nvSpPr>
        <p:spPr>
          <a:xfrm>
            <a:off x="4427984" y="256490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Овал 172"/>
          <p:cNvSpPr/>
          <p:nvPr/>
        </p:nvSpPr>
        <p:spPr>
          <a:xfrm>
            <a:off x="5868714" y="242088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4" name="Овал 173"/>
          <p:cNvSpPr/>
          <p:nvPr/>
        </p:nvSpPr>
        <p:spPr>
          <a:xfrm>
            <a:off x="4268384" y="439738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5" name="Овал 174"/>
          <p:cNvSpPr/>
          <p:nvPr/>
        </p:nvSpPr>
        <p:spPr>
          <a:xfrm>
            <a:off x="5174873" y="439993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6" name="Овал 175"/>
          <p:cNvSpPr/>
          <p:nvPr/>
        </p:nvSpPr>
        <p:spPr>
          <a:xfrm>
            <a:off x="4242572" y="4809461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Овал 176"/>
          <p:cNvSpPr/>
          <p:nvPr/>
        </p:nvSpPr>
        <p:spPr>
          <a:xfrm>
            <a:off x="3420821" y="292551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8" name="Овал 177"/>
          <p:cNvSpPr/>
          <p:nvPr/>
        </p:nvSpPr>
        <p:spPr>
          <a:xfrm>
            <a:off x="5436096" y="292551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4250529" y="3260132"/>
            <a:ext cx="389925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3,50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4574484" y="2538552"/>
            <a:ext cx="36605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3,00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5929321" y="2394285"/>
            <a:ext cx="39290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109180" y="4234897"/>
            <a:ext cx="37613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2,55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5311321" y="4357694"/>
            <a:ext cx="419227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1,50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286248" y="4786322"/>
            <a:ext cx="3797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4,0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3492259" y="2886053"/>
            <a:ext cx="42967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1,2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5371605" y="3001500"/>
            <a:ext cx="44172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3,00</a:t>
            </a:r>
          </a:p>
        </p:txBody>
      </p:sp>
      <p:sp>
        <p:nvSpPr>
          <p:cNvPr id="187" name="Прямоугольник 186"/>
          <p:cNvSpPr/>
          <p:nvPr/>
        </p:nvSpPr>
        <p:spPr>
          <a:xfrm>
            <a:off x="3595723" y="253017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8" name="Прямоугольник 187"/>
          <p:cNvSpPr/>
          <p:nvPr/>
        </p:nvSpPr>
        <p:spPr>
          <a:xfrm>
            <a:off x="4640454" y="1910403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9" name="Прямоугольник 188"/>
          <p:cNvSpPr/>
          <p:nvPr/>
        </p:nvSpPr>
        <p:spPr>
          <a:xfrm>
            <a:off x="5043190" y="3443296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0" name="Прямоугольник 189"/>
          <p:cNvSpPr/>
          <p:nvPr/>
        </p:nvSpPr>
        <p:spPr>
          <a:xfrm>
            <a:off x="5760162" y="2781498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1" name="Прямоугольник 190"/>
          <p:cNvSpPr/>
          <p:nvPr/>
        </p:nvSpPr>
        <p:spPr>
          <a:xfrm>
            <a:off x="5080659" y="233629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>
            <a:off x="3309259" y="3397548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3" name="TextBox 192"/>
          <p:cNvSpPr txBox="1"/>
          <p:nvPr/>
        </p:nvSpPr>
        <p:spPr>
          <a:xfrm>
            <a:off x="3601191" y="2501548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9,0</a:t>
            </a:r>
          </a:p>
        </p:txBody>
      </p:sp>
      <p:sp>
        <p:nvSpPr>
          <p:cNvPr id="194" name="TextBox 193"/>
          <p:cNvSpPr txBox="1"/>
          <p:nvPr/>
        </p:nvSpPr>
        <p:spPr>
          <a:xfrm>
            <a:off x="4786314" y="1857364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39,6</a:t>
            </a:r>
          </a:p>
        </p:txBody>
      </p:sp>
      <p:sp>
        <p:nvSpPr>
          <p:cNvPr id="195" name="TextBox 194"/>
          <p:cNvSpPr txBox="1"/>
          <p:nvPr/>
        </p:nvSpPr>
        <p:spPr>
          <a:xfrm>
            <a:off x="5091933" y="3386468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7,30</a:t>
            </a:r>
          </a:p>
        </p:txBody>
      </p:sp>
      <p:sp>
        <p:nvSpPr>
          <p:cNvPr id="196" name="TextBox 195"/>
          <p:cNvSpPr txBox="1"/>
          <p:nvPr/>
        </p:nvSpPr>
        <p:spPr>
          <a:xfrm>
            <a:off x="5786446" y="2714620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5,85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5172687" y="2289495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6,54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3428992" y="3357562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6,40</a:t>
            </a:r>
          </a:p>
        </p:txBody>
      </p:sp>
      <p:sp>
        <p:nvSpPr>
          <p:cNvPr id="152" name="Прямоугольник 151"/>
          <p:cNvSpPr/>
          <p:nvPr/>
        </p:nvSpPr>
        <p:spPr>
          <a:xfrm>
            <a:off x="68090" y="993679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6948265" y="5297979"/>
            <a:ext cx="200394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0" name="Равнобедренный треугольник 159"/>
          <p:cNvSpPr/>
          <p:nvPr/>
        </p:nvSpPr>
        <p:spPr>
          <a:xfrm>
            <a:off x="3886216" y="367054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920465" y="3619078"/>
            <a:ext cx="44235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0,39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5110451" y="62736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7" name="Диаграмма 6"/>
          <p:cNvGraphicFramePr/>
          <p:nvPr>
            <p:extLst>
              <p:ext uri="{D42A27DB-BD31-4B8C-83A1-F6EECF244321}">
                <p14:modId xmlns:p14="http://schemas.microsoft.com/office/powerpoint/2010/main" val="404456887"/>
              </p:ext>
            </p:extLst>
          </p:nvPr>
        </p:nvGraphicFramePr>
        <p:xfrm>
          <a:off x="44574" y="5149223"/>
          <a:ext cx="4883593" cy="1201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43" name="Диаграмма 24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0596472"/>
              </p:ext>
            </p:extLst>
          </p:nvPr>
        </p:nvGraphicFramePr>
        <p:xfrm>
          <a:off x="-44406" y="3300598"/>
          <a:ext cx="3751503" cy="1803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</p:spTree>
    <p:extLst>
      <p:ext uri="{BB962C8B-B14F-4D97-AF65-F5344CB8AC3E}">
        <p14:creationId xmlns:p14="http://schemas.microsoft.com/office/powerpoint/2010/main" val="3722019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26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8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0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1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2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3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4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5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6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7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8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9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0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1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3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4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5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6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7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8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9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0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1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62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63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4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5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6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223" name="Диаграмма 222"/>
          <p:cNvGraphicFramePr/>
          <p:nvPr>
            <p:extLst>
              <p:ext uri="{D42A27DB-BD31-4B8C-83A1-F6EECF244321}">
                <p14:modId xmlns:p14="http://schemas.microsoft.com/office/powerpoint/2010/main" val="895965538"/>
              </p:ext>
            </p:extLst>
          </p:nvPr>
        </p:nvGraphicFramePr>
        <p:xfrm>
          <a:off x="0" y="3607907"/>
          <a:ext cx="4062410" cy="25655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19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11892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102554" y="4629727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072066" y="4214818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42109" y="4021842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258816" y="3838657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049358" y="3325519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61502" y="3526156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222529" y="3180722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53534" y="2947191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03932" y="2765335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997576" y="2378241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4009887" y="2632739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18793" y="2346202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085120" y="2097795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857752" y="2928934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348294" y="2795228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617160" y="2640615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68203" y="2350869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0829" y="236239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71830" y="2241388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458586" y="1730739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49987" y="1956539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60955" y="695598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4" y="796365"/>
            <a:ext cx="2811160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ПЕРЕРАБОТКА МЯСА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>
            <a:endCxn id="101" idx="36"/>
          </p:cNvCxnSpPr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019996" y="19917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0" y="1357298"/>
            <a:ext cx="2843808" cy="18287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мясоперерабатывающей отрасли 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по переработке мяса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 тыс. тонн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 до 5 тыс. тонн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5 тыс. тонн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Равнобедренный треугольник 103"/>
          <p:cNvSpPr/>
          <p:nvPr/>
        </p:nvSpPr>
        <p:spPr>
          <a:xfrm>
            <a:off x="71438" y="2245333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Овал 104"/>
          <p:cNvSpPr/>
          <p:nvPr/>
        </p:nvSpPr>
        <p:spPr>
          <a:xfrm>
            <a:off x="71406" y="2526671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Прямоугольник 145"/>
          <p:cNvSpPr/>
          <p:nvPr/>
        </p:nvSpPr>
        <p:spPr>
          <a:xfrm>
            <a:off x="71374" y="2815187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Равнобедренный треугольник 146"/>
          <p:cNvSpPr/>
          <p:nvPr/>
        </p:nvSpPr>
        <p:spPr>
          <a:xfrm>
            <a:off x="6188295" y="339424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Равнобедренный треугольник 147"/>
          <p:cNvSpPr/>
          <p:nvPr/>
        </p:nvSpPr>
        <p:spPr>
          <a:xfrm>
            <a:off x="4893923" y="504927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Равнобедренный треугольник 148"/>
          <p:cNvSpPr/>
          <p:nvPr/>
        </p:nvSpPr>
        <p:spPr>
          <a:xfrm>
            <a:off x="4156159" y="4231245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Равнобедренный треугольник 149"/>
          <p:cNvSpPr/>
          <p:nvPr/>
        </p:nvSpPr>
        <p:spPr>
          <a:xfrm>
            <a:off x="5091512" y="4424500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Равнобедренный треугольник 150"/>
          <p:cNvSpPr/>
          <p:nvPr/>
        </p:nvSpPr>
        <p:spPr>
          <a:xfrm>
            <a:off x="5041914" y="224028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Равнобедренный треугольник 152"/>
          <p:cNvSpPr/>
          <p:nvPr/>
        </p:nvSpPr>
        <p:spPr>
          <a:xfrm>
            <a:off x="5929322" y="35716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Равнобедренный треугольник 158"/>
          <p:cNvSpPr/>
          <p:nvPr/>
        </p:nvSpPr>
        <p:spPr>
          <a:xfrm>
            <a:off x="7879941" y="412910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6" name="Равнобедренный треугольник 165"/>
          <p:cNvSpPr/>
          <p:nvPr/>
        </p:nvSpPr>
        <p:spPr>
          <a:xfrm>
            <a:off x="4584736" y="877821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8" name="Равнобедренный треугольник 167"/>
          <p:cNvSpPr/>
          <p:nvPr/>
        </p:nvSpPr>
        <p:spPr>
          <a:xfrm>
            <a:off x="4066186" y="332100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Равнобедренный треугольник 168"/>
          <p:cNvSpPr/>
          <p:nvPr/>
        </p:nvSpPr>
        <p:spPr>
          <a:xfrm>
            <a:off x="5766940" y="2089139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Равнобедренный треугольник 169"/>
          <p:cNvSpPr/>
          <p:nvPr/>
        </p:nvSpPr>
        <p:spPr>
          <a:xfrm>
            <a:off x="3625292" y="877821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1" name="Равнобедренный треугольник 170"/>
          <p:cNvSpPr/>
          <p:nvPr/>
        </p:nvSpPr>
        <p:spPr>
          <a:xfrm>
            <a:off x="6682293" y="249577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Равнобедренный треугольник 171"/>
          <p:cNvSpPr/>
          <p:nvPr/>
        </p:nvSpPr>
        <p:spPr>
          <a:xfrm>
            <a:off x="4676173" y="5851977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Равнобедренный треугольник 172"/>
          <p:cNvSpPr/>
          <p:nvPr/>
        </p:nvSpPr>
        <p:spPr>
          <a:xfrm>
            <a:off x="5859109" y="3773117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4" name="Равнобедренный треугольник 173"/>
          <p:cNvSpPr/>
          <p:nvPr/>
        </p:nvSpPr>
        <p:spPr>
          <a:xfrm>
            <a:off x="5643570" y="150017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4263195" y="327699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0,26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815434" y="2071678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0,53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3790938" y="835072"/>
            <a:ext cx="39290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0,11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906676" y="580517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0,55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81967" y="5002473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0,22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4165091" y="434198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5300129" y="4388781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0,26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6813510" y="242886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0,46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5940143" y="3735469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0,22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6357950" y="335756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0,29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6023275" y="285728"/>
            <a:ext cx="3843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0,20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8046342" y="374655"/>
            <a:ext cx="37656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0,83</a:t>
            </a:r>
          </a:p>
        </p:txBody>
      </p:sp>
      <p:sp>
        <p:nvSpPr>
          <p:cNvPr id="187" name="TextBox 186"/>
          <p:cNvSpPr txBox="1"/>
          <p:nvPr/>
        </p:nvSpPr>
        <p:spPr>
          <a:xfrm>
            <a:off x="4698027" y="824283"/>
            <a:ext cx="37393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0,13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5741778" y="1468687"/>
            <a:ext cx="4736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0,74</a:t>
            </a:r>
          </a:p>
        </p:txBody>
      </p:sp>
      <p:sp>
        <p:nvSpPr>
          <p:cNvPr id="190" name="TextBox 189"/>
          <p:cNvSpPr txBox="1"/>
          <p:nvPr/>
        </p:nvSpPr>
        <p:spPr>
          <a:xfrm>
            <a:off x="5260070" y="219494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0,41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616551" y="713847"/>
            <a:ext cx="48359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Лесосибирск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2" name="Овал 191"/>
          <p:cNvSpPr/>
          <p:nvPr/>
        </p:nvSpPr>
        <p:spPr>
          <a:xfrm>
            <a:off x="6398949" y="195078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3" name="Овал 192"/>
          <p:cNvSpPr/>
          <p:nvPr/>
        </p:nvSpPr>
        <p:spPr>
          <a:xfrm>
            <a:off x="5706059" y="278149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4" name="Овал 193"/>
          <p:cNvSpPr/>
          <p:nvPr/>
        </p:nvSpPr>
        <p:spPr>
          <a:xfrm>
            <a:off x="5429800" y="2940439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5" name="Овал 194"/>
          <p:cNvSpPr/>
          <p:nvPr/>
        </p:nvSpPr>
        <p:spPr>
          <a:xfrm>
            <a:off x="5100141" y="2554111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6" name="Овал 195"/>
          <p:cNvSpPr/>
          <p:nvPr/>
        </p:nvSpPr>
        <p:spPr>
          <a:xfrm>
            <a:off x="2808089" y="317362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7" name="Овал 196"/>
          <p:cNvSpPr/>
          <p:nvPr/>
        </p:nvSpPr>
        <p:spPr>
          <a:xfrm>
            <a:off x="4235652" y="477542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8" name="Овал 197"/>
          <p:cNvSpPr/>
          <p:nvPr/>
        </p:nvSpPr>
        <p:spPr>
          <a:xfrm>
            <a:off x="3447112" y="2916221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6489939" y="1924103"/>
            <a:ext cx="48392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2,39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4551320" y="2438243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2,25</a:t>
            </a:r>
          </a:p>
        </p:txBody>
      </p:sp>
      <p:sp>
        <p:nvSpPr>
          <p:cNvPr id="202" name="TextBox 201"/>
          <p:cNvSpPr txBox="1"/>
          <p:nvPr/>
        </p:nvSpPr>
        <p:spPr>
          <a:xfrm>
            <a:off x="4357139" y="474617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2,57</a:t>
            </a:r>
          </a:p>
        </p:txBody>
      </p:sp>
      <p:sp>
        <p:nvSpPr>
          <p:cNvPr id="203" name="TextBox 202"/>
          <p:cNvSpPr txBox="1"/>
          <p:nvPr/>
        </p:nvSpPr>
        <p:spPr>
          <a:xfrm>
            <a:off x="3571868" y="285749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1,10</a:t>
            </a:r>
          </a:p>
        </p:txBody>
      </p:sp>
      <p:sp>
        <p:nvSpPr>
          <p:cNvPr id="204" name="TextBox 203"/>
          <p:cNvSpPr txBox="1"/>
          <p:nvPr/>
        </p:nvSpPr>
        <p:spPr>
          <a:xfrm>
            <a:off x="5799651" y="272307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3,04</a:t>
            </a:r>
          </a:p>
        </p:txBody>
      </p:sp>
      <p:sp>
        <p:nvSpPr>
          <p:cNvPr id="205" name="TextBox 204"/>
          <p:cNvSpPr txBox="1"/>
          <p:nvPr/>
        </p:nvSpPr>
        <p:spPr>
          <a:xfrm>
            <a:off x="5446717" y="3002977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3,47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2923974" y="311195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1,65</a:t>
            </a:r>
          </a:p>
        </p:txBody>
      </p:sp>
      <p:sp>
        <p:nvSpPr>
          <p:cNvPr id="207" name="TextBox 206"/>
          <p:cNvSpPr txBox="1"/>
          <p:nvPr/>
        </p:nvSpPr>
        <p:spPr>
          <a:xfrm>
            <a:off x="5162950" y="250837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0,28</a:t>
            </a:r>
          </a:p>
        </p:txBody>
      </p:sp>
      <p:sp>
        <p:nvSpPr>
          <p:cNvPr id="208" name="TextBox 207"/>
          <p:cNvSpPr txBox="1"/>
          <p:nvPr/>
        </p:nvSpPr>
        <p:spPr>
          <a:xfrm>
            <a:off x="5054200" y="2399237"/>
            <a:ext cx="53168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Железногорск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948567" y="234962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5862923" y="250727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3275856" y="3356992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4778827" y="2827840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6572264" y="42860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3643306" y="2500306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9,42</a:t>
            </a:r>
          </a:p>
        </p:txBody>
      </p:sp>
      <p:sp>
        <p:nvSpPr>
          <p:cNvPr id="215" name="TextBox 214"/>
          <p:cNvSpPr txBox="1"/>
          <p:nvPr/>
        </p:nvSpPr>
        <p:spPr>
          <a:xfrm>
            <a:off x="5954405" y="2484881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5,68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3349133" y="3331785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14,21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4875568" y="2765605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70,06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6643702" y="428604"/>
            <a:ext cx="41910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8,94</a:t>
            </a:r>
          </a:p>
          <a:p>
            <a:pPr algn="ctr"/>
            <a:endParaRPr lang="ru-RU" sz="6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4814546" y="2652813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6643702" y="357166"/>
            <a:ext cx="38420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Норильск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71406" y="960677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9" name="Равнобедренный треугольник 218"/>
          <p:cNvSpPr/>
          <p:nvPr/>
        </p:nvSpPr>
        <p:spPr>
          <a:xfrm>
            <a:off x="3058597" y="2526671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89364" y="2484881"/>
            <a:ext cx="493852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0,11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Равнобедренный треугольник 219"/>
          <p:cNvSpPr/>
          <p:nvPr/>
        </p:nvSpPr>
        <p:spPr>
          <a:xfrm>
            <a:off x="4441007" y="4143380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528862" y="4084185"/>
            <a:ext cx="4702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0,28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dirty="0"/>
          </a:p>
        </p:txBody>
      </p:sp>
      <p:sp>
        <p:nvSpPr>
          <p:cNvPr id="224" name="TextBox 223"/>
          <p:cNvSpPr txBox="1"/>
          <p:nvPr/>
        </p:nvSpPr>
        <p:spPr>
          <a:xfrm>
            <a:off x="5166212" y="62736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Овал 266"/>
          <p:cNvSpPr/>
          <p:nvPr/>
        </p:nvSpPr>
        <p:spPr>
          <a:xfrm>
            <a:off x="4413282" y="249012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4841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Скругленный прямоугольник 38"/>
          <p:cNvSpPr/>
          <p:nvPr/>
        </p:nvSpPr>
        <p:spPr>
          <a:xfrm>
            <a:off x="573895" y="5712522"/>
            <a:ext cx="7880379" cy="332657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Скругленный прямоугольник 36"/>
          <p:cNvSpPr/>
          <p:nvPr/>
        </p:nvSpPr>
        <p:spPr>
          <a:xfrm>
            <a:off x="585926" y="5373216"/>
            <a:ext cx="7864540" cy="276999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Скругленный прямоугольник 34"/>
          <p:cNvSpPr/>
          <p:nvPr/>
        </p:nvSpPr>
        <p:spPr>
          <a:xfrm>
            <a:off x="585926" y="4985444"/>
            <a:ext cx="7856368" cy="316083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Скругленный прямоугольник 32"/>
          <p:cNvSpPr/>
          <p:nvPr/>
        </p:nvSpPr>
        <p:spPr>
          <a:xfrm>
            <a:off x="585926" y="4557026"/>
            <a:ext cx="7848872" cy="323165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Скругленный прямоугольник 30"/>
          <p:cNvSpPr/>
          <p:nvPr/>
        </p:nvSpPr>
        <p:spPr>
          <a:xfrm>
            <a:off x="600206" y="4158363"/>
            <a:ext cx="7850260" cy="323165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Скругленный прямоугольник 28"/>
          <p:cNvSpPr/>
          <p:nvPr/>
        </p:nvSpPr>
        <p:spPr>
          <a:xfrm>
            <a:off x="593422" y="3753906"/>
            <a:ext cx="7860852" cy="323721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Скругленный прямоугольник 22"/>
          <p:cNvSpPr/>
          <p:nvPr/>
        </p:nvSpPr>
        <p:spPr>
          <a:xfrm>
            <a:off x="6084168" y="1124744"/>
            <a:ext cx="2358126" cy="2557824"/>
          </a:xfrm>
          <a:prstGeom prst="roundRect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Скругленный прямоугольник 23"/>
          <p:cNvSpPr/>
          <p:nvPr/>
        </p:nvSpPr>
        <p:spPr>
          <a:xfrm>
            <a:off x="6084168" y="1124744"/>
            <a:ext cx="2358126" cy="606160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Скругленный прямоугольник 19"/>
          <p:cNvSpPr/>
          <p:nvPr/>
        </p:nvSpPr>
        <p:spPr>
          <a:xfrm>
            <a:off x="593422" y="607477"/>
            <a:ext cx="7848872" cy="438356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  <a:ln>
            <a:solidFill>
              <a:srgbClr val="1E497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592033" y="1196750"/>
            <a:ext cx="2467799" cy="2485817"/>
          </a:xfrm>
          <a:prstGeom prst="roundRect">
            <a:avLst/>
          </a:prstGeom>
          <a:solidFill>
            <a:schemeClr val="bg2"/>
          </a:solidFill>
          <a:ln>
            <a:solidFill>
              <a:srgbClr val="1E497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592034" y="1124745"/>
            <a:ext cx="2467798" cy="432048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  <a:ln>
            <a:solidFill>
              <a:srgbClr val="1E497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03" y="7485"/>
            <a:ext cx="2627784" cy="506959"/>
          </a:xfrm>
        </p:spPr>
        <p:txBody>
          <a:bodyPr>
            <a:normAutofit/>
          </a:bodyPr>
          <a:lstStyle/>
          <a:p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Arial" panose="020B0604020202020204" pitchFamily="34" charset="0"/>
              </a:rPr>
              <a:t>Показатели АПК</a:t>
            </a:r>
          </a:p>
        </p:txBody>
      </p:sp>
      <p:grpSp>
        <p:nvGrpSpPr>
          <p:cNvPr id="15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fld id="{E80658CB-CD1E-499F-B519-0224D3ACE07B}" type="slidenum">
                <a:rPr lang="ru-RU" smtClean="0">
                  <a:latin typeface="Book Antiqua" panose="02040602050305030304" pitchFamily="18" charset="0"/>
                </a:rPr>
                <a:pPr algn="ctr"/>
                <a:t>2</a:t>
              </a:fld>
              <a:endParaRPr lang="ru-RU" dirty="0">
                <a:latin typeface="Book Antiqua" panose="02040602050305030304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13" name="Прямая соединительная линия 12"/>
          <p:cNvCxnSpPr/>
          <p:nvPr/>
        </p:nvCxnSpPr>
        <p:spPr>
          <a:xfrm>
            <a:off x="0" y="476672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593422" y="695850"/>
            <a:ext cx="7903014" cy="276999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accent3">
                <a:lumMod val="75000"/>
              </a:schemeClr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КОЛИЧЕСТВО СУБЪЕКТОВ АПК, ПРЕТЕНДУЮЩИХ НА ПОЛУЧЕНИЕ ГОСУДАРСТВЕННОЙ ПОДДЕРЖКИ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504" y="1157161"/>
            <a:ext cx="3096343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 smtClean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rPr>
              <a:t>     РАСТЕНИЕВОДСТВО</a:t>
            </a:r>
          </a:p>
          <a:p>
            <a:pPr lvl="0" algn="ctr"/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Использование </a:t>
            </a: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пашни</a:t>
            </a:r>
            <a:endParaRPr lang="ru-RU" sz="1100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Использование минеральных удобрений и гербицидов</a:t>
            </a:r>
            <a:endParaRPr lang="ru-RU" sz="1100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Валовое производство </a:t>
            </a: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зерновых культур</a:t>
            </a:r>
            <a:endParaRPr lang="ru-RU" sz="1100" dirty="0" smtClean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9" action="ppaction://hlinksldjump"/>
              </a:rPr>
              <a:t>Валовое производство зернобобовых, масличных </a:t>
            </a: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9" action="ppaction://hlinksldjump"/>
              </a:rPr>
              <a:t>культур</a:t>
            </a:r>
            <a:endParaRPr lang="ru-RU" sz="1100" dirty="0" smtClean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10" action="ppaction://hlinksldjump"/>
              </a:rPr>
              <a:t>Урожайность зерновых культур</a:t>
            </a:r>
            <a:endParaRPr lang="ru-RU" sz="1100" dirty="0" smtClean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11" action="ppaction://hlinksldjump"/>
              </a:rPr>
              <a:t>Урожайность зернобобовых, масличных культур</a:t>
            </a:r>
            <a:endParaRPr lang="ru-RU" sz="1100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12" action="ppaction://hlinksldjump"/>
              </a:rPr>
              <a:t>Производство картофеля</a:t>
            </a:r>
            <a:endParaRPr lang="ru-RU" sz="1100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13" action="ppaction://hlinksldjump"/>
              </a:rPr>
              <a:t>Производство </a:t>
            </a: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13" action="ppaction://hlinksldjump"/>
              </a:rPr>
              <a:t>овощей</a:t>
            </a:r>
            <a:endParaRPr lang="ru-RU" sz="1100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" name="Группа 3"/>
          <p:cNvGrpSpPr/>
          <p:nvPr/>
        </p:nvGrpSpPr>
        <p:grpSpPr>
          <a:xfrm>
            <a:off x="3219087" y="2352657"/>
            <a:ext cx="2662661" cy="1218473"/>
            <a:chOff x="3347864" y="1124744"/>
            <a:chExt cx="2448272" cy="1218473"/>
          </a:xfrm>
        </p:grpSpPr>
        <p:sp>
          <p:nvSpPr>
            <p:cNvPr id="21" name="Скругленный прямоугольник 20"/>
            <p:cNvSpPr/>
            <p:nvPr/>
          </p:nvSpPr>
          <p:spPr>
            <a:xfrm>
              <a:off x="3419872" y="1124744"/>
              <a:ext cx="2232248" cy="1218473"/>
            </a:xfrm>
            <a:prstGeom prst="roundRect">
              <a:avLst/>
            </a:prstGeom>
            <a:solidFill>
              <a:schemeClr val="bg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Скругленный прямоугольник 21"/>
            <p:cNvSpPr/>
            <p:nvPr/>
          </p:nvSpPr>
          <p:spPr>
            <a:xfrm>
              <a:off x="3419872" y="1124746"/>
              <a:ext cx="2232248" cy="432048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347864" y="1223072"/>
              <a:ext cx="244827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ru-RU" sz="1200" dirty="0" smtClean="0">
                  <a:solidFill>
                    <a:srgbClr val="262F13"/>
                  </a:solidFill>
                  <a:latin typeface="Times New Roman" pitchFamily="18" charset="0"/>
                  <a:cs typeface="Times New Roman" pitchFamily="18" charset="0"/>
                </a:rPr>
                <a:t>ЖИВОТНОВОДСТВО</a:t>
              </a:r>
            </a:p>
            <a:p>
              <a:pPr lvl="0" algn="ctr"/>
              <a:endPara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marL="628650" lvl="1" indent="-171450">
                <a:buBlip>
                  <a:blip r:embed="rId5"/>
                </a:buBlip>
              </a:pPr>
              <a:r>
                <a:rPr lang="ru-RU" sz="1200" dirty="0">
                  <a:solidFill>
                    <a:srgbClr val="262F13"/>
                  </a:solidFill>
                  <a:latin typeface="Times New Roman" pitchFamily="18" charset="0"/>
                  <a:cs typeface="Times New Roman" pitchFamily="18" charset="0"/>
                  <a:hlinkClick r:id="rId14" action="ppaction://hlinksldjump"/>
                </a:rPr>
                <a:t>Скотоводство</a:t>
              </a:r>
              <a:endPara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marL="628650" lvl="1" indent="-171450">
                <a:buBlip>
                  <a:blip r:embed="rId5"/>
                </a:buBlip>
              </a:pPr>
              <a:r>
                <a:rPr lang="ru-RU" sz="1200" dirty="0">
                  <a:solidFill>
                    <a:srgbClr val="262F13"/>
                  </a:solidFill>
                  <a:latin typeface="Times New Roman" pitchFamily="18" charset="0"/>
                  <a:cs typeface="Times New Roman" pitchFamily="18" charset="0"/>
                  <a:hlinkClick r:id="rId15" action="ppaction://hlinksldjump"/>
                </a:rPr>
                <a:t>Свиноводство</a:t>
              </a:r>
              <a:endPara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marL="628650" lvl="1" indent="-171450">
                <a:buBlip>
                  <a:blip r:embed="rId5"/>
                </a:buBlip>
              </a:pPr>
              <a:r>
                <a:rPr lang="ru-RU" sz="1200" dirty="0">
                  <a:solidFill>
                    <a:srgbClr val="262F13"/>
                  </a:solidFill>
                  <a:latin typeface="Times New Roman" pitchFamily="18" charset="0"/>
                  <a:cs typeface="Times New Roman" pitchFamily="18" charset="0"/>
                  <a:hlinkClick r:id="rId16" action="ppaction://hlinksldjump"/>
                </a:rPr>
                <a:t>Птицеводство</a:t>
              </a:r>
              <a:endPara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881748" y="1196750"/>
            <a:ext cx="252028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rPr>
              <a:t>ПРОИЗВОДСТВО И </a:t>
            </a:r>
            <a:r>
              <a:rPr lang="ru-RU" sz="1200" dirty="0" smtClean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rPr>
              <a:t>ПЕРЕРАБОТКА</a:t>
            </a:r>
          </a:p>
          <a:p>
            <a:pPr lvl="0" algn="ctr"/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17" action="ppaction://hlinksldjump"/>
              </a:rPr>
              <a:t>Производство пищевых продуктов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  <a:hlinkClick r:id="rId18" action="ppaction://hlinksldjump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18" action="ppaction://hlinksldjump"/>
              </a:rPr>
              <a:t>Переработка молока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19" action="ppaction://hlinksldjump"/>
              </a:rPr>
              <a:t>Производство мяса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0" action="ppaction://hlinksldjump"/>
              </a:rPr>
              <a:t>Переработка мяса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1" action="ppaction://hlinksldjump"/>
              </a:rPr>
              <a:t>Производство хлеба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2" action="ppaction://hlinksldjump"/>
              </a:rPr>
              <a:t>Переработка зерна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5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3" action="ppaction://hlinksldjump"/>
              </a:rPr>
              <a:t>Хранение </a:t>
            </a:r>
            <a:r>
              <a:rPr lang="ru-RU" sz="1200" dirty="0" smtClean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3" action="ppaction://hlinksldjump"/>
              </a:rPr>
              <a:t>зерна</a:t>
            </a:r>
            <a:endParaRPr lang="ru-RU" sz="1200" dirty="0" smtClean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" name="Группа 7"/>
          <p:cNvGrpSpPr/>
          <p:nvPr/>
        </p:nvGrpSpPr>
        <p:grpSpPr>
          <a:xfrm>
            <a:off x="3299712" y="1196750"/>
            <a:ext cx="2448272" cy="938719"/>
            <a:chOff x="3299712" y="1196750"/>
            <a:chExt cx="2448272" cy="938719"/>
          </a:xfrm>
        </p:grpSpPr>
        <p:sp>
          <p:nvSpPr>
            <p:cNvPr id="27" name="Скругленный прямоугольник 26"/>
            <p:cNvSpPr/>
            <p:nvPr/>
          </p:nvSpPr>
          <p:spPr>
            <a:xfrm>
              <a:off x="3299712" y="1196750"/>
              <a:ext cx="2448272" cy="938719"/>
            </a:xfrm>
            <a:prstGeom prst="roundRect">
              <a:avLst/>
            </a:prstGeom>
            <a:solidFill>
              <a:schemeClr val="accent3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299712" y="1325402"/>
              <a:ext cx="2448272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ru-RU" sz="1100" dirty="0">
                  <a:solidFill>
                    <a:srgbClr val="262F13"/>
                  </a:solidFill>
                  <a:latin typeface="Times New Roman" pitchFamily="18" charset="0"/>
                  <a:cs typeface="Times New Roman" pitchFamily="18" charset="0"/>
                  <a:hlinkClick r:id="rId24" action="ppaction://hlinksldjump"/>
                </a:rPr>
                <a:t>ИНЖЕНЕРНО-ТЕХНИЧЕСКОЕ ОБЕСПЕЧЕНИЕ СЕЛЬСКОХОЗЯЙСТВЕННОГО ПРОИЗВОДСТВА</a:t>
              </a:r>
              <a:endParaRPr lang="ru-RU" sz="11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2892968" y="3800628"/>
            <a:ext cx="36004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5" action="ppaction://hlinksldjump"/>
              </a:rPr>
              <a:t>ОКАЗАНО ГОСПОДДЕРЖКИ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07219" y="4204529"/>
            <a:ext cx="72432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6" action="ppaction://hlinksldjump"/>
              </a:rPr>
              <a:t>УСТОЙЧИВОЕ РАЗВИТИЕ СЕЛЬСКИХ ТЕРРИТОРИЙ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575418" y="5024528"/>
            <a:ext cx="44644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7" action="ppaction://hlinksldjump"/>
              </a:rPr>
              <a:t>ЭКОНОМИЧЕСКИЕ ПОКАЗАТЕЛИ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105415" y="4595642"/>
            <a:ext cx="51755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8" action="ppaction://hlinksldjump"/>
              </a:rPr>
              <a:t>ГРАНТОВАЯ </a:t>
            </a:r>
            <a:r>
              <a:rPr lang="ru-RU" sz="1200" dirty="0" smtClean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8" action="ppaction://hlinksldjump"/>
              </a:rPr>
              <a:t>ПОДДЕРЖКА 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47482" y="5373216"/>
            <a:ext cx="77768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9" action="ppaction://hlinksldjump"/>
              </a:rPr>
              <a:t>УРОВЕНЬ </a:t>
            </a:r>
            <a:r>
              <a:rPr lang="ru-RU" sz="1200" dirty="0">
                <a:latin typeface="Times New Roman" pitchFamily="18" charset="0"/>
                <a:cs typeface="Times New Roman" pitchFamily="18" charset="0"/>
                <a:hlinkClick r:id="rId29" action="ppaction://hlinksldjump"/>
              </a:rPr>
              <a:t>САМООБЕСПЕЧЕНИЯ КРАСНОЯРСКОГО КРАЯ СЕЛЬСКОХОЗЯЙСТВЕННОЙ </a:t>
            </a: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9" action="ppaction://hlinksldjump"/>
              </a:rPr>
              <a:t>ПРОДУКЦИЕЙ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19090" y="5740350"/>
            <a:ext cx="77545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30" action="ppaction://hlinksldjump"/>
              </a:rPr>
              <a:t>ЭКСПОРТ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>
          <a:xfrm>
            <a:off x="573895" y="6125833"/>
            <a:ext cx="7868399" cy="255495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hlinkClick r:id="rId31" action="ppaction://hlinksldjump"/>
              </a:rPr>
              <a:t>ТОРГОВЛЯ</a:t>
            </a:r>
            <a:endParaRPr lang="ru-RU" sz="12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1556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" name="Группа 102"/>
          <p:cNvGrpSpPr/>
          <p:nvPr/>
        </p:nvGrpSpPr>
        <p:grpSpPr>
          <a:xfrm>
            <a:off x="2634574" y="639707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43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6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9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2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3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4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78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2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4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5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6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7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8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0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1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2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3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4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5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6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7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8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9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0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1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2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3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4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5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6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7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8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9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0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1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12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313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14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15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16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283" name="Диаграмма 282"/>
          <p:cNvGraphicFramePr/>
          <p:nvPr>
            <p:extLst>
              <p:ext uri="{D42A27DB-BD31-4B8C-83A1-F6EECF244321}">
                <p14:modId xmlns:p14="http://schemas.microsoft.com/office/powerpoint/2010/main" val="3081928480"/>
              </p:ext>
            </p:extLst>
          </p:nvPr>
        </p:nvGraphicFramePr>
        <p:xfrm>
          <a:off x="-89052" y="3423102"/>
          <a:ext cx="4134576" cy="18007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20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111531" y="5612472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973672" y="4638072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84735" y="4043318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43504" y="3143248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584614" y="2955333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353786" y="279278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836549" y="250154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37177" y="2633318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55730" y="2473351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072066" y="2285992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857752" y="2857496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500146" y="3009547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786446" y="2786058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929322" y="2285992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57950" y="2500306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49987" y="1956539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3" y="796365"/>
            <a:ext cx="3183949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ХЛЕБА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>
            <a:endCxn id="101" idx="36"/>
          </p:cNvCxnSpPr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0" y="1357298"/>
            <a:ext cx="2843808" cy="19569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хлебопекарной отрасли  /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по производству хлебобулочных изделий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 тыс. тонн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 до 5 тыс. тонн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5 тыс. тонн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Равнобедренный треугольник 103"/>
          <p:cNvSpPr/>
          <p:nvPr/>
        </p:nvSpPr>
        <p:spPr>
          <a:xfrm>
            <a:off x="71406" y="2333582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Овал 104"/>
          <p:cNvSpPr/>
          <p:nvPr/>
        </p:nvSpPr>
        <p:spPr>
          <a:xfrm>
            <a:off x="71406" y="2619334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Прямоугольник 145"/>
          <p:cNvSpPr/>
          <p:nvPr/>
        </p:nvSpPr>
        <p:spPr>
          <a:xfrm>
            <a:off x="71406" y="2905086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Равнобедренный треугольник 146"/>
          <p:cNvSpPr/>
          <p:nvPr/>
        </p:nvSpPr>
        <p:spPr>
          <a:xfrm>
            <a:off x="6072198" y="185736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Равнобедренный треугольник 147"/>
          <p:cNvSpPr/>
          <p:nvPr/>
        </p:nvSpPr>
        <p:spPr>
          <a:xfrm>
            <a:off x="6423604" y="2671805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Равнобедренный треугольник 148"/>
          <p:cNvSpPr/>
          <p:nvPr/>
        </p:nvSpPr>
        <p:spPr>
          <a:xfrm>
            <a:off x="4929190" y="407194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Равнобедренный треугольник 149"/>
          <p:cNvSpPr/>
          <p:nvPr/>
        </p:nvSpPr>
        <p:spPr>
          <a:xfrm>
            <a:off x="4202190" y="419691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Равнобедренный треугольник 150"/>
          <p:cNvSpPr/>
          <p:nvPr/>
        </p:nvSpPr>
        <p:spPr>
          <a:xfrm>
            <a:off x="5503980" y="3679033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Равнобедренный треугольник 152"/>
          <p:cNvSpPr/>
          <p:nvPr/>
        </p:nvSpPr>
        <p:spPr>
          <a:xfrm>
            <a:off x="5572132" y="221455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Равнобедренный треугольник 158"/>
          <p:cNvSpPr/>
          <p:nvPr/>
        </p:nvSpPr>
        <p:spPr>
          <a:xfrm>
            <a:off x="5572132" y="278605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6" name="Равнобедренный треугольник 165"/>
          <p:cNvSpPr/>
          <p:nvPr/>
        </p:nvSpPr>
        <p:spPr>
          <a:xfrm>
            <a:off x="4357686" y="550070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8" name="Равнобедренный треугольник 167"/>
          <p:cNvSpPr/>
          <p:nvPr/>
        </p:nvSpPr>
        <p:spPr>
          <a:xfrm>
            <a:off x="5286380" y="178592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Равнобедренный треугольник 169"/>
          <p:cNvSpPr/>
          <p:nvPr/>
        </p:nvSpPr>
        <p:spPr>
          <a:xfrm>
            <a:off x="4714876" y="228599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1" name="Равнобедренный треугольник 170"/>
          <p:cNvSpPr/>
          <p:nvPr/>
        </p:nvSpPr>
        <p:spPr>
          <a:xfrm>
            <a:off x="5286380" y="135729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Равнобедренный треугольник 172"/>
          <p:cNvSpPr/>
          <p:nvPr/>
        </p:nvSpPr>
        <p:spPr>
          <a:xfrm>
            <a:off x="4643438" y="135729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4" name="Равнобедренный треугольник 173"/>
          <p:cNvSpPr/>
          <p:nvPr/>
        </p:nvSpPr>
        <p:spPr>
          <a:xfrm>
            <a:off x="6072198" y="364331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5" name="Равнобедренный треугольник 174"/>
          <p:cNvSpPr/>
          <p:nvPr/>
        </p:nvSpPr>
        <p:spPr>
          <a:xfrm>
            <a:off x="5143504" y="35716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6" name="Равнобедренный треугольник 175"/>
          <p:cNvSpPr/>
          <p:nvPr/>
        </p:nvSpPr>
        <p:spPr>
          <a:xfrm>
            <a:off x="3071802" y="192880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4857752" y="185736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0,63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5929322" y="207167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0,91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4429124" y="235743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4572000" y="407194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0,18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6389828" y="2879355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929190" y="135729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0,17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148620" y="427684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0,17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3894358" y="3711411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1,06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429256" y="378619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0,60</a:t>
            </a:r>
          </a:p>
        </p:txBody>
      </p:sp>
      <p:sp>
        <p:nvSpPr>
          <p:cNvPr id="187" name="TextBox 186"/>
          <p:cNvSpPr txBox="1"/>
          <p:nvPr/>
        </p:nvSpPr>
        <p:spPr>
          <a:xfrm>
            <a:off x="8143900" y="35716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1,48</a:t>
            </a:r>
          </a:p>
        </p:txBody>
      </p:sp>
      <p:sp>
        <p:nvSpPr>
          <p:cNvPr id="188" name="TextBox 187"/>
          <p:cNvSpPr txBox="1"/>
          <p:nvPr/>
        </p:nvSpPr>
        <p:spPr>
          <a:xfrm>
            <a:off x="4143372" y="571501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0,58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5500694" y="285749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0,20</a:t>
            </a:r>
          </a:p>
        </p:txBody>
      </p:sp>
      <p:sp>
        <p:nvSpPr>
          <p:cNvPr id="190" name="TextBox 189"/>
          <p:cNvSpPr txBox="1"/>
          <p:nvPr/>
        </p:nvSpPr>
        <p:spPr>
          <a:xfrm>
            <a:off x="3214678" y="200024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0,99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5286380" y="35716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0,99</a:t>
            </a:r>
          </a:p>
        </p:txBody>
      </p:sp>
      <p:sp>
        <p:nvSpPr>
          <p:cNvPr id="192" name="TextBox 191"/>
          <p:cNvSpPr txBox="1"/>
          <p:nvPr/>
        </p:nvSpPr>
        <p:spPr>
          <a:xfrm>
            <a:off x="5214942" y="214311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0,54</a:t>
            </a:r>
          </a:p>
        </p:txBody>
      </p:sp>
      <p:sp>
        <p:nvSpPr>
          <p:cNvPr id="193" name="TextBox 192"/>
          <p:cNvSpPr txBox="1"/>
          <p:nvPr/>
        </p:nvSpPr>
        <p:spPr>
          <a:xfrm>
            <a:off x="6000760" y="378619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0,60</a:t>
            </a:r>
          </a:p>
        </p:txBody>
      </p:sp>
      <p:sp>
        <p:nvSpPr>
          <p:cNvPr id="194" name="TextBox 193"/>
          <p:cNvSpPr txBox="1"/>
          <p:nvPr/>
        </p:nvSpPr>
        <p:spPr>
          <a:xfrm>
            <a:off x="4286248" y="135729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0,56</a:t>
            </a:r>
          </a:p>
        </p:txBody>
      </p:sp>
      <p:sp>
        <p:nvSpPr>
          <p:cNvPr id="195" name="Овал 194"/>
          <p:cNvSpPr/>
          <p:nvPr/>
        </p:nvSpPr>
        <p:spPr>
          <a:xfrm>
            <a:off x="4643438" y="321468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6" name="Овал 195"/>
          <p:cNvSpPr/>
          <p:nvPr/>
        </p:nvSpPr>
        <p:spPr>
          <a:xfrm>
            <a:off x="3902648" y="169086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7" name="Овал 196"/>
          <p:cNvSpPr/>
          <p:nvPr/>
        </p:nvSpPr>
        <p:spPr>
          <a:xfrm>
            <a:off x="6912029" y="103582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8" name="Овал 197"/>
          <p:cNvSpPr/>
          <p:nvPr/>
        </p:nvSpPr>
        <p:spPr>
          <a:xfrm>
            <a:off x="6572264" y="328612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9" name="Овал 198"/>
          <p:cNvSpPr/>
          <p:nvPr/>
        </p:nvSpPr>
        <p:spPr>
          <a:xfrm>
            <a:off x="4202190" y="235106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0" name="Овал 199"/>
          <p:cNvSpPr/>
          <p:nvPr/>
        </p:nvSpPr>
        <p:spPr>
          <a:xfrm>
            <a:off x="5214942" y="3304865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1" name="Овал 200"/>
          <p:cNvSpPr/>
          <p:nvPr/>
        </p:nvSpPr>
        <p:spPr>
          <a:xfrm>
            <a:off x="7072330" y="242886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2" name="Овал 201"/>
          <p:cNvSpPr/>
          <p:nvPr/>
        </p:nvSpPr>
        <p:spPr>
          <a:xfrm>
            <a:off x="3125062" y="295912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3" name="Овал 202"/>
          <p:cNvSpPr/>
          <p:nvPr/>
        </p:nvSpPr>
        <p:spPr>
          <a:xfrm>
            <a:off x="4714876" y="92867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" name="Овал 203"/>
          <p:cNvSpPr/>
          <p:nvPr/>
        </p:nvSpPr>
        <p:spPr>
          <a:xfrm>
            <a:off x="5715008" y="271462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" name="Овал 204"/>
          <p:cNvSpPr/>
          <p:nvPr/>
        </p:nvSpPr>
        <p:spPr>
          <a:xfrm>
            <a:off x="3714744" y="221455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6" name="Овал 205"/>
          <p:cNvSpPr/>
          <p:nvPr/>
        </p:nvSpPr>
        <p:spPr>
          <a:xfrm>
            <a:off x="3929058" y="92867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7" name="Овал 206"/>
          <p:cNvSpPr/>
          <p:nvPr/>
        </p:nvSpPr>
        <p:spPr>
          <a:xfrm>
            <a:off x="5046248" y="552828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" name="Овал 208"/>
          <p:cNvSpPr/>
          <p:nvPr/>
        </p:nvSpPr>
        <p:spPr>
          <a:xfrm>
            <a:off x="5357951" y="507207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0" name="Овал 209"/>
          <p:cNvSpPr/>
          <p:nvPr/>
        </p:nvSpPr>
        <p:spPr>
          <a:xfrm>
            <a:off x="5715008" y="442913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Овал 210"/>
          <p:cNvSpPr/>
          <p:nvPr/>
        </p:nvSpPr>
        <p:spPr>
          <a:xfrm>
            <a:off x="3643306" y="35716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" name="Овал 214"/>
          <p:cNvSpPr/>
          <p:nvPr/>
        </p:nvSpPr>
        <p:spPr>
          <a:xfrm>
            <a:off x="6929454" y="178592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Овал 215"/>
          <p:cNvSpPr/>
          <p:nvPr/>
        </p:nvSpPr>
        <p:spPr>
          <a:xfrm>
            <a:off x="3935423" y="235743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7" name="Овал 216"/>
          <p:cNvSpPr/>
          <p:nvPr/>
        </p:nvSpPr>
        <p:spPr>
          <a:xfrm>
            <a:off x="4786314" y="292893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9" name="Овал 218"/>
          <p:cNvSpPr/>
          <p:nvPr/>
        </p:nvSpPr>
        <p:spPr>
          <a:xfrm>
            <a:off x="8355661" y="81441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Овал 219"/>
          <p:cNvSpPr/>
          <p:nvPr/>
        </p:nvSpPr>
        <p:spPr>
          <a:xfrm>
            <a:off x="5929322" y="92867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2" name="Овал 221"/>
          <p:cNvSpPr/>
          <p:nvPr/>
        </p:nvSpPr>
        <p:spPr>
          <a:xfrm>
            <a:off x="5885413" y="303817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Овал 222"/>
          <p:cNvSpPr/>
          <p:nvPr/>
        </p:nvSpPr>
        <p:spPr>
          <a:xfrm>
            <a:off x="3714744" y="335756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4" name="Овал 223"/>
          <p:cNvSpPr/>
          <p:nvPr/>
        </p:nvSpPr>
        <p:spPr>
          <a:xfrm>
            <a:off x="6643702" y="35716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5786446" y="264318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3,79</a:t>
            </a:r>
          </a:p>
        </p:txBody>
      </p:sp>
      <p:sp>
        <p:nvSpPr>
          <p:cNvPr id="229" name="TextBox 228"/>
          <p:cNvSpPr txBox="1"/>
          <p:nvPr/>
        </p:nvSpPr>
        <p:spPr>
          <a:xfrm>
            <a:off x="4786314" y="85723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2,05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6715140" y="357166"/>
            <a:ext cx="38100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1,66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2928926" y="3071810"/>
            <a:ext cx="37148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3,18</a:t>
            </a:r>
          </a:p>
        </p:txBody>
      </p:sp>
      <p:sp>
        <p:nvSpPr>
          <p:cNvPr id="232" name="TextBox 231"/>
          <p:cNvSpPr txBox="1"/>
          <p:nvPr/>
        </p:nvSpPr>
        <p:spPr>
          <a:xfrm>
            <a:off x="3357554" y="335756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1,76</a:t>
            </a:r>
          </a:p>
        </p:txBody>
      </p:sp>
      <p:sp>
        <p:nvSpPr>
          <p:cNvPr id="233" name="TextBox 232"/>
          <p:cNvSpPr txBox="1"/>
          <p:nvPr/>
        </p:nvSpPr>
        <p:spPr>
          <a:xfrm>
            <a:off x="3720523" y="357166"/>
            <a:ext cx="39643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1,39</a:t>
            </a:r>
          </a:p>
        </p:txBody>
      </p:sp>
      <p:sp>
        <p:nvSpPr>
          <p:cNvPr id="234" name="TextBox 233"/>
          <p:cNvSpPr txBox="1"/>
          <p:nvPr/>
        </p:nvSpPr>
        <p:spPr>
          <a:xfrm>
            <a:off x="5786446" y="285749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2,05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6715140" y="235743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2,14</a:t>
            </a:r>
          </a:p>
        </p:txBody>
      </p:sp>
      <p:sp>
        <p:nvSpPr>
          <p:cNvPr id="237" name="TextBox 236"/>
          <p:cNvSpPr txBox="1"/>
          <p:nvPr/>
        </p:nvSpPr>
        <p:spPr>
          <a:xfrm>
            <a:off x="5500694" y="92867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2,47</a:t>
            </a:r>
          </a:p>
        </p:txBody>
      </p:sp>
      <p:sp>
        <p:nvSpPr>
          <p:cNvPr id="238" name="TextBox 237"/>
          <p:cNvSpPr txBox="1"/>
          <p:nvPr/>
        </p:nvSpPr>
        <p:spPr>
          <a:xfrm>
            <a:off x="5143504" y="342900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1,50</a:t>
            </a:r>
          </a:p>
        </p:txBody>
      </p:sp>
      <p:sp>
        <p:nvSpPr>
          <p:cNvPr id="239" name="TextBox 238"/>
          <p:cNvSpPr txBox="1"/>
          <p:nvPr/>
        </p:nvSpPr>
        <p:spPr>
          <a:xfrm>
            <a:off x="5357818" y="435769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7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1,45</a:t>
            </a:r>
          </a:p>
        </p:txBody>
      </p:sp>
      <p:sp>
        <p:nvSpPr>
          <p:cNvPr id="240" name="TextBox 239"/>
          <p:cNvSpPr txBox="1"/>
          <p:nvPr/>
        </p:nvSpPr>
        <p:spPr>
          <a:xfrm>
            <a:off x="4011834" y="250030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2,47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8309290" y="85098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1,50</a:t>
            </a:r>
          </a:p>
        </p:txBody>
      </p:sp>
      <p:sp>
        <p:nvSpPr>
          <p:cNvPr id="242" name="TextBox 241"/>
          <p:cNvSpPr txBox="1"/>
          <p:nvPr/>
        </p:nvSpPr>
        <p:spPr>
          <a:xfrm>
            <a:off x="5000628" y="500063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1,37</a:t>
            </a:r>
          </a:p>
        </p:txBody>
      </p:sp>
      <p:sp>
        <p:nvSpPr>
          <p:cNvPr id="244" name="TextBox 243"/>
          <p:cNvSpPr txBox="1"/>
          <p:nvPr/>
        </p:nvSpPr>
        <p:spPr>
          <a:xfrm>
            <a:off x="6225152" y="325806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2,97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4714876" y="542926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1,35</a:t>
            </a:r>
          </a:p>
        </p:txBody>
      </p:sp>
      <p:sp>
        <p:nvSpPr>
          <p:cNvPr id="246" name="TextBox 245"/>
          <p:cNvSpPr txBox="1"/>
          <p:nvPr/>
        </p:nvSpPr>
        <p:spPr>
          <a:xfrm>
            <a:off x="4071934" y="857232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1,30</a:t>
            </a:r>
          </a:p>
        </p:txBody>
      </p:sp>
      <p:sp>
        <p:nvSpPr>
          <p:cNvPr id="247" name="TextBox 246"/>
          <p:cNvSpPr txBox="1"/>
          <p:nvPr/>
        </p:nvSpPr>
        <p:spPr>
          <a:xfrm>
            <a:off x="3786182" y="214311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2,38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6500826" y="1000108"/>
            <a:ext cx="4000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26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1,62</a:t>
            </a:r>
          </a:p>
        </p:txBody>
      </p:sp>
      <p:sp>
        <p:nvSpPr>
          <p:cNvPr id="249" name="TextBox 248"/>
          <p:cNvSpPr txBox="1"/>
          <p:nvPr/>
        </p:nvSpPr>
        <p:spPr>
          <a:xfrm>
            <a:off x="3214678" y="235743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0,92</a:t>
            </a:r>
          </a:p>
        </p:txBody>
      </p:sp>
      <p:sp>
        <p:nvSpPr>
          <p:cNvPr id="250" name="TextBox 249"/>
          <p:cNvSpPr txBox="1"/>
          <p:nvPr/>
        </p:nvSpPr>
        <p:spPr>
          <a:xfrm>
            <a:off x="3571868" y="164305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1,92</a:t>
            </a:r>
          </a:p>
        </p:txBody>
      </p:sp>
      <p:sp>
        <p:nvSpPr>
          <p:cNvPr id="251" name="TextBox 250"/>
          <p:cNvSpPr txBox="1"/>
          <p:nvPr/>
        </p:nvSpPr>
        <p:spPr>
          <a:xfrm>
            <a:off x="4857752" y="292893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4,67</a:t>
            </a:r>
          </a:p>
        </p:txBody>
      </p:sp>
      <p:sp>
        <p:nvSpPr>
          <p:cNvPr id="252" name="TextBox 251"/>
          <p:cNvSpPr txBox="1"/>
          <p:nvPr/>
        </p:nvSpPr>
        <p:spPr>
          <a:xfrm>
            <a:off x="4286248" y="328612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1,95 </a:t>
            </a:r>
          </a:p>
        </p:txBody>
      </p:sp>
      <p:sp>
        <p:nvSpPr>
          <p:cNvPr id="253" name="TextBox 252"/>
          <p:cNvSpPr txBox="1"/>
          <p:nvPr/>
        </p:nvSpPr>
        <p:spPr>
          <a:xfrm>
            <a:off x="3714744" y="250030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3,80</a:t>
            </a:r>
          </a:p>
        </p:txBody>
      </p:sp>
      <p:sp>
        <p:nvSpPr>
          <p:cNvPr id="254" name="TextBox 253"/>
          <p:cNvSpPr txBox="1"/>
          <p:nvPr/>
        </p:nvSpPr>
        <p:spPr>
          <a:xfrm>
            <a:off x="6572264" y="185736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1,91</a:t>
            </a:r>
          </a:p>
        </p:txBody>
      </p:sp>
      <p:sp>
        <p:nvSpPr>
          <p:cNvPr id="255" name="TextBox 254"/>
          <p:cNvSpPr txBox="1"/>
          <p:nvPr/>
        </p:nvSpPr>
        <p:spPr>
          <a:xfrm>
            <a:off x="4643438" y="785794"/>
            <a:ext cx="48359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Лесосибирск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7" name="Прямоугольник 256"/>
          <p:cNvSpPr/>
          <p:nvPr/>
        </p:nvSpPr>
        <p:spPr>
          <a:xfrm>
            <a:off x="4286248" y="4781467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8" name="Прямоугольник 257"/>
          <p:cNvSpPr/>
          <p:nvPr/>
        </p:nvSpPr>
        <p:spPr>
          <a:xfrm>
            <a:off x="6000760" y="1571612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5857884" y="42860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1" name="Прямоугольник 260"/>
          <p:cNvSpPr/>
          <p:nvPr/>
        </p:nvSpPr>
        <p:spPr>
          <a:xfrm>
            <a:off x="4506661" y="295335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4305081" y="2799617"/>
            <a:ext cx="33814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5,10</a:t>
            </a:r>
          </a:p>
        </p:txBody>
      </p:sp>
      <p:sp>
        <p:nvSpPr>
          <p:cNvPr id="266" name="TextBox 265"/>
          <p:cNvSpPr txBox="1"/>
          <p:nvPr/>
        </p:nvSpPr>
        <p:spPr>
          <a:xfrm>
            <a:off x="5929322" y="428604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11,22</a:t>
            </a:r>
          </a:p>
        </p:txBody>
      </p:sp>
      <p:sp>
        <p:nvSpPr>
          <p:cNvPr id="267" name="TextBox 266"/>
          <p:cNvSpPr txBox="1"/>
          <p:nvPr/>
        </p:nvSpPr>
        <p:spPr>
          <a:xfrm>
            <a:off x="5500694" y="1500174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7,30 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4321762" y="4757241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8,60</a:t>
            </a:r>
          </a:p>
        </p:txBody>
      </p:sp>
      <p:sp>
        <p:nvSpPr>
          <p:cNvPr id="269" name="TextBox 268"/>
          <p:cNvSpPr txBox="1"/>
          <p:nvPr/>
        </p:nvSpPr>
        <p:spPr>
          <a:xfrm>
            <a:off x="5929322" y="2428868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4,95</a:t>
            </a:r>
          </a:p>
        </p:txBody>
      </p:sp>
      <p:sp>
        <p:nvSpPr>
          <p:cNvPr id="270" name="Овал 269"/>
          <p:cNvSpPr/>
          <p:nvPr/>
        </p:nvSpPr>
        <p:spPr>
          <a:xfrm>
            <a:off x="3857620" y="285749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3500430" y="2928934"/>
            <a:ext cx="4095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2,50</a:t>
            </a:r>
          </a:p>
        </p:txBody>
      </p:sp>
      <p:sp>
        <p:nvSpPr>
          <p:cNvPr id="272" name="TextBox 271"/>
          <p:cNvSpPr txBox="1"/>
          <p:nvPr/>
        </p:nvSpPr>
        <p:spPr>
          <a:xfrm>
            <a:off x="4857752" y="2643182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Прямоугольник 272"/>
          <p:cNvSpPr/>
          <p:nvPr/>
        </p:nvSpPr>
        <p:spPr>
          <a:xfrm>
            <a:off x="4857752" y="2786058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929190" y="2714620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50,06</a:t>
            </a:r>
          </a:p>
        </p:txBody>
      </p:sp>
      <p:sp>
        <p:nvSpPr>
          <p:cNvPr id="275" name="TextBox 274"/>
          <p:cNvSpPr txBox="1"/>
          <p:nvPr/>
        </p:nvSpPr>
        <p:spPr>
          <a:xfrm>
            <a:off x="5572132" y="2571744"/>
            <a:ext cx="46595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Зеленогорск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5072066" y="2428868"/>
            <a:ext cx="52687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Сосновоборск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5214942" y="250030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1,60</a:t>
            </a:r>
          </a:p>
        </p:txBody>
      </p:sp>
      <p:sp>
        <p:nvSpPr>
          <p:cNvPr id="279" name="Овал 278"/>
          <p:cNvSpPr/>
          <p:nvPr/>
        </p:nvSpPr>
        <p:spPr>
          <a:xfrm>
            <a:off x="5143504" y="257174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4429124" y="2714620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Дивногорск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1" name="TextBox 280"/>
          <p:cNvSpPr txBox="1"/>
          <p:nvPr/>
        </p:nvSpPr>
        <p:spPr>
          <a:xfrm>
            <a:off x="5929322" y="357166"/>
            <a:ext cx="38420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Норильск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6804249" y="5297979"/>
            <a:ext cx="214796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1" name="Прямоугольник 220"/>
          <p:cNvSpPr/>
          <p:nvPr/>
        </p:nvSpPr>
        <p:spPr>
          <a:xfrm>
            <a:off x="71406" y="960677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b="1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b="1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3" name="Равнобедренный треугольник 212"/>
          <p:cNvSpPr/>
          <p:nvPr/>
        </p:nvSpPr>
        <p:spPr>
          <a:xfrm>
            <a:off x="3142551" y="242119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6" name="Равнобедренный треугольник 225"/>
          <p:cNvSpPr/>
          <p:nvPr/>
        </p:nvSpPr>
        <p:spPr>
          <a:xfrm>
            <a:off x="5871457" y="2428390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7" name="Овал 226"/>
          <p:cNvSpPr/>
          <p:nvPr/>
        </p:nvSpPr>
        <p:spPr>
          <a:xfrm>
            <a:off x="4134576" y="362472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8" name="Овал 227"/>
          <p:cNvSpPr/>
          <p:nvPr/>
        </p:nvSpPr>
        <p:spPr>
          <a:xfrm>
            <a:off x="8004068" y="40021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8" name="TextBox 217"/>
          <p:cNvSpPr txBox="1"/>
          <p:nvPr/>
        </p:nvSpPr>
        <p:spPr>
          <a:xfrm>
            <a:off x="5158184" y="62736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17" name="Диаграмма 3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51453857"/>
              </p:ext>
            </p:extLst>
          </p:nvPr>
        </p:nvGraphicFramePr>
        <p:xfrm>
          <a:off x="165591" y="5312176"/>
          <a:ext cx="3801474" cy="1093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</p:spTree>
    <p:extLst>
      <p:ext uri="{BB962C8B-B14F-4D97-AF65-F5344CB8AC3E}">
        <p14:creationId xmlns:p14="http://schemas.microsoft.com/office/powerpoint/2010/main" val="1370485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50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3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4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5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6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7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8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9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247" name="Диаграмма 246"/>
          <p:cNvGraphicFramePr/>
          <p:nvPr>
            <p:extLst>
              <p:ext uri="{D42A27DB-BD31-4B8C-83A1-F6EECF244321}">
                <p14:modId xmlns:p14="http://schemas.microsoft.com/office/powerpoint/2010/main" val="1443596921"/>
              </p:ext>
            </p:extLst>
          </p:nvPr>
        </p:nvGraphicFramePr>
        <p:xfrm>
          <a:off x="83211" y="3324247"/>
          <a:ext cx="3852907" cy="18509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21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124270" y="4630717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774937" y="4161616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60602" y="3075876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677171" y="3548203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24414" y="2937793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353786" y="279278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836549" y="250154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4071934" y="2643182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432554" y="2390206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025148" y="2178846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5012072" y="2528952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362826" y="2785304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656006" y="2576649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926259" y="2307531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3865" y="2578061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39968" y="2290822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460067" y="1698065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90517" y="1908674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4" y="796365"/>
            <a:ext cx="2676414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ПЕРЕРАБОТКА ЗЕРНА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>
            <a:endCxn id="101" idx="36"/>
          </p:cNvCxnSpPr>
          <p:nvPr/>
        </p:nvCxnSpPr>
        <p:spPr>
          <a:xfrm flipV="1">
            <a:off x="2717688" y="571480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0" y="1357298"/>
            <a:ext cx="2843808" cy="18287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мукомольно-крупяной отрасли /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</a:t>
            </a:r>
            <a:b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переработки зерна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10 тыс. тонн в год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10 до 30 тыс. тонн в год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30 тыс. тонн в год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3" name="Равнобедренный треугольник 202"/>
          <p:cNvSpPr/>
          <p:nvPr/>
        </p:nvSpPr>
        <p:spPr>
          <a:xfrm>
            <a:off x="71406" y="2226419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" name="Овал 203"/>
          <p:cNvSpPr/>
          <p:nvPr/>
        </p:nvSpPr>
        <p:spPr>
          <a:xfrm>
            <a:off x="71406" y="2509202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71406" y="2750339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6643702" y="1872323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12,6</a:t>
            </a:r>
          </a:p>
        </p:txBody>
      </p:sp>
      <p:sp>
        <p:nvSpPr>
          <p:cNvPr id="207" name="Овал 206"/>
          <p:cNvSpPr/>
          <p:nvPr/>
        </p:nvSpPr>
        <p:spPr>
          <a:xfrm>
            <a:off x="6424425" y="191912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8" name="Прямоугольник 207"/>
          <p:cNvSpPr/>
          <p:nvPr/>
        </p:nvSpPr>
        <p:spPr>
          <a:xfrm>
            <a:off x="3604359" y="2540930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3714744" y="250030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92,1</a:t>
            </a:r>
          </a:p>
        </p:txBody>
      </p:sp>
      <p:sp>
        <p:nvSpPr>
          <p:cNvPr id="210" name="Овал 209"/>
          <p:cNvSpPr/>
          <p:nvPr/>
        </p:nvSpPr>
        <p:spPr>
          <a:xfrm>
            <a:off x="4177224" y="333917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4325740" y="329498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11,4</a:t>
            </a:r>
          </a:p>
        </p:txBody>
      </p:sp>
      <p:sp>
        <p:nvSpPr>
          <p:cNvPr id="212" name="Равнобедренный треугольник 211"/>
          <p:cNvSpPr/>
          <p:nvPr/>
        </p:nvSpPr>
        <p:spPr>
          <a:xfrm>
            <a:off x="4638308" y="1896343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4811306" y="185736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1,95</a:t>
            </a:r>
          </a:p>
        </p:txBody>
      </p:sp>
      <p:sp>
        <p:nvSpPr>
          <p:cNvPr id="214" name="Равнобедренный треугольник 213"/>
          <p:cNvSpPr/>
          <p:nvPr/>
        </p:nvSpPr>
        <p:spPr>
          <a:xfrm>
            <a:off x="6415141" y="279575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" name="Равнобедренный треугольник 214"/>
          <p:cNvSpPr/>
          <p:nvPr/>
        </p:nvSpPr>
        <p:spPr>
          <a:xfrm>
            <a:off x="5722678" y="2056059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5876598" y="2011229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0,66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6313341" y="2897821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0,27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5072066" y="500063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7,2</a:t>
            </a:r>
          </a:p>
        </p:txBody>
      </p:sp>
      <p:sp>
        <p:nvSpPr>
          <p:cNvPr id="219" name="Равнобедренный треугольник 218"/>
          <p:cNvSpPr/>
          <p:nvPr/>
        </p:nvSpPr>
        <p:spPr>
          <a:xfrm>
            <a:off x="5001522" y="5043375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Равнобедренный треугольник 219"/>
          <p:cNvSpPr/>
          <p:nvPr/>
        </p:nvSpPr>
        <p:spPr>
          <a:xfrm>
            <a:off x="4242572" y="4291697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1" name="Равнобедренный треугольник 220"/>
          <p:cNvSpPr/>
          <p:nvPr/>
        </p:nvSpPr>
        <p:spPr>
          <a:xfrm>
            <a:off x="4250529" y="137576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2" name="Равнобедренный треугольник 221"/>
          <p:cNvSpPr/>
          <p:nvPr/>
        </p:nvSpPr>
        <p:spPr>
          <a:xfrm>
            <a:off x="5436096" y="299695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Равнобедренный треугольник 222"/>
          <p:cNvSpPr/>
          <p:nvPr/>
        </p:nvSpPr>
        <p:spPr>
          <a:xfrm>
            <a:off x="3318067" y="3361829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4190515" y="434482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2,91</a:t>
            </a:r>
          </a:p>
        </p:txBody>
      </p:sp>
      <p:sp>
        <p:nvSpPr>
          <p:cNvPr id="225" name="TextBox 224"/>
          <p:cNvSpPr txBox="1"/>
          <p:nvPr/>
        </p:nvSpPr>
        <p:spPr>
          <a:xfrm>
            <a:off x="4385930" y="1335561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0,12</a:t>
            </a:r>
          </a:p>
        </p:txBody>
      </p:sp>
      <p:sp>
        <p:nvSpPr>
          <p:cNvPr id="226" name="TextBox 225"/>
          <p:cNvSpPr txBox="1"/>
          <p:nvPr/>
        </p:nvSpPr>
        <p:spPr>
          <a:xfrm>
            <a:off x="5465519" y="2959123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</p:txBody>
      </p:sp>
      <p:sp>
        <p:nvSpPr>
          <p:cNvPr id="227" name="TextBox 226"/>
          <p:cNvSpPr txBox="1"/>
          <p:nvPr/>
        </p:nvSpPr>
        <p:spPr>
          <a:xfrm>
            <a:off x="3439408" y="329237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8,67</a:t>
            </a:r>
          </a:p>
        </p:txBody>
      </p:sp>
      <p:sp>
        <p:nvSpPr>
          <p:cNvPr id="228" name="Равнобедренный треугольник 227"/>
          <p:cNvSpPr/>
          <p:nvPr/>
        </p:nvSpPr>
        <p:spPr>
          <a:xfrm>
            <a:off x="4036581" y="5761815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4143372" y="571501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0,3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4857752" y="2643182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3" name="Равнобедренный треугольник 232"/>
          <p:cNvSpPr/>
          <p:nvPr/>
        </p:nvSpPr>
        <p:spPr>
          <a:xfrm>
            <a:off x="4786314" y="2714620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4797758" y="2748953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6,84</a:t>
            </a:r>
          </a:p>
        </p:txBody>
      </p:sp>
      <p:sp>
        <p:nvSpPr>
          <p:cNvPr id="235" name="Овал 234"/>
          <p:cNvSpPr/>
          <p:nvPr/>
        </p:nvSpPr>
        <p:spPr>
          <a:xfrm>
            <a:off x="5895341" y="2495141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6" name="Овал 235"/>
          <p:cNvSpPr/>
          <p:nvPr/>
        </p:nvSpPr>
        <p:spPr>
          <a:xfrm>
            <a:off x="3858639" y="367651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7" name="Овал 236"/>
          <p:cNvSpPr/>
          <p:nvPr/>
        </p:nvSpPr>
        <p:spPr>
          <a:xfrm>
            <a:off x="5688598" y="271603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8" name="Овал 237"/>
          <p:cNvSpPr/>
          <p:nvPr/>
        </p:nvSpPr>
        <p:spPr>
          <a:xfrm>
            <a:off x="2808089" y="313570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9" name="TextBox 238"/>
          <p:cNvSpPr txBox="1"/>
          <p:nvPr/>
        </p:nvSpPr>
        <p:spPr>
          <a:xfrm>
            <a:off x="5999011" y="249812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10,6</a:t>
            </a:r>
          </a:p>
        </p:txBody>
      </p:sp>
      <p:sp>
        <p:nvSpPr>
          <p:cNvPr id="240" name="TextBox 239"/>
          <p:cNvSpPr txBox="1"/>
          <p:nvPr/>
        </p:nvSpPr>
        <p:spPr>
          <a:xfrm>
            <a:off x="3915722" y="3648969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10,5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5786446" y="271278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11,1</a:t>
            </a:r>
          </a:p>
        </p:txBody>
      </p:sp>
      <p:sp>
        <p:nvSpPr>
          <p:cNvPr id="242" name="TextBox 241"/>
          <p:cNvSpPr txBox="1"/>
          <p:nvPr/>
        </p:nvSpPr>
        <p:spPr>
          <a:xfrm>
            <a:off x="2928926" y="307181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30,0</a:t>
            </a:r>
          </a:p>
        </p:txBody>
      </p:sp>
      <p:sp>
        <p:nvSpPr>
          <p:cNvPr id="243" name="Прямоугольник 242"/>
          <p:cNvSpPr/>
          <p:nvPr/>
        </p:nvSpPr>
        <p:spPr>
          <a:xfrm>
            <a:off x="3490698" y="292403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4" name="Прямоугольник 243"/>
          <p:cNvSpPr/>
          <p:nvPr/>
        </p:nvSpPr>
        <p:spPr>
          <a:xfrm>
            <a:off x="4237324" y="4791167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4306981" y="4748341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138,3</a:t>
            </a:r>
          </a:p>
        </p:txBody>
      </p:sp>
      <p:sp>
        <p:nvSpPr>
          <p:cNvPr id="246" name="TextBox 245"/>
          <p:cNvSpPr txBox="1"/>
          <p:nvPr/>
        </p:nvSpPr>
        <p:spPr>
          <a:xfrm>
            <a:off x="3620792" y="288221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69,3</a:t>
            </a:r>
          </a:p>
        </p:txBody>
      </p:sp>
      <p:sp>
        <p:nvSpPr>
          <p:cNvPr id="146" name="Прямоугольник 145"/>
          <p:cNvSpPr/>
          <p:nvPr/>
        </p:nvSpPr>
        <p:spPr>
          <a:xfrm>
            <a:off x="71406" y="1071546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7092281" y="5297979"/>
            <a:ext cx="185992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5142922" y="6281691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00" name="Диаграмма 19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55566031"/>
              </p:ext>
            </p:extLst>
          </p:nvPr>
        </p:nvGraphicFramePr>
        <p:xfrm>
          <a:off x="58647" y="5117422"/>
          <a:ext cx="3496098" cy="13652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</p:spTree>
    <p:extLst>
      <p:ext uri="{BB962C8B-B14F-4D97-AF65-F5344CB8AC3E}">
        <p14:creationId xmlns:p14="http://schemas.microsoft.com/office/powerpoint/2010/main" val="2185833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65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3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4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5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6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7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8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9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0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1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2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15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18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19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0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1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247" name="Диаграмма 246"/>
          <p:cNvGraphicFramePr/>
          <p:nvPr>
            <p:extLst>
              <p:ext uri="{D42A27DB-BD31-4B8C-83A1-F6EECF244321}">
                <p14:modId xmlns:p14="http://schemas.microsoft.com/office/powerpoint/2010/main" val="1927865793"/>
              </p:ext>
            </p:extLst>
          </p:nvPr>
        </p:nvGraphicFramePr>
        <p:xfrm>
          <a:off x="-21603" y="3381695"/>
          <a:ext cx="4128103" cy="3287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22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973672" y="4638072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25292" y="4057092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60602" y="3075876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177498" y="316389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03981" y="2947191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04066" y="2767109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836549" y="250154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4071934" y="2643182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55730" y="2473351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016058" y="2211284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979463" y="2568470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345051" y="2778962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564355" y="2556686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27791" y="2264795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24899" y="2552429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71830" y="2233549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745750" y="1888072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4" y="796365"/>
            <a:ext cx="2676414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ХРАНЕНИЕ ЗЕРНА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>
            <a:endCxn id="101" idx="36"/>
          </p:cNvCxnSpPr>
          <p:nvPr/>
        </p:nvCxnSpPr>
        <p:spPr>
          <a:xfrm flipV="1">
            <a:off x="2717688" y="571480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0" y="1357298"/>
            <a:ext cx="2843808" cy="18287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мукомольно-крупяной отрасли /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</a:t>
            </a:r>
            <a:b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переработки зерна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10 тыс. тонн в год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10 до 30 тыс. тонн в год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30 тыс. тонн в год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3" name="Равнобедренный треугольник 202"/>
          <p:cNvSpPr/>
          <p:nvPr/>
        </p:nvSpPr>
        <p:spPr>
          <a:xfrm>
            <a:off x="57201" y="2250406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" name="Овал 203"/>
          <p:cNvSpPr/>
          <p:nvPr/>
        </p:nvSpPr>
        <p:spPr>
          <a:xfrm>
            <a:off x="57201" y="2536158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57201" y="2771867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6795643" y="236223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32,0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3553956" y="252076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3627232" y="2483372"/>
            <a:ext cx="42520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157,0</a:t>
            </a:r>
          </a:p>
        </p:txBody>
      </p:sp>
      <p:sp>
        <p:nvSpPr>
          <p:cNvPr id="210" name="Овал 209"/>
          <p:cNvSpPr/>
          <p:nvPr/>
        </p:nvSpPr>
        <p:spPr>
          <a:xfrm>
            <a:off x="4656174" y="2888027"/>
            <a:ext cx="72008" cy="7200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4429124" y="328612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25,0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5897404" y="201990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35,0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6293897" y="2868799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20,0</a:t>
            </a:r>
          </a:p>
        </p:txBody>
      </p:sp>
      <p:sp>
        <p:nvSpPr>
          <p:cNvPr id="226" name="TextBox 225"/>
          <p:cNvSpPr txBox="1"/>
          <p:nvPr/>
        </p:nvSpPr>
        <p:spPr>
          <a:xfrm>
            <a:off x="5385287" y="2968309"/>
            <a:ext cx="43204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40,0</a:t>
            </a:r>
          </a:p>
        </p:txBody>
      </p:sp>
      <p:sp>
        <p:nvSpPr>
          <p:cNvPr id="227" name="TextBox 226"/>
          <p:cNvSpPr txBox="1"/>
          <p:nvPr/>
        </p:nvSpPr>
        <p:spPr>
          <a:xfrm>
            <a:off x="3449575" y="3330277"/>
            <a:ext cx="340994" cy="16408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78,0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4839396" y="2714620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4763611" y="2818381"/>
            <a:ext cx="36004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26,0</a:t>
            </a:r>
          </a:p>
        </p:txBody>
      </p:sp>
      <p:sp>
        <p:nvSpPr>
          <p:cNvPr id="239" name="TextBox 238"/>
          <p:cNvSpPr txBox="1"/>
          <p:nvPr/>
        </p:nvSpPr>
        <p:spPr>
          <a:xfrm>
            <a:off x="5886080" y="2461378"/>
            <a:ext cx="44287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172,0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5724128" y="2643182"/>
            <a:ext cx="39309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120,0</a:t>
            </a:r>
          </a:p>
        </p:txBody>
      </p:sp>
      <p:sp>
        <p:nvSpPr>
          <p:cNvPr id="242" name="TextBox 241"/>
          <p:cNvSpPr txBox="1"/>
          <p:nvPr/>
        </p:nvSpPr>
        <p:spPr>
          <a:xfrm>
            <a:off x="2952871" y="310348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42,0</a:t>
            </a:r>
          </a:p>
        </p:txBody>
      </p:sp>
      <p:sp>
        <p:nvSpPr>
          <p:cNvPr id="243" name="Прямоугольник 242"/>
          <p:cNvSpPr/>
          <p:nvPr/>
        </p:nvSpPr>
        <p:spPr>
          <a:xfrm>
            <a:off x="3493301" y="294719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3572728" y="2908853"/>
            <a:ext cx="409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104,0</a:t>
            </a:r>
          </a:p>
        </p:txBody>
      </p:sp>
      <p:sp>
        <p:nvSpPr>
          <p:cNvPr id="146" name="Прямоугольник 145"/>
          <p:cNvSpPr/>
          <p:nvPr/>
        </p:nvSpPr>
        <p:spPr>
          <a:xfrm>
            <a:off x="71406" y="1071546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7092281" y="5297979"/>
            <a:ext cx="185992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5404660" y="436420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32,0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5205035" y="228916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39,0</a:t>
            </a:r>
          </a:p>
        </p:txBody>
      </p:sp>
      <p:sp>
        <p:nvSpPr>
          <p:cNvPr id="160" name="Прямоугольник 159"/>
          <p:cNvSpPr/>
          <p:nvPr/>
        </p:nvSpPr>
        <p:spPr>
          <a:xfrm>
            <a:off x="5688124" y="2699859"/>
            <a:ext cx="72008" cy="7200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5855084" y="2421611"/>
            <a:ext cx="72008" cy="7200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Прямоугольник 168"/>
          <p:cNvSpPr/>
          <p:nvPr/>
        </p:nvSpPr>
        <p:spPr>
          <a:xfrm>
            <a:off x="3393392" y="3382638"/>
            <a:ext cx="58494" cy="58494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Прямоугольник 169"/>
          <p:cNvSpPr/>
          <p:nvPr/>
        </p:nvSpPr>
        <p:spPr>
          <a:xfrm>
            <a:off x="2880863" y="3149798"/>
            <a:ext cx="72008" cy="7200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514298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2" name="Овал 221"/>
          <p:cNvSpPr/>
          <p:nvPr/>
        </p:nvSpPr>
        <p:spPr>
          <a:xfrm>
            <a:off x="6439335" y="2727563"/>
            <a:ext cx="90818" cy="9081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9" name="Прямоугольник 228"/>
          <p:cNvSpPr/>
          <p:nvPr/>
        </p:nvSpPr>
        <p:spPr>
          <a:xfrm>
            <a:off x="5305554" y="4406087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1" name="Овал 230"/>
          <p:cNvSpPr/>
          <p:nvPr/>
        </p:nvSpPr>
        <p:spPr>
          <a:xfrm>
            <a:off x="4351374" y="3337567"/>
            <a:ext cx="72008" cy="7200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2" name="Овал 151"/>
          <p:cNvSpPr/>
          <p:nvPr/>
        </p:nvSpPr>
        <p:spPr>
          <a:xfrm>
            <a:off x="6704825" y="2422462"/>
            <a:ext cx="90818" cy="9081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5452133" y="2926908"/>
            <a:ext cx="72008" cy="7200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5097599" y="2357278"/>
            <a:ext cx="72008" cy="7200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5801666" y="2058366"/>
            <a:ext cx="72008" cy="7200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50" name="Диаграмма 14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3963981"/>
              </p:ext>
            </p:extLst>
          </p:nvPr>
        </p:nvGraphicFramePr>
        <p:xfrm>
          <a:off x="61499" y="4945247"/>
          <a:ext cx="3985927" cy="15246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</p:spTree>
    <p:extLst>
      <p:ext uri="{BB962C8B-B14F-4D97-AF65-F5344CB8AC3E}">
        <p14:creationId xmlns:p14="http://schemas.microsoft.com/office/powerpoint/2010/main" val="2449528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8293" y="719212"/>
            <a:ext cx="2687221" cy="5287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accent4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ОКАЗАНО ГОСПОДДЕРЖКИ</a:t>
            </a:r>
          </a:p>
        </p:txBody>
      </p:sp>
      <p:graphicFrame>
        <p:nvGraphicFramePr>
          <p:cNvPr id="8" name="Диаграмма 7"/>
          <p:cNvGraphicFramePr/>
          <p:nvPr>
            <p:extLst>
              <p:ext uri="{D42A27DB-BD31-4B8C-83A1-F6EECF244321}">
                <p14:modId xmlns:p14="http://schemas.microsoft.com/office/powerpoint/2010/main" val="1456330290"/>
              </p:ext>
            </p:extLst>
          </p:nvPr>
        </p:nvGraphicFramePr>
        <p:xfrm>
          <a:off x="-16648" y="3133710"/>
          <a:ext cx="3916891" cy="3362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60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88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3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4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5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6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7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8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9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0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1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2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3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4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5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6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8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9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0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8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9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0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1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2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3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4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5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6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33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34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5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6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7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23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036168" y="5510792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030960" y="4979032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963602" y="455893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489748" y="432074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40974" y="4066716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515634" y="3895543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459012" y="3294884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48064" y="3215603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836845" y="370576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247552" y="3243479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734631" y="3516219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231514" y="3114794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309259" y="3104451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16634" y="2929937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297191" y="2717439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366831" y="2500886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009906" y="2375317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72287" y="2599694"/>
            <a:ext cx="48519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409263" y="2355165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121088" y="2050510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811399" y="2738636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439413" y="3021035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562347" y="2506822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906664" y="2266534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96517" y="2922271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591825" y="2276909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57959" y="1870675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44008" y="1700808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02835" y="1969921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80061" y="1606120"/>
            <a:ext cx="49000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348017" y="1194018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860764" y="690412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409525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787133" y="784854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39190" y="754755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/>
          <p:cNvSpPr txBox="1"/>
          <p:nvPr/>
        </p:nvSpPr>
        <p:spPr>
          <a:xfrm>
            <a:off x="4724172" y="2858984"/>
            <a:ext cx="45792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72,1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65,9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733289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81703"/>
            <a:ext cx="1648881" cy="375565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0" y="1556793"/>
            <a:ext cx="2843808" cy="13747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млн руб.</a:t>
            </a: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Всего оказано господдержки в 2020 году,</a:t>
            </a: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:</a:t>
            </a:r>
            <a:endParaRPr lang="en-US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ts val="1000"/>
              </a:lnSpc>
              <a:tabLst>
                <a:tab pos="715963" algn="l"/>
              </a:tabLst>
              <a:defRPr/>
            </a:pPr>
            <a:r>
              <a:rPr lang="ru-RU" sz="11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за счет средств краевого бюджета</a:t>
            </a:r>
            <a:endParaRPr lang="en-US" sz="1100" b="1" dirty="0" smtClean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ts val="1000"/>
              </a:lnSpc>
              <a:tabLst>
                <a:tab pos="715963" algn="l"/>
              </a:tabLst>
              <a:defRPr/>
            </a:pPr>
            <a:endParaRPr lang="ru-RU" sz="1100" b="1" dirty="0" smtClean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за счет средств федерального бюджета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5171548" y="2156025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63,1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204,0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59,1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6" name="Прямоугольник 165"/>
          <p:cNvSpPr/>
          <p:nvPr/>
        </p:nvSpPr>
        <p:spPr>
          <a:xfrm>
            <a:off x="4270332" y="3205310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301,1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243,2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57,9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5563032" y="1443183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34,0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13,1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6510701" y="1795070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102,1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80,7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21,4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6591825" y="2381061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14,5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7,9</a:t>
            </a:r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6,7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6288705" y="2592592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2,2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28,2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4,0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6287309" y="3355655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5,6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40,9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34,7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5940152" y="2363618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630,9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556,0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74,8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3710717" y="2395219"/>
            <a:ext cx="258202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71,9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54,6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17,3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4716710" y="1787801"/>
            <a:ext cx="43204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375,8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189,0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186,8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3650665" y="1534159"/>
            <a:ext cx="258202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20,1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14,2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5,9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2971685" y="1756192"/>
            <a:ext cx="258202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12,1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5,7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3051057" y="2460656"/>
            <a:ext cx="258202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73,7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49,5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2844132" y="3040752"/>
            <a:ext cx="33021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4,5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122,6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11,1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928665" y="3834449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87,4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41,2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46,2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5687698" y="2630975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179,6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150,4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29,2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5351568" y="2728379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71,8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54,6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17,2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5340171" y="3653053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28,4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18,1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10,3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5071267" y="3303340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24,5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20,4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4499992" y="2431829"/>
            <a:ext cx="43204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88,8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149,5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39,3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3347718" y="2779094"/>
            <a:ext cx="43204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361,1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291,6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69,5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3238580" y="3204970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08,0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333,1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74,9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4" name="Прямоугольник 173"/>
          <p:cNvSpPr/>
          <p:nvPr/>
        </p:nvSpPr>
        <p:spPr>
          <a:xfrm>
            <a:off x="3792883" y="3580562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190,9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128,1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62,8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4063715" y="4184151"/>
            <a:ext cx="43204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269,1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224,3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44,8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6" name="Прямоугольник 175"/>
          <p:cNvSpPr/>
          <p:nvPr/>
        </p:nvSpPr>
        <p:spPr>
          <a:xfrm>
            <a:off x="4457479" y="3978168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133,7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116,2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17,5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5496997" y="4438615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304,3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224,3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60,0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8" name="Прямоугольник 177"/>
          <p:cNvSpPr/>
          <p:nvPr/>
        </p:nvSpPr>
        <p:spPr>
          <a:xfrm>
            <a:off x="4161254" y="4623281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246,0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210,4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35,6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5112060" y="5091390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53,8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50,8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3,0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Прямоугольник 179"/>
          <p:cNvSpPr/>
          <p:nvPr/>
        </p:nvSpPr>
        <p:spPr>
          <a:xfrm>
            <a:off x="4784780" y="5768206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17,3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15,9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4004454" y="5630498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720,9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690,6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30,3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4953134" y="1274906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1,8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1,0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31166" y="1327444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4,2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1,6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3862824" y="819097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2,7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8246299" y="879708"/>
            <a:ext cx="40221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6,8</a:t>
            </a:r>
          </a:p>
          <a:p>
            <a:pPr algn="ctr"/>
            <a:r>
              <a:rPr lang="ru-RU" sz="600" b="1" dirty="0" smtClean="0">
                <a:solidFill>
                  <a:srgbClr val="00B000"/>
                </a:solidFill>
                <a:latin typeface="Times New Roman" pitchFamily="18" charset="0"/>
                <a:cs typeface="Times New Roman" pitchFamily="18" charset="0"/>
              </a:rPr>
              <a:t>6,8</a:t>
            </a:r>
            <a:endParaRPr lang="ru-RU" sz="600" b="1" dirty="0">
              <a:solidFill>
                <a:srgbClr val="00B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3945230" y="2672405"/>
            <a:ext cx="43204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1,8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5752370" y="1951505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75,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49,2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26,5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0" name="TextBox 189"/>
          <p:cNvSpPr txBox="1"/>
          <p:nvPr/>
        </p:nvSpPr>
        <p:spPr>
          <a:xfrm>
            <a:off x="7620654" y="1970020"/>
            <a:ext cx="864096" cy="642090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10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10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9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82,3</a:t>
            </a:r>
          </a:p>
          <a:p>
            <a:pPr algn="ctr"/>
            <a:r>
              <a:rPr lang="ru-RU" sz="9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79,2</a:t>
            </a:r>
            <a:endParaRPr lang="ru-RU" sz="9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9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3,1</a:t>
            </a:r>
            <a:endParaRPr lang="ru-RU" sz="9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7020272" y="5445224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3632034" y="2036926"/>
            <a:ext cx="37004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23,8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6,9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16,9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539113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2965" y="1355441"/>
            <a:ext cx="959475" cy="618067"/>
          </a:xfrm>
          <a:prstGeom prst="rect">
            <a:avLst/>
          </a:prstGeom>
        </p:spPr>
      </p:pic>
      <p:sp>
        <p:nvSpPr>
          <p:cNvPr id="238" name="TextBox 237"/>
          <p:cNvSpPr txBox="1"/>
          <p:nvPr/>
        </p:nvSpPr>
        <p:spPr>
          <a:xfrm>
            <a:off x="3827101" y="287233"/>
            <a:ext cx="25820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6,1</a:t>
            </a:r>
          </a:p>
        </p:txBody>
      </p:sp>
    </p:spTree>
    <p:extLst>
      <p:ext uri="{BB962C8B-B14F-4D97-AF65-F5344CB8AC3E}">
        <p14:creationId xmlns:p14="http://schemas.microsoft.com/office/powerpoint/2010/main" val="3555750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7" name="Диаграмма 146"/>
          <p:cNvGraphicFramePr/>
          <p:nvPr>
            <p:extLst>
              <p:ext uri="{D42A27DB-BD31-4B8C-83A1-F6EECF244321}">
                <p14:modId xmlns:p14="http://schemas.microsoft.com/office/powerpoint/2010/main" val="3289491216"/>
              </p:ext>
            </p:extLst>
          </p:nvPr>
        </p:nvGraphicFramePr>
        <p:xfrm>
          <a:off x="44007" y="2431829"/>
          <a:ext cx="3032580" cy="1928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51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60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4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5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6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7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8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9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0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1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2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3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4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5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6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8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9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0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1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2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3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4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5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6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7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8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9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0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1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2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23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24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5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6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7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24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124616" y="556279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202495" y="5053079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089578" y="4578455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02220" y="4162921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779912" y="4077072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35363" y="3711411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067922" y="3188164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29616" y="3459835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300192" y="3212976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707904" y="3501008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283968" y="321297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347864" y="3140968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71800" y="2996952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19872" y="270892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81506" y="2520761"/>
            <a:ext cx="513199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2987824" y="242088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37177" y="2633318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47711" y="2362518"/>
            <a:ext cx="592594" cy="405683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2,2/ 1 / 54</a:t>
            </a:r>
          </a:p>
          <a:p>
            <a:pPr algn="ctr"/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5076056" y="2204864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716016" y="2780928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436096" y="2852936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564355" y="2556686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5895341" y="2313898"/>
            <a:ext cx="344128" cy="221018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en-US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 2.2/1/54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72200" y="270892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60232" y="2276872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6216" y="1700808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708316" y="1974787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  <a:endParaRPr lang="en-US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5580112" y="1412776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987824" y="1916832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3888" y="1556792"/>
            <a:ext cx="563740" cy="221018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  </a:t>
            </a:r>
          </a:p>
          <a:p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2,9/1/72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83968" y="1196752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4860032" y="1268760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779912" y="764704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162669" y="784855"/>
            <a:ext cx="606255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350" y="673798"/>
            <a:ext cx="2624434" cy="5287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УСТОЙЧИВОЕ РАЗВИТИЕ СЕЛЬСКИХ ТЕРРИТОРИЙ</a:t>
            </a:r>
            <a:endParaRPr lang="ru-RU" sz="1600" dirty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/>
          <p:cNvSpPr txBox="1"/>
          <p:nvPr/>
        </p:nvSpPr>
        <p:spPr>
          <a:xfrm>
            <a:off x="4644008" y="2852936"/>
            <a:ext cx="64807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39,4/16/978</a:t>
            </a: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51725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053170" y="172976"/>
            <a:ext cx="512444" cy="40568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2,9/1/72</a:t>
            </a:r>
          </a:p>
          <a:p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5112699" y="2328027"/>
            <a:ext cx="512003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4,8/3/120   </a:t>
            </a: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2,9/1/72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-29087" y="4373527"/>
            <a:ext cx="3820025" cy="1980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Всего оказано господдержки,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800" dirty="0" err="1" smtClean="0">
                <a:latin typeface="Times New Roman" pitchFamily="18" charset="0"/>
                <a:cs typeface="Times New Roman" pitchFamily="18" charset="0"/>
              </a:rPr>
              <a:t>т.ч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.  по мероприятиям:</a:t>
            </a:r>
          </a:p>
          <a:p>
            <a:pPr>
              <a:lnSpc>
                <a:spcPts val="1000"/>
              </a:lnSpc>
              <a:defRPr/>
            </a:pPr>
            <a:r>
              <a:rPr lang="ru-RU" sz="800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1.Социальные выплаты гражданам, в том числе молодым семьям и молодым специалистам на улучшение жилищных условий (млн руб.</a:t>
            </a:r>
            <a:r>
              <a:rPr lang="en-US" sz="800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800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кол. граждан</a:t>
            </a:r>
            <a:r>
              <a:rPr lang="en-US" sz="800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800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ru-RU" sz="800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кв. м);</a:t>
            </a:r>
          </a:p>
          <a:p>
            <a:r>
              <a:rPr lang="ru-RU" sz="8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2.Субсидии муниципальным районам на строительство (приобретение) жилья для молодых семей и молодых специалистов, предоставляемого по договору найма        (млн руб. </a:t>
            </a:r>
            <a:r>
              <a:rPr lang="ru-RU" sz="8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ru-RU" sz="8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кол. </a:t>
            </a:r>
            <a:r>
              <a:rPr lang="ru-RU" sz="8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г</a:t>
            </a:r>
            <a:r>
              <a:rPr lang="ru-RU" sz="8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раждан / кв. м);</a:t>
            </a:r>
          </a:p>
          <a:p>
            <a:r>
              <a:rPr lang="ru-RU" sz="8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3.Субсидии организациям  АПК  на строительство жилья в сельской местности, предоставляемое работникам  (млн</a:t>
            </a:r>
            <a:r>
              <a:rPr lang="ru-RU" sz="8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8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руб. /  кол. жилых домов / кв. м.);</a:t>
            </a:r>
          </a:p>
          <a:p>
            <a:r>
              <a:rPr lang="ru-RU" sz="800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4.Субсидии муниципальным районам на предоставление социальных выплат гражданам, в том числе  молодым семьям и молодым специалистам в рамках реализации муниципальной программы  (млн руб. / кол. </a:t>
            </a:r>
            <a:r>
              <a:rPr lang="ru-RU" sz="8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г</a:t>
            </a:r>
            <a:r>
              <a:rPr lang="ru-RU" sz="800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раждан / кв. м.);</a:t>
            </a:r>
          </a:p>
          <a:p>
            <a:r>
              <a:rPr lang="ru-RU" sz="800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5.Иные межбюджетные трансферты муниципальным районам на реализацию муниципальных программ, направленных на развитие сельских территорий (млн руб.);</a:t>
            </a:r>
          </a:p>
          <a:p>
            <a:r>
              <a:rPr lang="ru-RU" sz="800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6.  Социальные выплаты работникам ветеринарии (</a:t>
            </a:r>
            <a:r>
              <a:rPr lang="ru-RU" sz="800" dirty="0" err="1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млн</a:t>
            </a:r>
            <a:r>
              <a:rPr lang="ru-RU" sz="800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руб. / кол. граждан / кв. м.).</a:t>
            </a:r>
            <a:endParaRPr lang="ru-RU" sz="800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4267386" y="3316849"/>
            <a:ext cx="57606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6,5/3/162</a:t>
            </a:r>
          </a:p>
          <a:p>
            <a:pPr algn="ctr"/>
            <a:r>
              <a:rPr lang="ru-RU" sz="600" b="1" dirty="0" smtClean="0">
                <a:solidFill>
                  <a:srgbClr val="9933FF"/>
                </a:solidFill>
                <a:latin typeface="Times New Roman" pitchFamily="18" charset="0"/>
                <a:cs typeface="Times New Roman" pitchFamily="18" charset="0"/>
              </a:rPr>
              <a:t>14,5 / 9 / 648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4788024" y="5779070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1,7/1/42</a:t>
            </a:r>
          </a:p>
          <a:p>
            <a:pPr algn="ctr"/>
            <a:endParaRPr lang="ru-RU" sz="6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4427984" y="4077072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5,8/2/144</a:t>
            </a:r>
          </a:p>
          <a:p>
            <a:pPr algn="ctr"/>
            <a:endParaRPr lang="ru-RU" sz="6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6294040" y="2862275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rPr>
              <a:t>6,5/4/288</a:t>
            </a:r>
          </a:p>
        </p:txBody>
      </p:sp>
      <p:sp>
        <p:nvSpPr>
          <p:cNvPr id="167" name="TextBox 166"/>
          <p:cNvSpPr txBox="1"/>
          <p:nvPr/>
        </p:nvSpPr>
        <p:spPr>
          <a:xfrm>
            <a:off x="6228184" y="3284984"/>
            <a:ext cx="576064" cy="442035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2,2/1/54   </a:t>
            </a:r>
            <a:r>
              <a:rPr lang="ru-RU" sz="600" b="1" dirty="0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rPr>
              <a:t>3,2/2/144</a:t>
            </a:r>
          </a:p>
          <a:p>
            <a:pPr algn="ctr"/>
            <a:endParaRPr lang="ru-RU" sz="6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3986560" y="4246605"/>
            <a:ext cx="474226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5,3,/2/ 132  </a:t>
            </a: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7,5/3/186 </a:t>
            </a:r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        </a:t>
            </a:r>
          </a:p>
          <a:p>
            <a:pPr algn="ctr"/>
            <a:endParaRPr lang="ru-RU" sz="600" b="1" dirty="0" smtClean="0">
              <a:solidFill>
                <a:schemeClr val="accent6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4933494" y="3290500"/>
            <a:ext cx="64807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10,5/5/264</a:t>
            </a:r>
          </a:p>
        </p:txBody>
      </p:sp>
      <p:sp>
        <p:nvSpPr>
          <p:cNvPr id="170" name="TextBox 169"/>
          <p:cNvSpPr txBox="1"/>
          <p:nvPr/>
        </p:nvSpPr>
        <p:spPr>
          <a:xfrm>
            <a:off x="4152975" y="4682324"/>
            <a:ext cx="57606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8,7/2/216</a:t>
            </a:r>
          </a:p>
        </p:txBody>
      </p:sp>
      <p:sp>
        <p:nvSpPr>
          <p:cNvPr id="171" name="TextBox 170"/>
          <p:cNvSpPr txBox="1"/>
          <p:nvPr/>
        </p:nvSpPr>
        <p:spPr>
          <a:xfrm>
            <a:off x="6732240" y="2420888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3881750" y="3565350"/>
            <a:ext cx="47422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2,9/1/72</a:t>
            </a:r>
          </a:p>
          <a:p>
            <a:pPr algn="ctr"/>
            <a:endParaRPr lang="ru-RU" sz="6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5762627" y="3567499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969614" y="5689057"/>
            <a:ext cx="57606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2,9 / 1 / 72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3551187" y="2811591"/>
            <a:ext cx="47422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5148064" y="4293096"/>
            <a:ext cx="64807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95,9/26/2379   </a:t>
            </a:r>
            <a:r>
              <a:rPr lang="ru-RU" sz="600" b="1" dirty="0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rPr>
              <a:t>9,1/6/406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220072" y="5157192"/>
            <a:ext cx="57606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8,0/2/198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3275856" y="3284984"/>
            <a:ext cx="474226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14,7/5/366</a:t>
            </a:r>
          </a:p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28,9/13/717   </a:t>
            </a:r>
            <a:r>
              <a:rPr lang="ru-RU" sz="600" b="1" dirty="0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rPr>
              <a:t>3,2/2/144</a:t>
            </a:r>
          </a:p>
        </p:txBody>
      </p:sp>
      <p:sp>
        <p:nvSpPr>
          <p:cNvPr id="148" name="TextBox 147"/>
          <p:cNvSpPr txBox="1"/>
          <p:nvPr/>
        </p:nvSpPr>
        <p:spPr>
          <a:xfrm>
            <a:off x="5364088" y="2924944"/>
            <a:ext cx="5040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9933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6516216" y="1844824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3050952" y="2527922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4716016" y="1844824"/>
            <a:ext cx="5040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7,7 / 5 /330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4932040" y="1340768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5940152" y="2348880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334258" y="3789040"/>
            <a:ext cx="47422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5611366" y="2700182"/>
            <a:ext cx="5040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13,2/4/324</a:t>
            </a:r>
          </a:p>
        </p:txBody>
      </p:sp>
      <p:sp>
        <p:nvSpPr>
          <p:cNvPr id="190" name="TextBox 189"/>
          <p:cNvSpPr txBox="1"/>
          <p:nvPr/>
        </p:nvSpPr>
        <p:spPr>
          <a:xfrm>
            <a:off x="5580112" y="1484784"/>
            <a:ext cx="5040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6156176" y="332656"/>
            <a:ext cx="64807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39,5/10/1044</a:t>
            </a:r>
          </a:p>
        </p:txBody>
      </p:sp>
      <p:sp>
        <p:nvSpPr>
          <p:cNvPr id="193" name="TextBox 192"/>
          <p:cNvSpPr txBox="1"/>
          <p:nvPr/>
        </p:nvSpPr>
        <p:spPr>
          <a:xfrm>
            <a:off x="7164288" y="5445224"/>
            <a:ext cx="178792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39113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3561488" y="2399237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8247246" y="656170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" name="Группа 8"/>
          <p:cNvGrpSpPr/>
          <p:nvPr/>
        </p:nvGrpSpPr>
        <p:grpSpPr>
          <a:xfrm>
            <a:off x="7087139" y="2321259"/>
            <a:ext cx="2129077" cy="1849240"/>
            <a:chOff x="7164288" y="2115745"/>
            <a:chExt cx="2129077" cy="1849240"/>
          </a:xfrm>
        </p:grpSpPr>
        <p:graphicFrame>
          <p:nvGraphicFramePr>
            <p:cNvPr id="6" name="Диаграмма 5"/>
            <p:cNvGraphicFramePr/>
            <p:nvPr>
              <p:extLst>
                <p:ext uri="{D42A27DB-BD31-4B8C-83A1-F6EECF244321}">
                  <p14:modId xmlns:p14="http://schemas.microsoft.com/office/powerpoint/2010/main" val="3232693929"/>
                </p:ext>
              </p:extLst>
            </p:nvPr>
          </p:nvGraphicFramePr>
          <p:xfrm>
            <a:off x="7164288" y="2115745"/>
            <a:ext cx="2009543" cy="184924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7" name="Прямоугольник 6"/>
            <p:cNvSpPr/>
            <p:nvPr/>
          </p:nvSpPr>
          <p:spPr>
            <a:xfrm>
              <a:off x="7367838" y="2132528"/>
              <a:ext cx="1925527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ru-RU" sz="1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Социальные выплаты (</a:t>
              </a:r>
              <a:r>
                <a:rPr lang="ru-RU" sz="1000" i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млн.руб</a:t>
              </a:r>
              <a:r>
                <a:rPr lang="ru-RU" sz="1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428929" y="2753884"/>
              <a:ext cx="41549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254,</a:t>
              </a:r>
              <a:r>
                <a:rPr lang="ru-RU" sz="8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8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7753022" y="2517056"/>
              <a:ext cx="41549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8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319,2</a:t>
              </a:r>
              <a:endParaRPr lang="ru-RU" sz="8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8116942" y="2459921"/>
              <a:ext cx="41549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8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348,0</a:t>
              </a:r>
              <a:endParaRPr lang="en-US" sz="6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232" name="Диаграмма 23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208689"/>
              </p:ext>
            </p:extLst>
          </p:nvPr>
        </p:nvGraphicFramePr>
        <p:xfrm>
          <a:off x="0" y="1276220"/>
          <a:ext cx="2832809" cy="10570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33" name="Диаграмма 2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6976181"/>
              </p:ext>
            </p:extLst>
          </p:nvPr>
        </p:nvGraphicFramePr>
        <p:xfrm>
          <a:off x="6719881" y="4294515"/>
          <a:ext cx="2639824" cy="11310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</p:spTree>
    <p:extLst>
      <p:ext uri="{BB962C8B-B14F-4D97-AF65-F5344CB8AC3E}">
        <p14:creationId xmlns:p14="http://schemas.microsoft.com/office/powerpoint/2010/main" val="48492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" name="Группа 102"/>
          <p:cNvGrpSpPr/>
          <p:nvPr/>
        </p:nvGrpSpPr>
        <p:grpSpPr>
          <a:xfrm>
            <a:off x="2893882" y="678734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23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4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5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6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7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8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9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0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2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3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4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5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6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7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8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9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0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1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2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4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5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7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8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5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66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7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8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9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7" name="Диаграмма 6"/>
          <p:cNvGraphicFramePr/>
          <p:nvPr>
            <p:extLst>
              <p:ext uri="{D42A27DB-BD31-4B8C-83A1-F6EECF244321}">
                <p14:modId xmlns:p14="http://schemas.microsoft.com/office/powerpoint/2010/main" val="3670274114"/>
              </p:ext>
            </p:extLst>
          </p:nvPr>
        </p:nvGraphicFramePr>
        <p:xfrm>
          <a:off x="181015" y="1328877"/>
          <a:ext cx="2848591" cy="24170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27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813" y="6381111"/>
              <a:ext cx="431800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CF61BBA3-74B2-48C4-AD8A-91F7EBCC9204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25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5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30" name="TextBox 105"/>
          <p:cNvSpPr txBox="1">
            <a:spLocks noChangeArrowheads="1"/>
          </p:cNvSpPr>
          <p:nvPr/>
        </p:nvSpPr>
        <p:spPr bwMode="auto">
          <a:xfrm>
            <a:off x="4094163" y="5634059"/>
            <a:ext cx="8382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Шушенский</a:t>
            </a:r>
          </a:p>
        </p:txBody>
      </p:sp>
      <p:sp>
        <p:nvSpPr>
          <p:cNvPr id="1031" name="TextBox 106"/>
          <p:cNvSpPr txBox="1">
            <a:spLocks noChangeArrowheads="1"/>
          </p:cNvSpPr>
          <p:nvPr/>
        </p:nvSpPr>
        <p:spPr bwMode="auto">
          <a:xfrm>
            <a:off x="4822167" y="5722760"/>
            <a:ext cx="9509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Ермаковский</a:t>
            </a:r>
          </a:p>
        </p:txBody>
      </p:sp>
      <p:sp>
        <p:nvSpPr>
          <p:cNvPr id="1032" name="TextBox 107"/>
          <p:cNvSpPr txBox="1">
            <a:spLocks noChangeArrowheads="1"/>
          </p:cNvSpPr>
          <p:nvPr/>
        </p:nvSpPr>
        <p:spPr bwMode="auto">
          <a:xfrm>
            <a:off x="5198698" y="5105658"/>
            <a:ext cx="10795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33" name="TextBox 108"/>
          <p:cNvSpPr txBox="1">
            <a:spLocks noChangeArrowheads="1"/>
          </p:cNvSpPr>
          <p:nvPr/>
        </p:nvSpPr>
        <p:spPr bwMode="auto">
          <a:xfrm>
            <a:off x="4282425" y="4666212"/>
            <a:ext cx="64928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Минусинский</a:t>
            </a:r>
          </a:p>
        </p:txBody>
      </p:sp>
      <p:sp>
        <p:nvSpPr>
          <p:cNvPr id="1034" name="TextBox 109"/>
          <p:cNvSpPr txBox="1">
            <a:spLocks noChangeArrowheads="1"/>
          </p:cNvSpPr>
          <p:nvPr/>
        </p:nvSpPr>
        <p:spPr bwMode="auto">
          <a:xfrm>
            <a:off x="5490906" y="4335344"/>
            <a:ext cx="1008063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 smtClean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5" name="TextBox 110"/>
          <p:cNvSpPr txBox="1">
            <a:spLocks noChangeArrowheads="1"/>
          </p:cNvSpPr>
          <p:nvPr/>
        </p:nvSpPr>
        <p:spPr bwMode="auto">
          <a:xfrm rot="10800000" flipV="1">
            <a:off x="3868206" y="4144924"/>
            <a:ext cx="10795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Краснотуранский</a:t>
            </a:r>
          </a:p>
        </p:txBody>
      </p:sp>
      <p:sp>
        <p:nvSpPr>
          <p:cNvPr id="1036" name="TextBox 111"/>
          <p:cNvSpPr txBox="1">
            <a:spLocks noChangeArrowheads="1"/>
          </p:cNvSpPr>
          <p:nvPr/>
        </p:nvSpPr>
        <p:spPr bwMode="auto">
          <a:xfrm>
            <a:off x="4640868" y="4020803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Идринский</a:t>
            </a:r>
          </a:p>
        </p:txBody>
      </p:sp>
      <p:sp>
        <p:nvSpPr>
          <p:cNvPr id="1037" name="TextBox 112"/>
          <p:cNvSpPr txBox="1">
            <a:spLocks noChangeArrowheads="1"/>
          </p:cNvSpPr>
          <p:nvPr/>
        </p:nvSpPr>
        <p:spPr bwMode="auto">
          <a:xfrm rot="10800000" flipV="1">
            <a:off x="5366999" y="3845807"/>
            <a:ext cx="1098550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Партизанский</a:t>
            </a:r>
          </a:p>
        </p:txBody>
      </p:sp>
      <p:sp>
        <p:nvSpPr>
          <p:cNvPr id="1038" name="TextBox 113"/>
          <p:cNvSpPr txBox="1">
            <a:spLocks noChangeArrowheads="1"/>
          </p:cNvSpPr>
          <p:nvPr/>
        </p:nvSpPr>
        <p:spPr bwMode="auto">
          <a:xfrm>
            <a:off x="5138339" y="3362773"/>
            <a:ext cx="779462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</a:t>
            </a:r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  1-Агростартап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9" name="TextBox 114"/>
          <p:cNvSpPr txBox="1">
            <a:spLocks noChangeArrowheads="1"/>
          </p:cNvSpPr>
          <p:nvPr/>
        </p:nvSpPr>
        <p:spPr bwMode="auto">
          <a:xfrm>
            <a:off x="5967583" y="3564217"/>
            <a:ext cx="5032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040" name="TextBox 115"/>
          <p:cNvSpPr txBox="1">
            <a:spLocks noChangeArrowheads="1"/>
          </p:cNvSpPr>
          <p:nvPr/>
        </p:nvSpPr>
        <p:spPr bwMode="auto">
          <a:xfrm>
            <a:off x="6516122" y="3312528"/>
            <a:ext cx="424278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1- </a:t>
            </a:r>
            <a:r>
              <a:rPr lang="ru-RU" sz="600" b="1" dirty="0" err="1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СПоК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1" name="TextBox 116"/>
          <p:cNvSpPr txBox="1">
            <a:spLocks noChangeArrowheads="1"/>
          </p:cNvSpPr>
          <p:nvPr/>
        </p:nvSpPr>
        <p:spPr bwMode="auto">
          <a:xfrm>
            <a:off x="3788553" y="3564226"/>
            <a:ext cx="10890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 Новоселовский</a:t>
            </a:r>
          </a:p>
        </p:txBody>
      </p:sp>
      <p:sp>
        <p:nvSpPr>
          <p:cNvPr id="1042" name="TextBox 117"/>
          <p:cNvSpPr txBox="1">
            <a:spLocks noChangeArrowheads="1"/>
          </p:cNvSpPr>
          <p:nvPr/>
        </p:nvSpPr>
        <p:spPr bwMode="auto">
          <a:xfrm>
            <a:off x="4127690" y="3205163"/>
            <a:ext cx="110648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   Балахтинский</a:t>
            </a:r>
          </a:p>
        </p:txBody>
      </p:sp>
      <p:sp>
        <p:nvSpPr>
          <p:cNvPr id="1043" name="TextBox 118"/>
          <p:cNvSpPr txBox="1">
            <a:spLocks noChangeArrowheads="1"/>
          </p:cNvSpPr>
          <p:nvPr/>
        </p:nvSpPr>
        <p:spPr bwMode="auto">
          <a:xfrm>
            <a:off x="3425756" y="3270283"/>
            <a:ext cx="57626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Ужурский</a:t>
            </a:r>
          </a:p>
        </p:txBody>
      </p:sp>
      <p:sp>
        <p:nvSpPr>
          <p:cNvPr id="1044" name="TextBox 119"/>
          <p:cNvSpPr txBox="1">
            <a:spLocks noChangeArrowheads="1"/>
          </p:cNvSpPr>
          <p:nvPr/>
        </p:nvSpPr>
        <p:spPr bwMode="auto">
          <a:xfrm rot="10800000" flipV="1">
            <a:off x="2774155" y="3182440"/>
            <a:ext cx="9080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  Шарыповский</a:t>
            </a:r>
          </a:p>
        </p:txBody>
      </p:sp>
      <p:sp>
        <p:nvSpPr>
          <p:cNvPr id="1045" name="TextBox 120"/>
          <p:cNvSpPr txBox="1">
            <a:spLocks noChangeArrowheads="1"/>
          </p:cNvSpPr>
          <p:nvPr/>
        </p:nvSpPr>
        <p:spPr bwMode="auto">
          <a:xfrm>
            <a:off x="3520491" y="2897947"/>
            <a:ext cx="79216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Назаровский</a:t>
            </a:r>
          </a:p>
        </p:txBody>
      </p:sp>
      <p:sp>
        <p:nvSpPr>
          <p:cNvPr id="1046" name="TextBox 121"/>
          <p:cNvSpPr txBox="1">
            <a:spLocks noChangeArrowheads="1"/>
          </p:cNvSpPr>
          <p:nvPr/>
        </p:nvSpPr>
        <p:spPr bwMode="auto">
          <a:xfrm>
            <a:off x="3763660" y="2433782"/>
            <a:ext cx="655590" cy="4056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1- </a:t>
            </a:r>
            <a:r>
              <a:rPr lang="ru-RU" sz="6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Агростартап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      </a:t>
            </a:r>
            <a:r>
              <a:rPr lang="ru-RU" sz="600" b="1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1-СФ</a:t>
            </a:r>
            <a:endParaRPr lang="ru-RU" sz="600" b="1" dirty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7" name="TextBox 122"/>
          <p:cNvSpPr txBox="1">
            <a:spLocks noChangeArrowheads="1"/>
          </p:cNvSpPr>
          <p:nvPr/>
        </p:nvSpPr>
        <p:spPr bwMode="auto">
          <a:xfrm>
            <a:off x="3087650" y="2454615"/>
            <a:ext cx="798512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</a:t>
            </a:r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      </a:t>
            </a:r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1- </a:t>
            </a:r>
            <a:r>
              <a:rPr lang="ru-RU" sz="600" b="1" dirty="0" err="1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СПоК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8" name="TextBox 123"/>
          <p:cNvSpPr txBox="1">
            <a:spLocks noChangeArrowheads="1"/>
          </p:cNvSpPr>
          <p:nvPr/>
        </p:nvSpPr>
        <p:spPr bwMode="auto">
          <a:xfrm rot="10800000" flipV="1">
            <a:off x="4221229" y="2682081"/>
            <a:ext cx="57626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</a:p>
        </p:txBody>
      </p:sp>
      <p:sp>
        <p:nvSpPr>
          <p:cNvPr id="1049" name="TextBox 124"/>
          <p:cNvSpPr txBox="1">
            <a:spLocks noChangeArrowheads="1"/>
          </p:cNvSpPr>
          <p:nvPr/>
        </p:nvSpPr>
        <p:spPr bwMode="auto">
          <a:xfrm rot="10800000" flipV="1">
            <a:off x="4401665" y="2307700"/>
            <a:ext cx="10795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0" name="TextBox 125"/>
          <p:cNvSpPr txBox="1">
            <a:spLocks noChangeArrowheads="1"/>
          </p:cNvSpPr>
          <p:nvPr/>
        </p:nvSpPr>
        <p:spPr bwMode="auto">
          <a:xfrm>
            <a:off x="5254988" y="2277286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1051" name="TextBox 126"/>
          <p:cNvSpPr txBox="1">
            <a:spLocks noChangeArrowheads="1"/>
          </p:cNvSpPr>
          <p:nvPr/>
        </p:nvSpPr>
        <p:spPr bwMode="auto">
          <a:xfrm>
            <a:off x="4934576" y="2885067"/>
            <a:ext cx="569367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1-НСХВД;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2" name="TextBox 127"/>
          <p:cNvSpPr txBox="1">
            <a:spLocks noChangeArrowheads="1"/>
          </p:cNvSpPr>
          <p:nvPr/>
        </p:nvSpPr>
        <p:spPr bwMode="auto">
          <a:xfrm>
            <a:off x="5679245" y="3026535"/>
            <a:ext cx="360363" cy="131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3" name="TextBox 128"/>
          <p:cNvSpPr txBox="1">
            <a:spLocks noChangeArrowheads="1"/>
          </p:cNvSpPr>
          <p:nvPr/>
        </p:nvSpPr>
        <p:spPr bwMode="auto">
          <a:xfrm rot="10800000" flipV="1">
            <a:off x="5639643" y="2572876"/>
            <a:ext cx="79216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 Рыбинский</a:t>
            </a:r>
          </a:p>
        </p:txBody>
      </p:sp>
      <p:sp>
        <p:nvSpPr>
          <p:cNvPr id="1054" name="TextBox 129"/>
          <p:cNvSpPr txBox="1">
            <a:spLocks noChangeArrowheads="1"/>
          </p:cNvSpPr>
          <p:nvPr/>
        </p:nvSpPr>
        <p:spPr bwMode="auto">
          <a:xfrm>
            <a:off x="6156945" y="2416219"/>
            <a:ext cx="42545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1055" name="TextBox 130"/>
          <p:cNvSpPr txBox="1">
            <a:spLocks noChangeArrowheads="1"/>
          </p:cNvSpPr>
          <p:nvPr/>
        </p:nvSpPr>
        <p:spPr bwMode="auto">
          <a:xfrm rot="10800000" flipV="1">
            <a:off x="6588125" y="2693988"/>
            <a:ext cx="50482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056" name="TextBox 131"/>
          <p:cNvSpPr txBox="1">
            <a:spLocks noChangeArrowheads="1"/>
          </p:cNvSpPr>
          <p:nvPr/>
        </p:nvSpPr>
        <p:spPr bwMode="auto">
          <a:xfrm>
            <a:off x="6863086" y="2450383"/>
            <a:ext cx="56356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7" name="TextBox 132"/>
          <p:cNvSpPr txBox="1">
            <a:spLocks noChangeArrowheads="1"/>
          </p:cNvSpPr>
          <p:nvPr/>
        </p:nvSpPr>
        <p:spPr bwMode="auto">
          <a:xfrm>
            <a:off x="6659563" y="1633538"/>
            <a:ext cx="5048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1058" name="TextBox 133"/>
          <p:cNvSpPr txBox="1">
            <a:spLocks noChangeArrowheads="1"/>
          </p:cNvSpPr>
          <p:nvPr/>
        </p:nvSpPr>
        <p:spPr bwMode="auto">
          <a:xfrm rot="10800000" flipV="1">
            <a:off x="5994402" y="1988549"/>
            <a:ext cx="577602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Дзержинский</a:t>
            </a:r>
          </a:p>
        </p:txBody>
      </p:sp>
      <p:sp>
        <p:nvSpPr>
          <p:cNvPr id="1059" name="TextBox 134"/>
          <p:cNvSpPr txBox="1">
            <a:spLocks noChangeArrowheads="1"/>
          </p:cNvSpPr>
          <p:nvPr/>
        </p:nvSpPr>
        <p:spPr bwMode="auto">
          <a:xfrm>
            <a:off x="5778378" y="1386682"/>
            <a:ext cx="5048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1060" name="TextBox 135"/>
          <p:cNvSpPr txBox="1">
            <a:spLocks noChangeArrowheads="1"/>
          </p:cNvSpPr>
          <p:nvPr/>
        </p:nvSpPr>
        <p:spPr bwMode="auto">
          <a:xfrm>
            <a:off x="4870787" y="1854354"/>
            <a:ext cx="649287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1061" name="TextBox 136"/>
          <p:cNvSpPr txBox="1">
            <a:spLocks noChangeArrowheads="1"/>
          </p:cNvSpPr>
          <p:nvPr/>
        </p:nvSpPr>
        <p:spPr bwMode="auto">
          <a:xfrm rot="10800000" flipV="1">
            <a:off x="3898132" y="2111274"/>
            <a:ext cx="500062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2" name="TextBox 137"/>
          <p:cNvSpPr txBox="1">
            <a:spLocks noChangeArrowheads="1"/>
          </p:cNvSpPr>
          <p:nvPr/>
        </p:nvSpPr>
        <p:spPr bwMode="auto">
          <a:xfrm>
            <a:off x="3128479" y="1950666"/>
            <a:ext cx="594554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1-Агростартап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3" name="TextBox 138"/>
          <p:cNvSpPr txBox="1">
            <a:spLocks noChangeArrowheads="1"/>
          </p:cNvSpPr>
          <p:nvPr/>
        </p:nvSpPr>
        <p:spPr bwMode="auto">
          <a:xfrm>
            <a:off x="3713887" y="1618617"/>
            <a:ext cx="7207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4" name="TextBox 139"/>
          <p:cNvSpPr txBox="1">
            <a:spLocks noChangeArrowheads="1"/>
          </p:cNvSpPr>
          <p:nvPr/>
        </p:nvSpPr>
        <p:spPr bwMode="auto">
          <a:xfrm>
            <a:off x="4475163" y="1311274"/>
            <a:ext cx="5048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5" name="TextBox 140"/>
          <p:cNvSpPr txBox="1">
            <a:spLocks noChangeArrowheads="1"/>
          </p:cNvSpPr>
          <p:nvPr/>
        </p:nvSpPr>
        <p:spPr bwMode="auto">
          <a:xfrm>
            <a:off x="5107916" y="1322388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6" name="TextBox 141"/>
          <p:cNvSpPr txBox="1">
            <a:spLocks noChangeArrowheads="1"/>
          </p:cNvSpPr>
          <p:nvPr/>
        </p:nvSpPr>
        <p:spPr bwMode="auto">
          <a:xfrm>
            <a:off x="3640138" y="777875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1067" name="TextBox 142"/>
          <p:cNvSpPr txBox="1">
            <a:spLocks noChangeArrowheads="1"/>
          </p:cNvSpPr>
          <p:nvPr/>
        </p:nvSpPr>
        <p:spPr bwMode="auto">
          <a:xfrm>
            <a:off x="5501516" y="796925"/>
            <a:ext cx="538091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8" name="TextBox 143"/>
          <p:cNvSpPr txBox="1">
            <a:spLocks noChangeArrowheads="1"/>
          </p:cNvSpPr>
          <p:nvPr/>
        </p:nvSpPr>
        <p:spPr bwMode="auto">
          <a:xfrm>
            <a:off x="6711148" y="79692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1069" name="TextBox 144"/>
          <p:cNvSpPr txBox="1">
            <a:spLocks noChangeArrowheads="1"/>
          </p:cNvSpPr>
          <p:nvPr/>
        </p:nvSpPr>
        <p:spPr bwMode="auto">
          <a:xfrm>
            <a:off x="8390573" y="732582"/>
            <a:ext cx="46037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782" y="787269"/>
            <a:ext cx="2796431" cy="528794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ГРАНТОВАЯ ПОДДЕРЖКА ЗА ПЕРИОД 2018-2020 ГГ.  </a:t>
            </a:r>
            <a:endParaRPr lang="ru-RU" sz="1600" dirty="0">
              <a:solidFill>
                <a:schemeClr val="bg2">
                  <a:lumMod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919413" y="692150"/>
            <a:ext cx="6110287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78" name="TextBox 154"/>
          <p:cNvSpPr txBox="1">
            <a:spLocks noChangeArrowheads="1"/>
          </p:cNvSpPr>
          <p:nvPr/>
        </p:nvSpPr>
        <p:spPr bwMode="auto">
          <a:xfrm>
            <a:off x="3790950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079" name="TextBox 156"/>
          <p:cNvSpPr txBox="1">
            <a:spLocks noChangeArrowheads="1"/>
          </p:cNvSpPr>
          <p:nvPr/>
        </p:nvSpPr>
        <p:spPr bwMode="auto">
          <a:xfrm>
            <a:off x="4979988" y="180975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080" name="TextBox 153"/>
          <p:cNvSpPr txBox="1">
            <a:spLocks noChangeArrowheads="1"/>
          </p:cNvSpPr>
          <p:nvPr/>
        </p:nvSpPr>
        <p:spPr bwMode="auto">
          <a:xfrm>
            <a:off x="5940425" y="198438"/>
            <a:ext cx="134937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b="1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81" name="TextBox 155"/>
          <p:cNvSpPr txBox="1">
            <a:spLocks noChangeArrowheads="1"/>
          </p:cNvSpPr>
          <p:nvPr/>
        </p:nvSpPr>
        <p:spPr bwMode="auto">
          <a:xfrm>
            <a:off x="8135938" y="193675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95" name="TextBox 216"/>
          <p:cNvSpPr txBox="1">
            <a:spLocks noChangeArrowheads="1"/>
          </p:cNvSpPr>
          <p:nvPr/>
        </p:nvSpPr>
        <p:spPr bwMode="auto">
          <a:xfrm>
            <a:off x="3617734" y="1769405"/>
            <a:ext cx="701449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5- </a:t>
            </a:r>
            <a:r>
              <a:rPr lang="ru-RU" sz="6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Агростартап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99" name="TextBox 149"/>
          <p:cNvSpPr txBox="1">
            <a:spLocks noChangeArrowheads="1"/>
          </p:cNvSpPr>
          <p:nvPr/>
        </p:nvSpPr>
        <p:spPr bwMode="auto">
          <a:xfrm>
            <a:off x="5940425" y="3684865"/>
            <a:ext cx="603249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1- СФ;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1-СПоК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03" name="TextBox 170"/>
          <p:cNvSpPr txBox="1">
            <a:spLocks noChangeArrowheads="1"/>
          </p:cNvSpPr>
          <p:nvPr/>
        </p:nvSpPr>
        <p:spPr bwMode="auto">
          <a:xfrm>
            <a:off x="4554725" y="2462289"/>
            <a:ext cx="700048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3- </a:t>
            </a:r>
            <a:r>
              <a:rPr lang="ru-RU" sz="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Агростартап</a:t>
            </a: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1-НСХВД;</a:t>
            </a:r>
          </a:p>
          <a:p>
            <a:pPr algn="ctr"/>
            <a:r>
              <a:rPr lang="ru-RU" sz="600" b="1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1-СФ</a:t>
            </a:r>
            <a:endParaRPr lang="ru-RU" sz="600" b="1" dirty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06" name="Прямоугольник 173"/>
          <p:cNvSpPr>
            <a:spLocks noChangeArrowheads="1"/>
          </p:cNvSpPr>
          <p:nvPr/>
        </p:nvSpPr>
        <p:spPr bwMode="auto">
          <a:xfrm>
            <a:off x="3932748" y="3624358"/>
            <a:ext cx="77526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3-Агростартап;</a:t>
            </a:r>
            <a:endParaRPr lang="ru-RU" sz="600" b="1" dirty="0" smtClean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1- НСХВД;</a:t>
            </a:r>
            <a:endParaRPr lang="ru-RU" sz="600" b="1" dirty="0" smtClean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2- СФ;</a:t>
            </a:r>
          </a:p>
        </p:txBody>
      </p:sp>
      <p:sp>
        <p:nvSpPr>
          <p:cNvPr id="1109" name="Прямоугольник 177"/>
          <p:cNvSpPr>
            <a:spLocks noChangeArrowheads="1"/>
          </p:cNvSpPr>
          <p:nvPr/>
        </p:nvSpPr>
        <p:spPr bwMode="auto">
          <a:xfrm>
            <a:off x="4341456" y="4777440"/>
            <a:ext cx="706453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1- НСХВД</a:t>
            </a:r>
          </a:p>
        </p:txBody>
      </p:sp>
      <p:sp>
        <p:nvSpPr>
          <p:cNvPr id="1117" name="TextBox 187"/>
          <p:cNvSpPr txBox="1">
            <a:spLocks noChangeArrowheads="1"/>
          </p:cNvSpPr>
          <p:nvPr/>
        </p:nvSpPr>
        <p:spPr bwMode="auto">
          <a:xfrm>
            <a:off x="3715588" y="2198234"/>
            <a:ext cx="648740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1-СФ</a:t>
            </a:r>
          </a:p>
        </p:txBody>
      </p:sp>
      <p:sp>
        <p:nvSpPr>
          <p:cNvPr id="1118" name="TextBox 137"/>
          <p:cNvSpPr txBox="1">
            <a:spLocks noChangeArrowheads="1"/>
          </p:cNvSpPr>
          <p:nvPr/>
        </p:nvSpPr>
        <p:spPr bwMode="auto">
          <a:xfrm>
            <a:off x="7596188" y="1844675"/>
            <a:ext cx="1439862" cy="26314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1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НФ- </a:t>
            </a:r>
            <a:r>
              <a:rPr lang="ru-RU" sz="1100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начинающие фермеры</a:t>
            </a:r>
          </a:p>
          <a:p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СЖФ- </a:t>
            </a:r>
            <a:r>
              <a:rPr lang="ru-RU" sz="1100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семейные животноводческие фермы</a:t>
            </a:r>
          </a:p>
          <a:p>
            <a:r>
              <a:rPr lang="ru-RU" sz="1100" b="1" dirty="0" err="1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СПоК</a:t>
            </a:r>
            <a:r>
              <a:rPr lang="ru-RU" sz="1100" dirty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 – сельскохозяйственный потребительский кооператив</a:t>
            </a:r>
          </a:p>
          <a:p>
            <a:r>
              <a:rPr lang="ru-RU" sz="11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НСХВД </a:t>
            </a:r>
            <a:r>
              <a:rPr lang="ru-RU" sz="11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– несельскохозяйственные виды </a:t>
            </a:r>
            <a:r>
              <a:rPr lang="ru-RU" sz="11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деятельности</a:t>
            </a:r>
          </a:p>
          <a:p>
            <a:r>
              <a:rPr lang="ru-RU" sz="11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Агростартап</a:t>
            </a:r>
            <a:r>
              <a:rPr lang="ru-RU" sz="11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– гранты </a:t>
            </a:r>
            <a:r>
              <a:rPr lang="ru-RU" sz="11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Агростартап</a:t>
            </a:r>
            <a:endParaRPr lang="ru-RU" sz="11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7164289" y="5445224"/>
            <a:ext cx="178792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" name="Диаграмма 7"/>
          <p:cNvGraphicFramePr/>
          <p:nvPr>
            <p:extLst>
              <p:ext uri="{D42A27DB-BD31-4B8C-83A1-F6EECF244321}">
                <p14:modId xmlns:p14="http://schemas.microsoft.com/office/powerpoint/2010/main" val="4105935754"/>
              </p:ext>
            </p:extLst>
          </p:nvPr>
        </p:nvGraphicFramePr>
        <p:xfrm>
          <a:off x="61441" y="3736180"/>
          <a:ext cx="3663636" cy="2645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1" name="TextBox 120"/>
          <p:cNvSpPr txBox="1"/>
          <p:nvPr/>
        </p:nvSpPr>
        <p:spPr>
          <a:xfrm>
            <a:off x="5467513" y="6261258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940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0" name="Прямоугольник 9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8532440" y="6381111"/>
              <a:ext cx="432173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0657D7DC-5C52-485D-BA02-D2D2EE2A96B7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26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2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3" name="TextBox 12"/>
          <p:cNvSpPr txBox="1"/>
          <p:nvPr/>
        </p:nvSpPr>
        <p:spPr>
          <a:xfrm>
            <a:off x="179511" y="764704"/>
            <a:ext cx="4176464" cy="5287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ЭКОНОМИЧЕСКИЕ ПОКАЗАТЕЛИ                       *</a:t>
            </a:r>
            <a:r>
              <a:rPr lang="ru-RU" sz="10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(по данным </a:t>
            </a:r>
            <a:r>
              <a:rPr lang="ru-RU" sz="1000" i="1" dirty="0" err="1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Красноярскстат</a:t>
            </a:r>
            <a:r>
              <a:rPr lang="ru-RU" sz="10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ru-RU" sz="1000" i="1" dirty="0"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TextBox 2"/>
          <p:cNvSpPr txBox="1"/>
          <p:nvPr/>
        </p:nvSpPr>
        <p:spPr>
          <a:xfrm>
            <a:off x="7668344" y="1574793"/>
            <a:ext cx="1170434" cy="1440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(предварительные данные)</a:t>
            </a:r>
            <a:endParaRPr lang="ru-RU" sz="7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7" name="Диаграмма 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1884590"/>
              </p:ext>
            </p:extLst>
          </p:nvPr>
        </p:nvGraphicFramePr>
        <p:xfrm>
          <a:off x="354778" y="1484784"/>
          <a:ext cx="4799757" cy="2084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1" name="TextBox 2"/>
          <p:cNvSpPr txBox="1"/>
          <p:nvPr/>
        </p:nvSpPr>
        <p:spPr>
          <a:xfrm>
            <a:off x="4107185" y="5765869"/>
            <a:ext cx="1368152" cy="174851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9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(предварительные данные)</a:t>
            </a:r>
            <a:endParaRPr lang="ru-RU" sz="9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107039" y="5644142"/>
            <a:ext cx="200450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6" name="Диаграмма 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76039062"/>
              </p:ext>
            </p:extLst>
          </p:nvPr>
        </p:nvGraphicFramePr>
        <p:xfrm>
          <a:off x="5508103" y="210724"/>
          <a:ext cx="3456509" cy="15081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2" name="Диаграмма 2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0561410"/>
              </p:ext>
            </p:extLst>
          </p:nvPr>
        </p:nvGraphicFramePr>
        <p:xfrm>
          <a:off x="5508105" y="1749872"/>
          <a:ext cx="3456508" cy="1463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4" name="Диаграмма 2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6818512"/>
              </p:ext>
            </p:extLst>
          </p:nvPr>
        </p:nvGraphicFramePr>
        <p:xfrm>
          <a:off x="179512" y="3356992"/>
          <a:ext cx="8074050" cy="25145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8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cxnSp>
        <p:nvCxnSpPr>
          <p:cNvPr id="19" name="Прямая соединительная линия 18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99295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Группа 102"/>
          <p:cNvGrpSpPr/>
          <p:nvPr/>
        </p:nvGrpSpPr>
        <p:grpSpPr>
          <a:xfrm>
            <a:off x="2851020" y="63652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49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3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4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5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6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7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8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9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0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09320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 algn="ctr"/>
                <a:t>27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211960" y="5748587"/>
            <a:ext cx="488398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932040" y="5589240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076056" y="4797152"/>
            <a:ext cx="514046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355976" y="4596459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436096" y="4221088"/>
            <a:ext cx="520458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923928" y="4005064"/>
            <a:ext cx="70480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644008" y="3861048"/>
            <a:ext cx="45954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508104" y="3732363"/>
            <a:ext cx="627570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292080" y="3140968"/>
            <a:ext cx="452720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940152" y="3444331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444208" y="3140968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995936" y="3501008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427984" y="3068960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491880" y="3140968"/>
            <a:ext cx="3986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843808" y="2924944"/>
            <a:ext cx="587785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563888" y="270892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779912" y="2348880"/>
            <a:ext cx="40985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203848" y="2348880"/>
            <a:ext cx="57656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4139952" y="2564904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572000" y="2348880"/>
            <a:ext cx="648699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364088" y="2060848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932040" y="2708920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580112" y="2780928"/>
            <a:ext cx="34573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724128" y="2580235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6100080" y="2292203"/>
            <a:ext cx="34412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485640" y="2724251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461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718385" y="1735222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940152" y="1844824"/>
            <a:ext cx="57606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789780" y="1397445"/>
            <a:ext cx="481986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860032" y="1700808"/>
            <a:ext cx="57656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3131840" y="1628800"/>
            <a:ext cx="49000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707904" y="1340768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427984" y="1196752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5076056" y="1124744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620688"/>
            <a:ext cx="494810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64088" y="764704"/>
            <a:ext cx="57606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7961" y="749373"/>
            <a:ext cx="2943879" cy="80579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ЭКОНОМИЧЕСКИЕ ПОКАЗАТЕЛИ</a:t>
            </a:r>
            <a:endParaRPr lang="en-US" sz="1600" dirty="0" smtClean="0"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900" i="1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*</a:t>
            </a:r>
            <a:r>
              <a:rPr lang="ru-RU" sz="9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по данным сводного годового бухгалтерского отчета сельхозпредприятий</a:t>
            </a:r>
            <a:endParaRPr lang="ru-RU" sz="900" i="1" dirty="0"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843808" y="620688"/>
            <a:ext cx="6113890" cy="5138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4128" y="188640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491880" y="188640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716016" y="188640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5940152" y="188640"/>
            <a:ext cx="136815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7740352" y="188640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107504" y="1693142"/>
            <a:ext cx="2952328" cy="713460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Выручка, </a:t>
            </a:r>
            <a:r>
              <a:rPr lang="ru-RU" sz="1100" b="1" dirty="0" err="1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млн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руб. / Прибыль, млн руб</a:t>
            </a:r>
            <a:r>
              <a:rPr lang="ru-RU" sz="11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endParaRPr lang="ru-RU" sz="1100" b="1" dirty="0" smtClean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Рентабельность, % / Среднемесячная   </a:t>
            </a:r>
          </a:p>
          <a:p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     заработная плата (тыс. руб.)</a:t>
            </a:r>
            <a:endParaRPr lang="ru-RU" sz="11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6868486" y="2333549"/>
            <a:ext cx="487287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464,5/ 184,1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62,3/ 19,2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3131840" y="1700808"/>
            <a:ext cx="42366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0,7/ 0,1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23,7 / 15,3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3" name="TextBox 242"/>
          <p:cNvSpPr txBox="1"/>
          <p:nvPr/>
        </p:nvSpPr>
        <p:spPr>
          <a:xfrm>
            <a:off x="6629253" y="1829493"/>
            <a:ext cx="57161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635,0/ 226,6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49,9/ 22,4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5761158" y="1489210"/>
            <a:ext cx="55152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311,0/ 89,3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35,2 / 19,9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3635896" y="692696"/>
            <a:ext cx="40221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39,5/ 4,8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14,0 / 24,1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4860032" y="1772816"/>
            <a:ext cx="65840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6 771,3/ 1 952,8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40,2/ 40,0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3707904" y="1412776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8" name="TextBox 247"/>
          <p:cNvSpPr txBox="1"/>
          <p:nvPr/>
        </p:nvSpPr>
        <p:spPr>
          <a:xfrm>
            <a:off x="5076056" y="1196752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20,2/ 3,3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17,0 / 24,7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9" name="TextBox 248"/>
          <p:cNvSpPr txBox="1"/>
          <p:nvPr/>
        </p:nvSpPr>
        <p:spPr>
          <a:xfrm>
            <a:off x="4427983" y="1268760"/>
            <a:ext cx="46836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68,3/ 11,0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20,1/ 11,9</a:t>
            </a:r>
          </a:p>
        </p:txBody>
      </p:sp>
      <p:sp>
        <p:nvSpPr>
          <p:cNvPr id="250" name="TextBox 249"/>
          <p:cNvSpPr txBox="1"/>
          <p:nvPr/>
        </p:nvSpPr>
        <p:spPr>
          <a:xfrm>
            <a:off x="6300191" y="260648"/>
            <a:ext cx="479333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1,7/ 3,2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44,7 / 8,2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5868143" y="1916832"/>
            <a:ext cx="519937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782,0/ 241,0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39,9/ 22,0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3779911" y="2060848"/>
            <a:ext cx="57167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4" name="TextBox 253"/>
          <p:cNvSpPr txBox="1"/>
          <p:nvPr/>
        </p:nvSpPr>
        <p:spPr>
          <a:xfrm>
            <a:off x="7740352" y="260648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0,9/ -5,6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-498,1/  31,7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6" name="TextBox 255"/>
          <p:cNvSpPr txBox="1"/>
          <p:nvPr/>
        </p:nvSpPr>
        <p:spPr>
          <a:xfrm>
            <a:off x="5832139" y="2667575"/>
            <a:ext cx="59228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2 035,4/ 478,5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27,8/ 24,5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4846593" y="2780928"/>
            <a:ext cx="64807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1 138,6/ -77,0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-6,5/ 34,0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4548902" y="2420888"/>
            <a:ext cx="59916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2 256,1/ 291,7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13,9/ 37,0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3734652" y="2420888"/>
            <a:ext cx="54931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542,1/ 100,1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21,5/ 19,6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6558135" y="2883599"/>
            <a:ext cx="50055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50,0/ 5,8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12,4/ 13,1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5965905" y="2379543"/>
            <a:ext cx="62231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2 805,1/ 572,2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22,6/ 30,3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5292080" y="2183615"/>
            <a:ext cx="57606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3 097,1/ 269,4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9,8/ 24,7</a:t>
            </a:r>
          </a:p>
        </p:txBody>
      </p:sp>
      <p:sp>
        <p:nvSpPr>
          <p:cNvPr id="263" name="TextBox 262"/>
          <p:cNvSpPr txBox="1"/>
          <p:nvPr/>
        </p:nvSpPr>
        <p:spPr>
          <a:xfrm>
            <a:off x="3995936" y="3573016"/>
            <a:ext cx="57606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1 494,8/ 537,1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50,4/ 35,9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4293483" y="3140968"/>
            <a:ext cx="638557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2 458,3/ 732,7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40,8/ 27,3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3419872" y="3212976"/>
            <a:ext cx="61824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8 823,9/ 2 357,7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35,2/ 51,4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3563888" y="2780928"/>
            <a:ext cx="578000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5 647,6/ 333,1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6,2/ 29,1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7" name="TextBox 266"/>
          <p:cNvSpPr txBox="1"/>
          <p:nvPr/>
        </p:nvSpPr>
        <p:spPr>
          <a:xfrm>
            <a:off x="3137700" y="2420888"/>
            <a:ext cx="57020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94,2/ -9,3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-7,7/ 24,3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4139952" y="2636912"/>
            <a:ext cx="43204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13,1/ 4,9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42,1/ 24,3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9" name="TextBox 268"/>
          <p:cNvSpPr txBox="1"/>
          <p:nvPr/>
        </p:nvSpPr>
        <p:spPr>
          <a:xfrm>
            <a:off x="6444208" y="3212976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20,6/ 7,5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48,0/ 9,5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5526924" y="2894281"/>
            <a:ext cx="48523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429,6/ 106,2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29,4/ 21,5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5510156" y="3789040"/>
            <a:ext cx="50200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169,3/ 20,3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17,6/ 37,1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5214718" y="3243639"/>
            <a:ext cx="490107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127,1/  10,1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7,9 / 43,0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4006593" y="4077072"/>
            <a:ext cx="565407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1 734,4/ 219,4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13,2/ 31,6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644008" y="3933056"/>
            <a:ext cx="46805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349,4/ 141,0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53,8/ 19,1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5" name="TextBox 274"/>
          <p:cNvSpPr txBox="1"/>
          <p:nvPr/>
        </p:nvSpPr>
        <p:spPr>
          <a:xfrm>
            <a:off x="5940152" y="3531671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293,9/ 93,7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42,1/ 22,0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5076056" y="4869160"/>
            <a:ext cx="51404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12,1/ -0,6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-4,0/ 23,3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4394532" y="4683799"/>
            <a:ext cx="53750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1 115,2/ 274,3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30,2/ 24,3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5436095" y="4293096"/>
            <a:ext cx="62632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1 702,7/ 290,5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19,2/ 26,7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5004047" y="5661248"/>
            <a:ext cx="47047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53,3/ -15,0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-21,1/ 17,0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4110382" y="5835927"/>
            <a:ext cx="60563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1 717,0/ 284,5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17,3/ 30,1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1" name="TextBox 280"/>
          <p:cNvSpPr txBox="1"/>
          <p:nvPr/>
        </p:nvSpPr>
        <p:spPr>
          <a:xfrm>
            <a:off x="2915816" y="2996952"/>
            <a:ext cx="57606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2 278,8/ 539,7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30,3/ 37,6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539113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01" name="Диаграмма 20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7785919"/>
              </p:ext>
            </p:extLst>
          </p:nvPr>
        </p:nvGraphicFramePr>
        <p:xfrm>
          <a:off x="213378" y="2495409"/>
          <a:ext cx="2504306" cy="1289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02" name="Диаграмма 20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52348033"/>
              </p:ext>
            </p:extLst>
          </p:nvPr>
        </p:nvGraphicFramePr>
        <p:xfrm>
          <a:off x="85678" y="3779241"/>
          <a:ext cx="3648974" cy="2565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648119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528" y="692696"/>
            <a:ext cx="4690864" cy="850106"/>
          </a:xfrm>
        </p:spPr>
        <p:txBody>
          <a:bodyPr>
            <a:normAutofit/>
          </a:bodyPr>
          <a:lstStyle/>
          <a:p>
            <a:pPr algn="l"/>
            <a:r>
              <a:rPr lang="ru-RU" sz="18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ЭКОНОМИЧЕСКИЕ ПОКАЗАТЕЛИ</a:t>
            </a:r>
            <a:r>
              <a:rPr lang="en-US" sz="80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en-US" sz="80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000" i="1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*</a:t>
            </a:r>
            <a:r>
              <a:rPr lang="ru-RU" sz="10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по данным сводного годового бухгалтерского отчета сельхозпредприятий</a:t>
            </a:r>
            <a:endParaRPr lang="ru-RU" i="1" dirty="0"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5" name="Прямоугольник 4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8532440" y="6381111"/>
              <a:ext cx="432173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0657D7DC-5C52-485D-BA02-D2D2EE2A96B7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28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7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" name="TextBox 10"/>
          <p:cNvSpPr txBox="1"/>
          <p:nvPr/>
        </p:nvSpPr>
        <p:spPr>
          <a:xfrm>
            <a:off x="6888598" y="5273754"/>
            <a:ext cx="185992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3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3" name="Диаграмма 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6499850"/>
              </p:ext>
            </p:extLst>
          </p:nvPr>
        </p:nvGraphicFramePr>
        <p:xfrm>
          <a:off x="827584" y="1474723"/>
          <a:ext cx="7848872" cy="3973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9" name="Заголовок 1"/>
          <p:cNvSpPr txBox="1">
            <a:spLocks/>
          </p:cNvSpPr>
          <p:nvPr/>
        </p:nvSpPr>
        <p:spPr>
          <a:xfrm>
            <a:off x="0" y="116632"/>
            <a:ext cx="2483768" cy="43495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1800" b="1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9444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85772" y="764704"/>
            <a:ext cx="8229600" cy="936104"/>
          </a:xfrm>
        </p:spPr>
        <p:txBody>
          <a:bodyPr>
            <a:normAutofit/>
          </a:bodyPr>
          <a:lstStyle/>
          <a:p>
            <a:r>
              <a:rPr lang="ru-RU" sz="18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УРОВЕНЬ САМООБЕСПЕЧЕНИЯ КРАСНОЯРСКОГО КРАЯ</a:t>
            </a:r>
            <a:br>
              <a:rPr lang="ru-RU" sz="18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СЕЛЬСКОХОЗЯЙСТВЕННОЙ ПРОДУКЦИЕЙ, % </a:t>
            </a:r>
            <a:r>
              <a:rPr lang="ru-RU" sz="1800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200" i="1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ru-RU" sz="12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по </a:t>
            </a:r>
            <a:r>
              <a:rPr lang="ru-RU" sz="1200" i="1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данным </a:t>
            </a:r>
            <a:r>
              <a:rPr lang="ru-RU" sz="1200" i="1" dirty="0" err="1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Красноярскстата</a:t>
            </a:r>
            <a:r>
              <a:rPr lang="ru-RU" sz="12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ru-RU" sz="2000" dirty="0"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5" name="Прямоугольник 4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29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7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Заголовок 1"/>
          <p:cNvSpPr txBox="1">
            <a:spLocks/>
          </p:cNvSpPr>
          <p:nvPr/>
        </p:nvSpPr>
        <p:spPr>
          <a:xfrm>
            <a:off x="0" y="116632"/>
            <a:ext cx="2483768" cy="43495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C2C04"/>
                </a:solidFill>
                <a:effectLst/>
                <a:uLnTx/>
                <a:uFillTx/>
                <a:latin typeface="Book Antiqua" pitchFamily="18" charset="0"/>
                <a:ea typeface="+mj-ea"/>
                <a:cs typeface="Times New Roman" pitchFamily="18" charset="0"/>
              </a:rPr>
              <a:t>Красноярский край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5C2C04"/>
              </a:solidFill>
              <a:effectLst/>
              <a:uLnTx/>
              <a:uFillTx/>
              <a:latin typeface="Book Antiqua" pitchFamily="18" charset="0"/>
              <a:ea typeface="+mj-ea"/>
              <a:cs typeface="Times New Roman" pitchFamily="18" charset="0"/>
            </a:endParaRPr>
          </a:p>
        </p:txBody>
      </p:sp>
      <p:cxnSp>
        <p:nvCxnSpPr>
          <p:cNvPr id="12" name="Прямая соединительная линия 11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7164288" y="5378731"/>
            <a:ext cx="185992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3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" name="Диаграмма 2"/>
          <p:cNvGraphicFramePr/>
          <p:nvPr>
            <p:extLst>
              <p:ext uri="{D42A27DB-BD31-4B8C-83A1-F6EECF244321}">
                <p14:modId xmlns:p14="http://schemas.microsoft.com/office/powerpoint/2010/main" val="1385385778"/>
              </p:ext>
            </p:extLst>
          </p:nvPr>
        </p:nvGraphicFramePr>
        <p:xfrm>
          <a:off x="35496" y="1340768"/>
          <a:ext cx="8988720" cy="41202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179511" y="5763452"/>
            <a:ext cx="172819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</a:t>
            </a:r>
            <a:r>
              <a:rPr lang="ru-RU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предварительные данные</a:t>
            </a:r>
            <a:endParaRPr lang="ru-RU" sz="10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5829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Группа 102"/>
          <p:cNvGrpSpPr/>
          <p:nvPr/>
        </p:nvGrpSpPr>
        <p:grpSpPr>
          <a:xfrm>
            <a:off x="2842666" y="625149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61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2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3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4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5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28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329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30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31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32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pic>
        <p:nvPicPr>
          <p:cNvPr id="1026" name="Picture 2" descr="C:\Users\zemlyanko\Desktop\Биг Бен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7437" y="1285166"/>
            <a:ext cx="994487" cy="635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46" name="Диаграмма 145"/>
          <p:cNvGraphicFramePr/>
          <p:nvPr>
            <p:extLst>
              <p:ext uri="{D42A27DB-BD31-4B8C-83A1-F6EECF244321}">
                <p14:modId xmlns:p14="http://schemas.microsoft.com/office/powerpoint/2010/main" val="916694894"/>
              </p:ext>
            </p:extLst>
          </p:nvPr>
        </p:nvGraphicFramePr>
        <p:xfrm>
          <a:off x="-43619" y="2468041"/>
          <a:ext cx="4414722" cy="3721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8" name="Заголовок 1"/>
          <p:cNvSpPr txBox="1">
            <a:spLocks/>
          </p:cNvSpPr>
          <p:nvPr/>
        </p:nvSpPr>
        <p:spPr>
          <a:xfrm>
            <a:off x="0" y="115888"/>
            <a:ext cx="2484438" cy="4349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alt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149" name="Группа 14"/>
          <p:cNvGrpSpPr>
            <a:grpSpLocks/>
          </p:cNvGrpSpPr>
          <p:nvPr/>
        </p:nvGrpSpPr>
        <p:grpSpPr bwMode="auto">
          <a:xfrm>
            <a:off x="0" y="6308725"/>
            <a:ext cx="9144000" cy="463550"/>
            <a:chOff x="0" y="6350917"/>
            <a:chExt cx="9144000" cy="462459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0" y="6525131"/>
              <a:ext cx="9144000" cy="7285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8532813" y="6381009"/>
              <a:ext cx="431800" cy="36901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algn="ctr">
                <a:defRPr/>
              </a:pPr>
              <a:fld id="{171D49E9-43C9-43C1-826C-6F037BC4FA25}" type="slidenum">
                <a:rPr lang="ru-RU">
                  <a:latin typeface="Times New Roman" pitchFamily="18" charset="0"/>
                  <a:cs typeface="Times New Roman" pitchFamily="18" charset="0"/>
                </a:rPr>
                <a:pPr algn="ctr">
                  <a:defRPr/>
                </a:pPr>
                <a:t>3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52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0" name="TextBox 105"/>
          <p:cNvSpPr txBox="1">
            <a:spLocks noChangeArrowheads="1"/>
          </p:cNvSpPr>
          <p:nvPr/>
        </p:nvSpPr>
        <p:spPr bwMode="auto">
          <a:xfrm>
            <a:off x="4211638" y="5589588"/>
            <a:ext cx="488950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201" name="TextBox 106"/>
          <p:cNvSpPr txBox="1">
            <a:spLocks noChangeArrowheads="1"/>
          </p:cNvSpPr>
          <p:nvPr/>
        </p:nvSpPr>
        <p:spPr bwMode="auto">
          <a:xfrm>
            <a:off x="4932363" y="5589588"/>
            <a:ext cx="51565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2" name="TextBox 107"/>
          <p:cNvSpPr txBox="1">
            <a:spLocks noChangeArrowheads="1"/>
          </p:cNvSpPr>
          <p:nvPr/>
        </p:nvSpPr>
        <p:spPr bwMode="auto">
          <a:xfrm>
            <a:off x="5076825" y="4797425"/>
            <a:ext cx="512763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203" name="TextBox 108"/>
          <p:cNvSpPr txBox="1">
            <a:spLocks noChangeArrowheads="1"/>
          </p:cNvSpPr>
          <p:nvPr/>
        </p:nvSpPr>
        <p:spPr bwMode="auto">
          <a:xfrm>
            <a:off x="4319588" y="4521292"/>
            <a:ext cx="528474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204" name="TextBox 109"/>
          <p:cNvSpPr txBox="1">
            <a:spLocks noChangeArrowheads="1"/>
          </p:cNvSpPr>
          <p:nvPr/>
        </p:nvSpPr>
        <p:spPr bwMode="auto">
          <a:xfrm>
            <a:off x="5435600" y="4221163"/>
            <a:ext cx="520700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" name="TextBox 110"/>
          <p:cNvSpPr txBox="1">
            <a:spLocks noChangeArrowheads="1"/>
          </p:cNvSpPr>
          <p:nvPr/>
        </p:nvSpPr>
        <p:spPr bwMode="auto">
          <a:xfrm>
            <a:off x="3924300" y="4005263"/>
            <a:ext cx="704850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6" name="TextBox 111"/>
          <p:cNvSpPr txBox="1">
            <a:spLocks noChangeArrowheads="1"/>
          </p:cNvSpPr>
          <p:nvPr/>
        </p:nvSpPr>
        <p:spPr bwMode="auto">
          <a:xfrm>
            <a:off x="4643438" y="3860800"/>
            <a:ext cx="460375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207" name="TextBox 112"/>
          <p:cNvSpPr txBox="1">
            <a:spLocks noChangeArrowheads="1"/>
          </p:cNvSpPr>
          <p:nvPr/>
        </p:nvSpPr>
        <p:spPr bwMode="auto">
          <a:xfrm>
            <a:off x="5508625" y="3644900"/>
            <a:ext cx="627063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208" name="TextBox 113"/>
          <p:cNvSpPr txBox="1">
            <a:spLocks noChangeArrowheads="1"/>
          </p:cNvSpPr>
          <p:nvPr/>
        </p:nvSpPr>
        <p:spPr bwMode="auto">
          <a:xfrm>
            <a:off x="5292725" y="3141663"/>
            <a:ext cx="452438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209" name="TextBox 114"/>
          <p:cNvSpPr txBox="1">
            <a:spLocks noChangeArrowheads="1"/>
          </p:cNvSpPr>
          <p:nvPr/>
        </p:nvSpPr>
        <p:spPr bwMode="auto">
          <a:xfrm>
            <a:off x="5940425" y="3284538"/>
            <a:ext cx="503238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210" name="TextBox 115"/>
          <p:cNvSpPr txBox="1">
            <a:spLocks noChangeArrowheads="1"/>
          </p:cNvSpPr>
          <p:nvPr/>
        </p:nvSpPr>
        <p:spPr bwMode="auto">
          <a:xfrm>
            <a:off x="6443663" y="3068638"/>
            <a:ext cx="64928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211" name="TextBox 116"/>
          <p:cNvSpPr txBox="1">
            <a:spLocks noChangeArrowheads="1"/>
          </p:cNvSpPr>
          <p:nvPr/>
        </p:nvSpPr>
        <p:spPr bwMode="auto">
          <a:xfrm>
            <a:off x="3995738" y="3500438"/>
            <a:ext cx="573358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212" name="TextBox 117"/>
          <p:cNvSpPr txBox="1">
            <a:spLocks noChangeArrowheads="1"/>
          </p:cNvSpPr>
          <p:nvPr/>
        </p:nvSpPr>
        <p:spPr bwMode="auto">
          <a:xfrm>
            <a:off x="4427538" y="3068638"/>
            <a:ext cx="54290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213" name="TextBox 118"/>
          <p:cNvSpPr txBox="1">
            <a:spLocks noChangeArrowheads="1"/>
          </p:cNvSpPr>
          <p:nvPr/>
        </p:nvSpPr>
        <p:spPr bwMode="auto">
          <a:xfrm>
            <a:off x="3492500" y="3141663"/>
            <a:ext cx="39863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</a:p>
        </p:txBody>
      </p:sp>
      <p:sp>
        <p:nvSpPr>
          <p:cNvPr id="214" name="TextBox 119"/>
          <p:cNvSpPr txBox="1">
            <a:spLocks noChangeArrowheads="1"/>
          </p:cNvSpPr>
          <p:nvPr/>
        </p:nvSpPr>
        <p:spPr bwMode="auto">
          <a:xfrm>
            <a:off x="2843213" y="2924175"/>
            <a:ext cx="588962" cy="13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215" name="TextBox 120"/>
          <p:cNvSpPr txBox="1">
            <a:spLocks noChangeArrowheads="1"/>
          </p:cNvSpPr>
          <p:nvPr/>
        </p:nvSpPr>
        <p:spPr bwMode="auto">
          <a:xfrm>
            <a:off x="3563938" y="2708275"/>
            <a:ext cx="49481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216" name="TextBox 121"/>
          <p:cNvSpPr txBox="1">
            <a:spLocks noChangeArrowheads="1"/>
          </p:cNvSpPr>
          <p:nvPr/>
        </p:nvSpPr>
        <p:spPr bwMode="auto">
          <a:xfrm>
            <a:off x="3817010" y="2338320"/>
            <a:ext cx="409575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7" name="TextBox 122"/>
          <p:cNvSpPr txBox="1">
            <a:spLocks noChangeArrowheads="1"/>
          </p:cNvSpPr>
          <p:nvPr/>
        </p:nvSpPr>
        <p:spPr bwMode="auto">
          <a:xfrm>
            <a:off x="3132137" y="2354262"/>
            <a:ext cx="576263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8" name="TextBox 123"/>
          <p:cNvSpPr txBox="1">
            <a:spLocks noChangeArrowheads="1"/>
          </p:cNvSpPr>
          <p:nvPr/>
        </p:nvSpPr>
        <p:spPr bwMode="auto">
          <a:xfrm>
            <a:off x="4207106" y="2501009"/>
            <a:ext cx="45153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9" name="TextBox 124"/>
          <p:cNvSpPr txBox="1">
            <a:spLocks noChangeArrowheads="1"/>
          </p:cNvSpPr>
          <p:nvPr/>
        </p:nvSpPr>
        <p:spPr bwMode="auto">
          <a:xfrm>
            <a:off x="4572000" y="2349500"/>
            <a:ext cx="649288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125"/>
          <p:cNvSpPr txBox="1">
            <a:spLocks noChangeArrowheads="1"/>
          </p:cNvSpPr>
          <p:nvPr/>
        </p:nvSpPr>
        <p:spPr bwMode="auto">
          <a:xfrm>
            <a:off x="5364163" y="2060575"/>
            <a:ext cx="581373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221" name="TextBox 126"/>
          <p:cNvSpPr txBox="1">
            <a:spLocks noChangeArrowheads="1"/>
          </p:cNvSpPr>
          <p:nvPr/>
        </p:nvSpPr>
        <p:spPr bwMode="auto">
          <a:xfrm>
            <a:off x="4932363" y="2708275"/>
            <a:ext cx="477178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222" name="TextBox 127"/>
          <p:cNvSpPr txBox="1">
            <a:spLocks noChangeArrowheads="1"/>
          </p:cNvSpPr>
          <p:nvPr/>
        </p:nvSpPr>
        <p:spPr bwMode="auto">
          <a:xfrm>
            <a:off x="5580063" y="2781300"/>
            <a:ext cx="345732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223" name="TextBox 128"/>
          <p:cNvSpPr txBox="1">
            <a:spLocks noChangeArrowheads="1"/>
          </p:cNvSpPr>
          <p:nvPr/>
        </p:nvSpPr>
        <p:spPr bwMode="auto">
          <a:xfrm>
            <a:off x="5795963" y="2565400"/>
            <a:ext cx="504825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224" name="TextBox 129"/>
          <p:cNvSpPr txBox="1">
            <a:spLocks noChangeArrowheads="1"/>
          </p:cNvSpPr>
          <p:nvPr/>
        </p:nvSpPr>
        <p:spPr bwMode="auto">
          <a:xfrm>
            <a:off x="6011863" y="2205038"/>
            <a:ext cx="344128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225" name="TextBox 130"/>
          <p:cNvSpPr txBox="1">
            <a:spLocks noChangeArrowheads="1"/>
          </p:cNvSpPr>
          <p:nvPr/>
        </p:nvSpPr>
        <p:spPr bwMode="auto">
          <a:xfrm>
            <a:off x="6516688" y="2349500"/>
            <a:ext cx="431800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226" name="TextBox 131"/>
          <p:cNvSpPr txBox="1">
            <a:spLocks noChangeArrowheads="1"/>
          </p:cNvSpPr>
          <p:nvPr/>
        </p:nvSpPr>
        <p:spPr bwMode="auto">
          <a:xfrm>
            <a:off x="7007859" y="2179506"/>
            <a:ext cx="635000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alt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7" name="TextBox 132"/>
          <p:cNvSpPr txBox="1">
            <a:spLocks noChangeArrowheads="1"/>
          </p:cNvSpPr>
          <p:nvPr/>
        </p:nvSpPr>
        <p:spPr bwMode="auto">
          <a:xfrm>
            <a:off x="6721632" y="1626345"/>
            <a:ext cx="38260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8" name="TextBox 133"/>
          <p:cNvSpPr txBox="1">
            <a:spLocks noChangeArrowheads="1"/>
          </p:cNvSpPr>
          <p:nvPr/>
        </p:nvSpPr>
        <p:spPr bwMode="auto">
          <a:xfrm>
            <a:off x="5967211" y="1773238"/>
            <a:ext cx="576263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229" name="TextBox 228"/>
          <p:cNvSpPr txBox="1"/>
          <p:nvPr/>
        </p:nvSpPr>
        <p:spPr>
          <a:xfrm>
            <a:off x="5651500" y="1268413"/>
            <a:ext cx="482600" cy="128587"/>
          </a:xfrm>
          <a:prstGeom prst="rect">
            <a:avLst/>
          </a:prstGeom>
          <a:noFill/>
        </p:spPr>
        <p:txBody>
          <a:bodyPr lIns="18000" tIns="18000" rIns="18000" bIns="1800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4859338" y="1700213"/>
            <a:ext cx="576564" cy="128685"/>
          </a:xfrm>
          <a:prstGeom prst="rect">
            <a:avLst/>
          </a:prstGeom>
          <a:noFill/>
        </p:spPr>
        <p:txBody>
          <a:bodyPr wrap="none" lIns="18000" tIns="18000" rIns="18000" bIns="1800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1" name="TextBox 136"/>
          <p:cNvSpPr txBox="1">
            <a:spLocks noChangeArrowheads="1"/>
          </p:cNvSpPr>
          <p:nvPr/>
        </p:nvSpPr>
        <p:spPr bwMode="auto">
          <a:xfrm>
            <a:off x="3817010" y="2005041"/>
            <a:ext cx="477178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alt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2" name="TextBox 137"/>
          <p:cNvSpPr txBox="1">
            <a:spLocks noChangeArrowheads="1"/>
          </p:cNvSpPr>
          <p:nvPr/>
        </p:nvSpPr>
        <p:spPr bwMode="auto">
          <a:xfrm>
            <a:off x="3111923" y="1682172"/>
            <a:ext cx="488950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3" name="TextBox 138"/>
          <p:cNvSpPr txBox="1">
            <a:spLocks noChangeArrowheads="1"/>
          </p:cNvSpPr>
          <p:nvPr/>
        </p:nvSpPr>
        <p:spPr bwMode="auto">
          <a:xfrm>
            <a:off x="3708400" y="1341438"/>
            <a:ext cx="525268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4" name="TextBox 139"/>
          <p:cNvSpPr txBox="1">
            <a:spLocks noChangeArrowheads="1"/>
          </p:cNvSpPr>
          <p:nvPr/>
        </p:nvSpPr>
        <p:spPr bwMode="auto">
          <a:xfrm>
            <a:off x="4427538" y="1196975"/>
            <a:ext cx="432294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5076825" y="112553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236" name="TextBox 141"/>
          <p:cNvSpPr txBox="1">
            <a:spLocks noChangeArrowheads="1"/>
          </p:cNvSpPr>
          <p:nvPr/>
        </p:nvSpPr>
        <p:spPr bwMode="auto">
          <a:xfrm>
            <a:off x="3640138" y="620713"/>
            <a:ext cx="495300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237" name="TextBox 142"/>
          <p:cNvSpPr txBox="1">
            <a:spLocks noChangeArrowheads="1"/>
          </p:cNvSpPr>
          <p:nvPr/>
        </p:nvSpPr>
        <p:spPr bwMode="auto">
          <a:xfrm>
            <a:off x="5364163" y="765175"/>
            <a:ext cx="576262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238" name="TextBox 143"/>
          <p:cNvSpPr txBox="1">
            <a:spLocks noChangeArrowheads="1"/>
          </p:cNvSpPr>
          <p:nvPr/>
        </p:nvSpPr>
        <p:spPr bwMode="auto">
          <a:xfrm>
            <a:off x="6424613" y="777875"/>
            <a:ext cx="49481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239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240" name="TextBox 2"/>
          <p:cNvSpPr txBox="1">
            <a:spLocks noChangeArrowheads="1"/>
          </p:cNvSpPr>
          <p:nvPr/>
        </p:nvSpPr>
        <p:spPr bwMode="auto">
          <a:xfrm>
            <a:off x="125199" y="967071"/>
            <a:ext cx="2986724" cy="1405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600" dirty="0" smtClean="0">
                <a:latin typeface="Times New Roman" pitchFamily="18" charset="0"/>
                <a:cs typeface="Times New Roman" pitchFamily="18" charset="0"/>
              </a:rPr>
              <a:t>КОЛИЧЕСТВО СУБЪЕКТОВ АПК, ПРЕТЕНДУЮЩИХ</a:t>
            </a:r>
            <a:br>
              <a:rPr lang="ru-RU" altLang="ru-RU" sz="1600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altLang="ru-RU" sz="1600" dirty="0" smtClean="0">
                <a:latin typeface="Times New Roman" pitchFamily="18" charset="0"/>
                <a:cs typeface="Times New Roman" pitchFamily="18" charset="0"/>
              </a:rPr>
              <a:t>НА ПОЛУЧЕНИЕ ГОСУДАРСТВЕННОЙ ПОДДЕРЖКИ</a:t>
            </a:r>
          </a:p>
          <a:p>
            <a:pPr eaLnBrk="1" hangingPunct="1"/>
            <a:endParaRPr lang="ru-RU" altLang="ru-RU" sz="9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241" name="Прямая соединительная линия 240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Прямая соединительная линия 241"/>
          <p:cNvCxnSpPr/>
          <p:nvPr/>
        </p:nvCxnSpPr>
        <p:spPr>
          <a:xfrm flipV="1">
            <a:off x="2843213" y="620713"/>
            <a:ext cx="6115050" cy="4762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Блок-схема: данные 242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D9FB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4" name="Блок-схема: данные 243"/>
          <p:cNvSpPr/>
          <p:nvPr/>
        </p:nvSpPr>
        <p:spPr>
          <a:xfrm>
            <a:off x="5724525" y="188913"/>
            <a:ext cx="1601788" cy="361950"/>
          </a:xfrm>
          <a:prstGeom prst="flowChartInputOutput">
            <a:avLst/>
          </a:prstGeom>
          <a:solidFill>
            <a:srgbClr val="D9FB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" name="Блок-схема: данные 244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D9FB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6" name="Блок-схема: данные 245"/>
          <p:cNvSpPr/>
          <p:nvPr/>
        </p:nvSpPr>
        <p:spPr>
          <a:xfrm>
            <a:off x="2823715" y="193675"/>
            <a:ext cx="1601788" cy="355600"/>
          </a:xfrm>
          <a:prstGeom prst="flowChartInputOutput">
            <a:avLst/>
          </a:prstGeom>
          <a:solidFill>
            <a:srgbClr val="D9FB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600" b="1" dirty="0" err="1" smtClean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Юр.лиц</a:t>
            </a:r>
            <a:r>
              <a:rPr lang="ru-RU" sz="600" b="1" dirty="0" smtClean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- 1</a:t>
            </a:r>
            <a:endParaRPr lang="ru-RU" sz="600" b="1" dirty="0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7" name="TextBox 154"/>
          <p:cNvSpPr txBox="1">
            <a:spLocks noChangeArrowheads="1"/>
          </p:cNvSpPr>
          <p:nvPr/>
        </p:nvSpPr>
        <p:spPr bwMode="auto">
          <a:xfrm>
            <a:off x="3492500" y="188913"/>
            <a:ext cx="498016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248" name="TextBox 156"/>
          <p:cNvSpPr txBox="1">
            <a:spLocks noChangeArrowheads="1"/>
          </p:cNvSpPr>
          <p:nvPr/>
        </p:nvSpPr>
        <p:spPr bwMode="auto">
          <a:xfrm>
            <a:off x="4716463" y="188913"/>
            <a:ext cx="892175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249" name="TextBox 153"/>
          <p:cNvSpPr txBox="1">
            <a:spLocks noChangeArrowheads="1"/>
          </p:cNvSpPr>
          <p:nvPr/>
        </p:nvSpPr>
        <p:spPr bwMode="auto">
          <a:xfrm>
            <a:off x="5940425" y="188913"/>
            <a:ext cx="1368425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alt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250" name="TextBox 155"/>
          <p:cNvSpPr txBox="1">
            <a:spLocks noChangeArrowheads="1"/>
          </p:cNvSpPr>
          <p:nvPr/>
        </p:nvSpPr>
        <p:spPr bwMode="auto">
          <a:xfrm>
            <a:off x="7740650" y="188913"/>
            <a:ext cx="512444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251" name="TextBox 103"/>
          <p:cNvSpPr txBox="1">
            <a:spLocks noChangeArrowheads="1"/>
          </p:cNvSpPr>
          <p:nvPr/>
        </p:nvSpPr>
        <p:spPr bwMode="auto">
          <a:xfrm>
            <a:off x="6944575" y="2256423"/>
            <a:ext cx="719137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35</a:t>
            </a:r>
          </a:p>
        </p:txBody>
      </p:sp>
      <p:sp>
        <p:nvSpPr>
          <p:cNvPr id="252" name="TextBox 241"/>
          <p:cNvSpPr txBox="1">
            <a:spLocks noChangeArrowheads="1"/>
          </p:cNvSpPr>
          <p:nvPr/>
        </p:nvSpPr>
        <p:spPr bwMode="auto">
          <a:xfrm>
            <a:off x="3058947" y="1810760"/>
            <a:ext cx="64770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1</a:t>
            </a:r>
          </a:p>
        </p:txBody>
      </p:sp>
      <p:sp>
        <p:nvSpPr>
          <p:cNvPr id="253" name="TextBox 242"/>
          <p:cNvSpPr txBox="1">
            <a:spLocks noChangeArrowheads="1"/>
          </p:cNvSpPr>
          <p:nvPr/>
        </p:nvSpPr>
        <p:spPr bwMode="auto">
          <a:xfrm>
            <a:off x="6630631" y="1746466"/>
            <a:ext cx="6477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31;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421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4" name="TextBox 243"/>
          <p:cNvSpPr txBox="1">
            <a:spLocks noChangeArrowheads="1"/>
          </p:cNvSpPr>
          <p:nvPr/>
        </p:nvSpPr>
        <p:spPr bwMode="auto">
          <a:xfrm>
            <a:off x="5651500" y="1341438"/>
            <a:ext cx="649288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29;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57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5" name="TextBox 244"/>
          <p:cNvSpPr txBox="1">
            <a:spLocks noChangeArrowheads="1"/>
          </p:cNvSpPr>
          <p:nvPr/>
        </p:nvSpPr>
        <p:spPr bwMode="auto">
          <a:xfrm>
            <a:off x="3635375" y="692150"/>
            <a:ext cx="10810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4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4</a:t>
            </a:r>
          </a:p>
          <a:p>
            <a:pPr eaLnBrk="1" hangingPunct="1"/>
            <a:endParaRPr lang="ru-RU" alt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6" name="TextBox 245"/>
          <p:cNvSpPr txBox="1">
            <a:spLocks noChangeArrowheads="1"/>
          </p:cNvSpPr>
          <p:nvPr/>
        </p:nvSpPr>
        <p:spPr bwMode="auto">
          <a:xfrm>
            <a:off x="4859338" y="1773238"/>
            <a:ext cx="7207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68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7" name="TextBox 246"/>
          <p:cNvSpPr txBox="1">
            <a:spLocks noChangeArrowheads="1"/>
          </p:cNvSpPr>
          <p:nvPr/>
        </p:nvSpPr>
        <p:spPr bwMode="auto">
          <a:xfrm>
            <a:off x="3708400" y="1412875"/>
            <a:ext cx="64770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24;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167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8" name="TextBox 247"/>
          <p:cNvSpPr txBox="1">
            <a:spLocks noChangeArrowheads="1"/>
          </p:cNvSpPr>
          <p:nvPr/>
        </p:nvSpPr>
        <p:spPr bwMode="auto">
          <a:xfrm>
            <a:off x="5003800" y="1196975"/>
            <a:ext cx="6477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36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9" name="TextBox 248"/>
          <p:cNvSpPr txBox="1">
            <a:spLocks noChangeArrowheads="1"/>
          </p:cNvSpPr>
          <p:nvPr/>
        </p:nvSpPr>
        <p:spPr bwMode="auto">
          <a:xfrm>
            <a:off x="4427538" y="1268413"/>
            <a:ext cx="649287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0" name="TextBox 251"/>
          <p:cNvSpPr txBox="1">
            <a:spLocks noChangeArrowheads="1"/>
          </p:cNvSpPr>
          <p:nvPr/>
        </p:nvSpPr>
        <p:spPr bwMode="auto">
          <a:xfrm>
            <a:off x="5907881" y="1885156"/>
            <a:ext cx="649288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28;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254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1" name="TextBox 252"/>
          <p:cNvSpPr txBox="1">
            <a:spLocks noChangeArrowheads="1"/>
          </p:cNvSpPr>
          <p:nvPr/>
        </p:nvSpPr>
        <p:spPr bwMode="auto">
          <a:xfrm>
            <a:off x="3704670" y="2104734"/>
            <a:ext cx="676275" cy="1650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</a:t>
            </a:r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2" name="TextBox 253"/>
          <p:cNvSpPr txBox="1">
            <a:spLocks noChangeArrowheads="1"/>
          </p:cNvSpPr>
          <p:nvPr/>
        </p:nvSpPr>
        <p:spPr bwMode="auto">
          <a:xfrm>
            <a:off x="7740650" y="260350"/>
            <a:ext cx="503238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endParaRPr lang="ru-RU" altLang="ru-RU" sz="600" b="1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3" name="TextBox 255"/>
          <p:cNvSpPr txBox="1">
            <a:spLocks noChangeArrowheads="1"/>
          </p:cNvSpPr>
          <p:nvPr/>
        </p:nvSpPr>
        <p:spPr bwMode="auto">
          <a:xfrm>
            <a:off x="5940425" y="2636838"/>
            <a:ext cx="719138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52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4" name="TextBox 256"/>
          <p:cNvSpPr txBox="1">
            <a:spLocks noChangeArrowheads="1"/>
          </p:cNvSpPr>
          <p:nvPr/>
        </p:nvSpPr>
        <p:spPr bwMode="auto">
          <a:xfrm>
            <a:off x="4787900" y="2781300"/>
            <a:ext cx="6477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37</a:t>
            </a:r>
            <a:r>
              <a:rPr lang="ru-RU" altLang="ru-RU" sz="6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altLang="ru-RU" sz="600" b="1" dirty="0">
              <a:solidFill>
                <a:srgbClr val="0E3A08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25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5" name="TextBox 257"/>
          <p:cNvSpPr txBox="1">
            <a:spLocks noChangeArrowheads="1"/>
          </p:cNvSpPr>
          <p:nvPr/>
        </p:nvSpPr>
        <p:spPr bwMode="auto">
          <a:xfrm>
            <a:off x="4716463" y="2420938"/>
            <a:ext cx="719137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27;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55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6" name="TextBox 258"/>
          <p:cNvSpPr txBox="1">
            <a:spLocks noChangeArrowheads="1"/>
          </p:cNvSpPr>
          <p:nvPr/>
        </p:nvSpPr>
        <p:spPr bwMode="auto">
          <a:xfrm>
            <a:off x="3625165" y="2409623"/>
            <a:ext cx="64138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18;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38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7" name="TextBox 259"/>
          <p:cNvSpPr txBox="1">
            <a:spLocks noChangeArrowheads="1"/>
          </p:cNvSpPr>
          <p:nvPr/>
        </p:nvSpPr>
        <p:spPr bwMode="auto">
          <a:xfrm>
            <a:off x="6516688" y="2492375"/>
            <a:ext cx="6477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28;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24</a:t>
            </a:r>
          </a:p>
        </p:txBody>
      </p:sp>
      <p:sp>
        <p:nvSpPr>
          <p:cNvPr id="268" name="TextBox 260"/>
          <p:cNvSpPr txBox="1">
            <a:spLocks noChangeArrowheads="1"/>
          </p:cNvSpPr>
          <p:nvPr/>
        </p:nvSpPr>
        <p:spPr bwMode="auto">
          <a:xfrm>
            <a:off x="5940425" y="2276475"/>
            <a:ext cx="6477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38</a:t>
            </a:r>
          </a:p>
        </p:txBody>
      </p:sp>
      <p:sp>
        <p:nvSpPr>
          <p:cNvPr id="269" name="TextBox 261"/>
          <p:cNvSpPr txBox="1">
            <a:spLocks noChangeArrowheads="1"/>
          </p:cNvSpPr>
          <p:nvPr/>
        </p:nvSpPr>
        <p:spPr bwMode="auto">
          <a:xfrm>
            <a:off x="5364163" y="2133600"/>
            <a:ext cx="647700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r>
              <a:rPr lang="ru-RU" altLang="ru-RU" sz="6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TextBox 262"/>
          <p:cNvSpPr txBox="1">
            <a:spLocks noChangeArrowheads="1"/>
          </p:cNvSpPr>
          <p:nvPr/>
        </p:nvSpPr>
        <p:spPr bwMode="auto">
          <a:xfrm>
            <a:off x="3995738" y="3573463"/>
            <a:ext cx="6477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63;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304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1" name="TextBox 263"/>
          <p:cNvSpPr txBox="1">
            <a:spLocks noChangeArrowheads="1"/>
          </p:cNvSpPr>
          <p:nvPr/>
        </p:nvSpPr>
        <p:spPr bwMode="auto">
          <a:xfrm>
            <a:off x="4427538" y="3141663"/>
            <a:ext cx="7207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</a:t>
            </a:r>
            <a:r>
              <a:rPr lang="ru-RU" altLang="ru-RU" sz="6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altLang="ru-RU" sz="600" b="1" dirty="0">
              <a:solidFill>
                <a:srgbClr val="0E3A08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100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64"/>
          <p:cNvSpPr txBox="1">
            <a:spLocks noChangeArrowheads="1"/>
          </p:cNvSpPr>
          <p:nvPr/>
        </p:nvSpPr>
        <p:spPr bwMode="auto">
          <a:xfrm>
            <a:off x="3419475" y="3213100"/>
            <a:ext cx="7207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23;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144</a:t>
            </a:r>
          </a:p>
        </p:txBody>
      </p:sp>
      <p:sp>
        <p:nvSpPr>
          <p:cNvPr id="273" name="TextBox 265"/>
          <p:cNvSpPr txBox="1">
            <a:spLocks noChangeArrowheads="1"/>
          </p:cNvSpPr>
          <p:nvPr/>
        </p:nvSpPr>
        <p:spPr bwMode="auto">
          <a:xfrm>
            <a:off x="3639122" y="2781300"/>
            <a:ext cx="61277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26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66"/>
          <p:cNvSpPr txBox="1">
            <a:spLocks noChangeArrowheads="1"/>
          </p:cNvSpPr>
          <p:nvPr/>
        </p:nvSpPr>
        <p:spPr bwMode="auto">
          <a:xfrm>
            <a:off x="3003850" y="2455069"/>
            <a:ext cx="6477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3</a:t>
            </a: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82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5" name="TextBox 267"/>
          <p:cNvSpPr txBox="1">
            <a:spLocks noChangeArrowheads="1"/>
          </p:cNvSpPr>
          <p:nvPr/>
        </p:nvSpPr>
        <p:spPr bwMode="auto">
          <a:xfrm>
            <a:off x="4175600" y="2605881"/>
            <a:ext cx="6477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6" name="TextBox 268"/>
          <p:cNvSpPr txBox="1">
            <a:spLocks noChangeArrowheads="1"/>
          </p:cNvSpPr>
          <p:nvPr/>
        </p:nvSpPr>
        <p:spPr bwMode="auto">
          <a:xfrm>
            <a:off x="6443663" y="3141663"/>
            <a:ext cx="792162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36;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7" name="TextBox 269"/>
          <p:cNvSpPr txBox="1">
            <a:spLocks noChangeArrowheads="1"/>
          </p:cNvSpPr>
          <p:nvPr/>
        </p:nvSpPr>
        <p:spPr bwMode="auto">
          <a:xfrm>
            <a:off x="5614988" y="2922588"/>
            <a:ext cx="6858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118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8" name="TextBox 270"/>
          <p:cNvSpPr txBox="1">
            <a:spLocks noChangeArrowheads="1"/>
          </p:cNvSpPr>
          <p:nvPr/>
        </p:nvSpPr>
        <p:spPr bwMode="auto">
          <a:xfrm>
            <a:off x="5527386" y="3724800"/>
            <a:ext cx="652462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19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9" name="TextBox 271"/>
          <p:cNvSpPr txBox="1">
            <a:spLocks noChangeArrowheads="1"/>
          </p:cNvSpPr>
          <p:nvPr/>
        </p:nvSpPr>
        <p:spPr bwMode="auto">
          <a:xfrm>
            <a:off x="5219700" y="3213100"/>
            <a:ext cx="7207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34;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200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0" name="TextBox 272"/>
          <p:cNvSpPr txBox="1">
            <a:spLocks noChangeArrowheads="1"/>
          </p:cNvSpPr>
          <p:nvPr/>
        </p:nvSpPr>
        <p:spPr bwMode="auto">
          <a:xfrm>
            <a:off x="3970338" y="4108450"/>
            <a:ext cx="7461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35;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135</a:t>
            </a:r>
          </a:p>
        </p:txBody>
      </p:sp>
      <p:sp>
        <p:nvSpPr>
          <p:cNvPr id="281" name="TextBox 273"/>
          <p:cNvSpPr txBox="1">
            <a:spLocks noChangeArrowheads="1"/>
          </p:cNvSpPr>
          <p:nvPr/>
        </p:nvSpPr>
        <p:spPr bwMode="auto">
          <a:xfrm>
            <a:off x="4643438" y="3933825"/>
            <a:ext cx="649287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9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23;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63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2" name="TextBox 274"/>
          <p:cNvSpPr txBox="1">
            <a:spLocks noChangeArrowheads="1"/>
          </p:cNvSpPr>
          <p:nvPr/>
        </p:nvSpPr>
        <p:spPr bwMode="auto">
          <a:xfrm>
            <a:off x="5940425" y="3357563"/>
            <a:ext cx="79216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27;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57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3" name="TextBox 275"/>
          <p:cNvSpPr txBox="1">
            <a:spLocks noChangeArrowheads="1"/>
          </p:cNvSpPr>
          <p:nvPr/>
        </p:nvSpPr>
        <p:spPr bwMode="auto">
          <a:xfrm>
            <a:off x="5076825" y="4868863"/>
            <a:ext cx="6477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52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4" name="TextBox 276"/>
          <p:cNvSpPr txBox="1">
            <a:spLocks noChangeArrowheads="1"/>
          </p:cNvSpPr>
          <p:nvPr/>
        </p:nvSpPr>
        <p:spPr bwMode="auto">
          <a:xfrm>
            <a:off x="4330975" y="4622800"/>
            <a:ext cx="7207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40</a:t>
            </a:r>
            <a:r>
              <a:rPr lang="ru-RU" altLang="ru-RU" sz="6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altLang="ru-RU" sz="600" b="1" dirty="0">
              <a:solidFill>
                <a:srgbClr val="0E3A08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93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5" name="TextBox 277"/>
          <p:cNvSpPr txBox="1">
            <a:spLocks noChangeArrowheads="1"/>
          </p:cNvSpPr>
          <p:nvPr/>
        </p:nvSpPr>
        <p:spPr bwMode="auto">
          <a:xfrm>
            <a:off x="5435600" y="4292600"/>
            <a:ext cx="639763" cy="34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–17</a:t>
            </a:r>
            <a:r>
              <a:rPr lang="ru-RU" altLang="ru-RU" sz="6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altLang="ru-RU" sz="600" b="1" dirty="0">
              <a:solidFill>
                <a:srgbClr val="0E3A08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88</a:t>
            </a:r>
          </a:p>
        </p:txBody>
      </p:sp>
      <p:sp>
        <p:nvSpPr>
          <p:cNvPr id="286" name="TextBox 278"/>
          <p:cNvSpPr txBox="1">
            <a:spLocks noChangeArrowheads="1"/>
          </p:cNvSpPr>
          <p:nvPr/>
        </p:nvSpPr>
        <p:spPr bwMode="auto">
          <a:xfrm>
            <a:off x="4766468" y="5718273"/>
            <a:ext cx="79216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34</a:t>
            </a:r>
          </a:p>
        </p:txBody>
      </p:sp>
      <p:sp>
        <p:nvSpPr>
          <p:cNvPr id="287" name="TextBox 279"/>
          <p:cNvSpPr txBox="1">
            <a:spLocks noChangeArrowheads="1"/>
          </p:cNvSpPr>
          <p:nvPr/>
        </p:nvSpPr>
        <p:spPr bwMode="auto">
          <a:xfrm>
            <a:off x="3970338" y="5661025"/>
            <a:ext cx="7207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36;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108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8" name="TextBox 280"/>
          <p:cNvSpPr txBox="1">
            <a:spLocks noChangeArrowheads="1"/>
          </p:cNvSpPr>
          <p:nvPr/>
        </p:nvSpPr>
        <p:spPr bwMode="auto">
          <a:xfrm>
            <a:off x="2916238" y="2997200"/>
            <a:ext cx="6477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98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9" name="TextBox 142"/>
          <p:cNvSpPr txBox="1">
            <a:spLocks noChangeArrowheads="1"/>
          </p:cNvSpPr>
          <p:nvPr/>
        </p:nvSpPr>
        <p:spPr bwMode="auto">
          <a:xfrm>
            <a:off x="6156325" y="260350"/>
            <a:ext cx="10080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</a:p>
        </p:txBody>
      </p:sp>
      <p:sp>
        <p:nvSpPr>
          <p:cNvPr id="290" name="TextBox 144"/>
          <p:cNvSpPr txBox="1">
            <a:spLocks noChangeArrowheads="1"/>
          </p:cNvSpPr>
          <p:nvPr/>
        </p:nvSpPr>
        <p:spPr bwMode="auto">
          <a:xfrm>
            <a:off x="7524750" y="260350"/>
            <a:ext cx="107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1;</a:t>
            </a:r>
          </a:p>
          <a:p>
            <a:pPr eaLnBrk="1" hangingPunct="1"/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</a:t>
            </a:r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– 1</a:t>
            </a:r>
          </a:p>
        </p:txBody>
      </p:sp>
      <p:sp>
        <p:nvSpPr>
          <p:cNvPr id="291" name="Прямоугольник 146"/>
          <p:cNvSpPr>
            <a:spLocks noChangeArrowheads="1"/>
          </p:cNvSpPr>
          <p:nvPr/>
        </p:nvSpPr>
        <p:spPr bwMode="auto">
          <a:xfrm>
            <a:off x="5364163" y="836613"/>
            <a:ext cx="79216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Прямоугольник 147"/>
          <p:cNvSpPr>
            <a:spLocks noChangeArrowheads="1"/>
          </p:cNvSpPr>
          <p:nvPr/>
        </p:nvSpPr>
        <p:spPr bwMode="auto">
          <a:xfrm>
            <a:off x="8101013" y="765175"/>
            <a:ext cx="7191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12</a:t>
            </a:r>
          </a:p>
        </p:txBody>
      </p:sp>
      <p:sp>
        <p:nvSpPr>
          <p:cNvPr id="293" name="Прямоугольник 148"/>
          <p:cNvSpPr>
            <a:spLocks noChangeArrowheads="1"/>
          </p:cNvSpPr>
          <p:nvPr/>
        </p:nvSpPr>
        <p:spPr bwMode="auto">
          <a:xfrm>
            <a:off x="6372225" y="836613"/>
            <a:ext cx="79216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7020273" y="5297979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7708699" y="1898353"/>
            <a:ext cx="109478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dirty="0" smtClean="0">
                <a:solidFill>
                  <a:srgbClr val="6927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1200" b="1" dirty="0" smtClean="0">
                <a:solidFill>
                  <a:srgbClr val="6927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Красноярск</a:t>
            </a:r>
          </a:p>
          <a:p>
            <a:endParaRPr lang="ru-RU" sz="800" b="1" dirty="0" smtClean="0">
              <a:solidFill>
                <a:srgbClr val="A5002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b="1" dirty="0" smtClean="0">
                <a:solidFill>
                  <a:srgbClr val="A5002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Юр. лица – 13</a:t>
            </a:r>
          </a:p>
          <a:p>
            <a:r>
              <a:rPr lang="ru-RU" sz="800" b="1" dirty="0" smtClean="0">
                <a:solidFill>
                  <a:srgbClr val="1E497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ИП, К(Ф)Х – 37</a:t>
            </a:r>
          </a:p>
          <a:p>
            <a:r>
              <a:rPr lang="ru-RU" sz="800" b="1" dirty="0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ЛПХ - 3</a:t>
            </a:r>
            <a:endParaRPr lang="ru-RU" sz="800" b="1" dirty="0">
              <a:solidFill>
                <a:srgbClr val="CC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39113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-468560" y="406955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ru-RU" dirty="0"/>
          </a:p>
        </p:txBody>
      </p:sp>
      <p:sp>
        <p:nvSpPr>
          <p:cNvPr id="4" name="TextBox 3"/>
          <p:cNvSpPr txBox="1"/>
          <p:nvPr/>
        </p:nvSpPr>
        <p:spPr>
          <a:xfrm>
            <a:off x="-108520" y="5903534"/>
            <a:ext cx="82736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единицы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2788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3" name="Группа 14"/>
          <p:cNvGrpSpPr>
            <a:grpSpLocks/>
          </p:cNvGrpSpPr>
          <p:nvPr/>
        </p:nvGrpSpPr>
        <p:grpSpPr bwMode="auto">
          <a:xfrm>
            <a:off x="0" y="6375400"/>
            <a:ext cx="9144000" cy="461962"/>
            <a:chOff x="0" y="6350917"/>
            <a:chExt cx="9144000" cy="462459"/>
          </a:xfrm>
        </p:grpSpPr>
        <p:sp>
          <p:nvSpPr>
            <p:cNvPr id="24" name="Прямоугольник 23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60432" y="6381111"/>
              <a:ext cx="504181" cy="369729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30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2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29" name="Прямая соединительная линия 28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7020273" y="5297979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07503" y="665519"/>
            <a:ext cx="4968553" cy="387217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>
              <a:lnSpc>
                <a:spcPct val="95000"/>
              </a:lnSpc>
              <a:tabLst>
                <a:tab pos="625475" algn="l"/>
              </a:tabLst>
              <a:defRPr/>
            </a:pPr>
            <a:r>
              <a:rPr lang="ru-RU" sz="24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ЭКСПОРТ</a:t>
            </a:r>
            <a:r>
              <a:rPr lang="ru-RU" sz="2000" i="1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2000" i="1" dirty="0" smtClean="0">
              <a:solidFill>
                <a:schemeClr val="accent5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" name="Прямоугольник 38"/>
          <p:cNvSpPr/>
          <p:nvPr/>
        </p:nvSpPr>
        <p:spPr>
          <a:xfrm>
            <a:off x="1582519" y="689850"/>
            <a:ext cx="150987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b">
              <a:defRPr/>
            </a:pPr>
            <a:r>
              <a:rPr lang="ru-RU" sz="1600" i="1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2020 год</a:t>
            </a:r>
            <a:endParaRPr lang="ru-RU" sz="1600" dirty="0">
              <a:solidFill>
                <a:schemeClr val="accent5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47428" y="2344174"/>
            <a:ext cx="2244527" cy="313350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>
            <a:defPPr>
              <a:defRPr lang="ru-RU"/>
            </a:defPPr>
            <a:lvl1pPr algn="ctr">
              <a:tabLst>
                <a:tab pos="625475" algn="l"/>
              </a:tabLst>
              <a:defRPr sz="1600" b="1">
                <a:solidFill>
                  <a:srgbClr val="170B01"/>
                </a:solidFill>
                <a:latin typeface="Times New Roman" pitchFamily="18" charset="0"/>
                <a:cs typeface="Times New Roman" pitchFamily="18" charset="0"/>
              </a:defRPr>
            </a:lvl1pPr>
          </a:lstStyle>
          <a:p>
            <a:r>
              <a:rPr lang="ru-RU" sz="1800" b="0" dirty="0">
                <a:solidFill>
                  <a:schemeClr val="accent5">
                    <a:lumMod val="50000"/>
                  </a:schemeClr>
                </a:solidFill>
              </a:rPr>
              <a:t>Направления экспорта</a:t>
            </a:r>
          </a:p>
        </p:txBody>
      </p:sp>
      <p:graphicFrame>
        <p:nvGraphicFramePr>
          <p:cNvPr id="2" name="Диаграмма 1"/>
          <p:cNvGraphicFramePr/>
          <p:nvPr>
            <p:extLst>
              <p:ext uri="{D42A27DB-BD31-4B8C-83A1-F6EECF244321}">
                <p14:modId xmlns:p14="http://schemas.microsoft.com/office/powerpoint/2010/main" val="734944389"/>
              </p:ext>
            </p:extLst>
          </p:nvPr>
        </p:nvGraphicFramePr>
        <p:xfrm>
          <a:off x="267997" y="3470400"/>
          <a:ext cx="5616624" cy="2905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8" name="Таблица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632893"/>
              </p:ext>
            </p:extLst>
          </p:nvPr>
        </p:nvGraphicFramePr>
        <p:xfrm>
          <a:off x="213912" y="1124744"/>
          <a:ext cx="5904656" cy="2043214"/>
        </p:xfrm>
        <a:graphic>
          <a:graphicData uri="http://schemas.openxmlformats.org/drawingml/2006/table">
            <a:tbl>
              <a:tblPr>
                <a:tableStyleId>{7DF18680-E054-41AD-8BC1-D1AEF772440D}</a:tableStyleId>
              </a:tblPr>
              <a:tblGrid>
                <a:gridCol w="1080120"/>
                <a:gridCol w="561186"/>
                <a:gridCol w="734958"/>
                <a:gridCol w="648072"/>
                <a:gridCol w="720080"/>
                <a:gridCol w="792088"/>
                <a:gridCol w="648072"/>
                <a:gridCol w="720080"/>
              </a:tblGrid>
              <a:tr h="3619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продукции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Прогноз 2020, </a:t>
                      </a:r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млн. долл. </a:t>
                      </a:r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США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Данные ФТС </a:t>
                      </a:r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 </a:t>
                      </a:r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учетом сведений</a:t>
                      </a:r>
                      <a:r>
                        <a:rPr lang="en-US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950" u="none" strike="noStrike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Россельхознадзора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Данные Федеральной таможенной службы</a:t>
                      </a:r>
                      <a:r>
                        <a:rPr lang="en-US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(</a:t>
                      </a:r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ФТС)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429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факт, </a:t>
                      </a:r>
                      <a:b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тыс. тонн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% от прогноза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стоимость, </a:t>
                      </a:r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млн. долл. </a:t>
                      </a:r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США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факт, </a:t>
                      </a:r>
                      <a:b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тыс. тонн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% от прогноза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стоимость, </a:t>
                      </a:r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млн. долл. </a:t>
                      </a:r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США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Масложировая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0,22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,48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174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0,38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0,31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113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0,25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</a:tr>
              <a:tr h="185839">
                <a:tc>
                  <a:txBody>
                    <a:bodyPr/>
                    <a:lstStyle/>
                    <a:p>
                      <a:pPr algn="l" fontAlgn="b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Зерновые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26,90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169,07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135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36,28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122,34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26,25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Готовая продукция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3,15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4,50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387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12,19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4,50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387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12,19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ru-RU" sz="9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Прочая продукция</a:t>
                      </a:r>
                      <a:endParaRPr lang="ru-RU" sz="9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12,68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76,45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37,26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76,45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294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37,26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</a:t>
                      </a:r>
                      <a:r>
                        <a:rPr lang="ru-RU" sz="950" u="none" strike="noStrike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т.ч</a:t>
                      </a:r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r>
                        <a:rPr lang="ru-RU" sz="950" u="none" strike="noStrike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семена р</a:t>
                      </a:r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апса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9,03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67,86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364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32,84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66,20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355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32,04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ru-RU" sz="9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43,00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250,51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 </a:t>
                      </a:r>
                      <a:endParaRPr lang="ru-RU" sz="9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86,11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203,60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176,62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5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75,95   </a:t>
                      </a:r>
                      <a:endParaRPr lang="ru-RU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</a:tr>
            </a:tbl>
          </a:graphicData>
        </a:graphic>
      </p:graphicFrame>
      <p:graphicFrame>
        <p:nvGraphicFramePr>
          <p:cNvPr id="19" name="Диаграмма 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9053734"/>
              </p:ext>
            </p:extLst>
          </p:nvPr>
        </p:nvGraphicFramePr>
        <p:xfrm>
          <a:off x="6012160" y="2564904"/>
          <a:ext cx="3672408" cy="24654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2487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3" name="Группа 14"/>
          <p:cNvGrpSpPr>
            <a:grpSpLocks/>
          </p:cNvGrpSpPr>
          <p:nvPr/>
        </p:nvGrpSpPr>
        <p:grpSpPr bwMode="auto">
          <a:xfrm>
            <a:off x="0" y="6375400"/>
            <a:ext cx="9144000" cy="461962"/>
            <a:chOff x="0" y="6350917"/>
            <a:chExt cx="9144000" cy="462459"/>
          </a:xfrm>
        </p:grpSpPr>
        <p:sp>
          <p:nvSpPr>
            <p:cNvPr id="24" name="Прямоугольник 23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60432" y="6381111"/>
              <a:ext cx="504181" cy="369729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31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2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29" name="Прямая соединительная линия 28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07503" y="665519"/>
            <a:ext cx="4968553" cy="328739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>
              <a:lnSpc>
                <a:spcPct val="95000"/>
              </a:lnSpc>
              <a:tabLst>
                <a:tab pos="625475" algn="l"/>
              </a:tabLst>
              <a:defRPr/>
            </a:pPr>
            <a:r>
              <a:rPr lang="ru-RU" sz="2000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РОЗНИЧНАЯ ТОРГОВЛЯ</a:t>
            </a:r>
            <a:r>
              <a:rPr lang="ru-RU" i="1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i="1" dirty="0" smtClean="0">
              <a:solidFill>
                <a:schemeClr val="accent2">
                  <a:lumMod val="60000"/>
                  <a:lumOff val="4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Диаграмма 3"/>
          <p:cNvGraphicFramePr/>
          <p:nvPr>
            <p:extLst>
              <p:ext uri="{D42A27DB-BD31-4B8C-83A1-F6EECF244321}">
                <p14:modId xmlns:p14="http://schemas.microsoft.com/office/powerpoint/2010/main" val="3659702435"/>
              </p:ext>
            </p:extLst>
          </p:nvPr>
        </p:nvGraphicFramePr>
        <p:xfrm>
          <a:off x="-870049" y="3356992"/>
          <a:ext cx="7098233" cy="51054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Таблица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5677882"/>
              </p:ext>
            </p:extLst>
          </p:nvPr>
        </p:nvGraphicFramePr>
        <p:xfrm>
          <a:off x="153034" y="1052736"/>
          <a:ext cx="4662807" cy="2302629"/>
        </p:xfrm>
        <a:graphic>
          <a:graphicData uri="http://schemas.openxmlformats.org/drawingml/2006/table">
            <a:tbl>
              <a:tblPr firstRow="1" firstCol="1" bandRow="1">
                <a:tableStyleId>{D27102A9-8310-4765-A935-A1911B00CA55}</a:tableStyleId>
              </a:tblPr>
              <a:tblGrid>
                <a:gridCol w="214759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4814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5967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07393"/>
              </a:tblGrid>
              <a:tr h="240140">
                <a:tc gridSpan="4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Красноярский</a:t>
                      </a:r>
                      <a:r>
                        <a:rPr lang="ru-RU" sz="12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край</a:t>
                      </a:r>
                      <a:endParaRPr lang="ru-RU" sz="1100" b="0" kern="1200" dirty="0" smtClean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ru-RU" sz="1400" b="1" dirty="0" smtClean="0">
                        <a:solidFill>
                          <a:srgbClr val="34190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0140">
                <a:tc row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Оборот розничной торговли, </a:t>
                      </a:r>
                      <a:r>
                        <a:rPr lang="ru-RU" sz="12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млн рублей</a:t>
                      </a:r>
                      <a:endParaRPr lang="ru-RU" sz="1200" b="0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90000"/>
                        </a:lnSpc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2018 </a:t>
                      </a:r>
                      <a:endParaRPr lang="ru-RU" sz="1100" b="0" i="0" kern="1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2019</a:t>
                      </a:r>
                      <a:endParaRPr lang="ru-RU" sz="1100" b="0" kern="1200" dirty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2020</a:t>
                      </a:r>
                      <a:endParaRPr lang="ru-RU" sz="1100" b="0" kern="1200" dirty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0210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kern="1200" dirty="0" smtClean="0">
                        <a:solidFill>
                          <a:srgbClr val="006600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537 966,9</a:t>
                      </a:r>
                      <a:endParaRPr lang="ru-RU" sz="1100" b="0" kern="1200" dirty="0" smtClean="0">
                        <a:solidFill>
                          <a:srgbClr val="007A00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578 805,8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563 311,6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229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числе:</a:t>
                      </a:r>
                      <a:endParaRPr lang="ru-RU" sz="1100" b="0" i="1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solidFill>
                          <a:srgbClr val="007A00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kern="1200" dirty="0" smtClean="0">
                        <a:solidFill>
                          <a:srgbClr val="007A00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6604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пищевыми продуктами,</a:t>
                      </a:r>
                      <a:r>
                        <a:rPr lang="ru-RU" sz="1100" b="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включая напитки, и табачными изделиями</a:t>
                      </a:r>
                      <a:endParaRPr lang="ru-RU" sz="110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242 210,8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263 052,4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266 595,5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  <a:tr h="60272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непродовольственными товарами</a:t>
                      </a:r>
                      <a:endParaRPr lang="ru-RU" sz="110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295 756,1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315 753,4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296 716,1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graphicFrame>
        <p:nvGraphicFramePr>
          <p:cNvPr id="2" name="Диаграмма 1"/>
          <p:cNvGraphicFramePr/>
          <p:nvPr>
            <p:extLst>
              <p:ext uri="{D42A27DB-BD31-4B8C-83A1-F6EECF244321}">
                <p14:modId xmlns:p14="http://schemas.microsoft.com/office/powerpoint/2010/main" val="3812311793"/>
              </p:ext>
            </p:extLst>
          </p:nvPr>
        </p:nvGraphicFramePr>
        <p:xfrm>
          <a:off x="4283968" y="2564780"/>
          <a:ext cx="5256584" cy="4056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" name="Диаграмма 13"/>
          <p:cNvGraphicFramePr/>
          <p:nvPr>
            <p:extLst>
              <p:ext uri="{D42A27DB-BD31-4B8C-83A1-F6EECF244321}">
                <p14:modId xmlns:p14="http://schemas.microsoft.com/office/powerpoint/2010/main" val="1392865135"/>
              </p:ext>
            </p:extLst>
          </p:nvPr>
        </p:nvGraphicFramePr>
        <p:xfrm>
          <a:off x="5076056" y="639763"/>
          <a:ext cx="3746176" cy="19251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5" name="TextBox 14"/>
          <p:cNvSpPr txBox="1"/>
          <p:nvPr/>
        </p:nvSpPr>
        <p:spPr>
          <a:xfrm>
            <a:off x="7032677" y="5598626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9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6597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3" name="Группа 14"/>
          <p:cNvGrpSpPr>
            <a:grpSpLocks/>
          </p:cNvGrpSpPr>
          <p:nvPr/>
        </p:nvGrpSpPr>
        <p:grpSpPr bwMode="auto">
          <a:xfrm>
            <a:off x="0" y="6375400"/>
            <a:ext cx="9144000" cy="461962"/>
            <a:chOff x="0" y="6350917"/>
            <a:chExt cx="9144000" cy="462459"/>
          </a:xfrm>
        </p:grpSpPr>
        <p:sp>
          <p:nvSpPr>
            <p:cNvPr id="24" name="Прямоугольник 23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60432" y="6381111"/>
              <a:ext cx="504181" cy="369729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32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2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29" name="Прямая соединительная линия 28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46211" y="764704"/>
            <a:ext cx="4968553" cy="328739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>
              <a:lnSpc>
                <a:spcPct val="95000"/>
              </a:lnSpc>
              <a:tabLst>
                <a:tab pos="625475" algn="l"/>
              </a:tabLst>
              <a:defRPr/>
            </a:pPr>
            <a:r>
              <a:rPr lang="ru-RU" sz="2000" dirty="0">
                <a:solidFill>
                  <a:schemeClr val="accent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РОЗНИЧНАЯ ТОРГОВЛЯ </a:t>
            </a:r>
            <a:endParaRPr lang="en-US" sz="2000" dirty="0">
              <a:solidFill>
                <a:schemeClr val="accent2">
                  <a:lumMod val="60000"/>
                  <a:lumOff val="4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Диаграмма 3"/>
          <p:cNvGraphicFramePr/>
          <p:nvPr>
            <p:extLst>
              <p:ext uri="{D42A27DB-BD31-4B8C-83A1-F6EECF244321}">
                <p14:modId xmlns:p14="http://schemas.microsoft.com/office/powerpoint/2010/main" val="107244712"/>
              </p:ext>
            </p:extLst>
          </p:nvPr>
        </p:nvGraphicFramePr>
        <p:xfrm>
          <a:off x="5065340" y="642938"/>
          <a:ext cx="3816424" cy="2209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68676" y="5821402"/>
            <a:ext cx="685159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1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</a:t>
            </a:r>
            <a:r>
              <a:rPr lang="ru-RU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 соответствии </a:t>
            </a:r>
            <a:r>
              <a:rPr lang="ru-RU" sz="1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Федеральным планом статистических работ, утвержденным распоряжением Правительства Российской Федерации от 06.05.2008 №671-р, информация об объектах розничной торговли  формируется ежегодно до 31 июля. С</a:t>
            </a:r>
            <a:r>
              <a:rPr lang="ru-RU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ведения </a:t>
            </a:r>
            <a:r>
              <a:rPr lang="ru-RU" sz="1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 2020 год будут сформированы после 31.07.2021 года.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51520" y="4913258"/>
            <a:ext cx="6768752" cy="76944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just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целом по Красноярскому краю по состоянию на 01.01.2020 уровень обеспеченности населения 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площадью стационарных </a:t>
            </a: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торговых объектов составляет 157,97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(880,74 кв. м. на 1000 чел.), </a:t>
            </a: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продаже продовольственных товаров – 178,68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(325,53 </a:t>
            </a: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кв. м. на 1000 чел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.), </a:t>
            </a: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продаже непродовольственных товаров – 147,93 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 (555,21 </a:t>
            </a: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кв. м. на 1000 чел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.).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9941171"/>
              </p:ext>
            </p:extLst>
          </p:nvPr>
        </p:nvGraphicFramePr>
        <p:xfrm>
          <a:off x="331385" y="1268760"/>
          <a:ext cx="4662807" cy="3121668"/>
        </p:xfrm>
        <a:graphic>
          <a:graphicData uri="http://schemas.openxmlformats.org/drawingml/2006/table">
            <a:tbl>
              <a:tblPr firstRow="1" firstCol="1" bandRow="1">
                <a:tableStyleId>{C083E6E3-FA7D-4D7B-A595-EF9225AFEA82}</a:tableStyleId>
              </a:tblPr>
              <a:tblGrid>
                <a:gridCol w="214759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4814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5967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07393"/>
              </a:tblGrid>
              <a:tr h="240140">
                <a:tc gridSpan="4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ru-RU" sz="1100" b="0" kern="12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Наличие объектов розничной торговли в Красноярском крае</a:t>
                      </a: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/>
                      </a:r>
                      <a:b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ru-RU" sz="1000" b="0" i="1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r>
                        <a:rPr lang="ru-RU" sz="1000" b="0" i="1" kern="12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по данным Красноярскстат</a:t>
                      </a:r>
                      <a:endParaRPr lang="ru-RU" sz="1000" b="0" i="1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ru-RU" sz="1400" b="1" dirty="0" smtClean="0">
                        <a:solidFill>
                          <a:srgbClr val="34190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01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90000"/>
                        </a:lnSpc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2017</a:t>
                      </a:r>
                      <a:endParaRPr lang="ru-RU" sz="1050" b="0" i="0" kern="1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2018</a:t>
                      </a:r>
                      <a:endParaRPr lang="ru-RU" sz="1050" b="0" kern="1200" dirty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2019</a:t>
                      </a:r>
                      <a:endParaRPr lang="ru-RU" sz="1050" b="0" kern="1200" dirty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</a:tr>
              <a:tr h="2401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Магазины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2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14 065</a:t>
                      </a:r>
                      <a:endParaRPr lang="ru-RU" sz="1050" b="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2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14 091</a:t>
                      </a:r>
                      <a:endParaRPr lang="ru-RU" sz="1050" b="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2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14 231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60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числе:</a:t>
                      </a:r>
                      <a:endParaRPr lang="ru-RU" sz="1100" b="0" i="1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50" b="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9050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гипермаркеты </a:t>
                      </a:r>
                      <a:b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 супермаркеты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300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341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393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  <a:tr h="32851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минимаркеты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r>
                        <a:rPr lang="ru-RU" sz="1050" b="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454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7 422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7 216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  <a:tr h="31955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иные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6 311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6 328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6 622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  <a:tr h="31955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Павильоны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4 593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4 332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4 235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  <a:tr h="31955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Палатки,</a:t>
                      </a:r>
                      <a:r>
                        <a:rPr lang="ru-RU" sz="1050" b="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киоски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1 675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986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1 488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  <a:tr h="31955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20 333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19 409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19 954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" name="Диаграмма 14"/>
          <p:cNvGraphicFramePr/>
          <p:nvPr>
            <p:extLst>
              <p:ext uri="{D42A27DB-BD31-4B8C-83A1-F6EECF244321}">
                <p14:modId xmlns:p14="http://schemas.microsoft.com/office/powerpoint/2010/main" val="2703064025"/>
              </p:ext>
            </p:extLst>
          </p:nvPr>
        </p:nvGraphicFramePr>
        <p:xfrm>
          <a:off x="5124400" y="2996952"/>
          <a:ext cx="3816549" cy="18722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TextBox 33"/>
          <p:cNvSpPr txBox="1"/>
          <p:nvPr/>
        </p:nvSpPr>
        <p:spPr>
          <a:xfrm>
            <a:off x="3606032" y="3044280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9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10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9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7484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Рисунок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994" y="2791336"/>
            <a:ext cx="8466011" cy="2725896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7220" y="1203059"/>
            <a:ext cx="7869560" cy="2232248"/>
          </a:xfrm>
        </p:spPr>
        <p:txBody>
          <a:bodyPr>
            <a:normAutofit/>
          </a:bodyPr>
          <a:lstStyle/>
          <a:p>
            <a:r>
              <a:rPr lang="ru-RU" sz="32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Book Antiqua" pitchFamily="18" charset="0"/>
                <a:cs typeface="Times New Roman" pitchFamily="18" charset="0"/>
              </a:rPr>
              <a:t>Министерство сельского хозяйства </a:t>
            </a:r>
            <a:br>
              <a:rPr lang="ru-RU" sz="32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Book Antiqua" pitchFamily="18" charset="0"/>
                <a:cs typeface="Times New Roman" pitchFamily="18" charset="0"/>
              </a:rPr>
            </a:br>
            <a:r>
              <a:rPr lang="ru-RU" sz="32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Book Antiqua" pitchFamily="18" charset="0"/>
                <a:cs typeface="Times New Roman" pitchFamily="18" charset="0"/>
              </a:rPr>
              <a:t>и торговли Красноярского края</a:t>
            </a:r>
            <a:r>
              <a:rPr lang="ru-RU" sz="24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Book Antiqua" pitchFamily="18" charset="0"/>
                <a:cs typeface="Times New Roman" pitchFamily="18" charset="0"/>
              </a:rPr>
              <a:t/>
            </a:r>
            <a:br>
              <a:rPr lang="ru-RU" sz="24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Book Antiqua" pitchFamily="18" charset="0"/>
                <a:cs typeface="Times New Roman" pitchFamily="18" charset="0"/>
              </a:rPr>
            </a:br>
            <a:endParaRPr lang="ru-RU" sz="2400" dirty="0">
              <a:solidFill>
                <a:schemeClr val="accent1">
                  <a:lumMod val="60000"/>
                  <a:lumOff val="40000"/>
                </a:schemeClr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5" name="Прямоугольник 4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33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7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Заголовок 1"/>
          <p:cNvSpPr txBox="1">
            <a:spLocks/>
          </p:cNvSpPr>
          <p:nvPr/>
        </p:nvSpPr>
        <p:spPr>
          <a:xfrm>
            <a:off x="0" y="116632"/>
            <a:ext cx="2483768" cy="43495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C2C04"/>
                </a:solidFill>
                <a:effectLst/>
                <a:uLnTx/>
                <a:uFillTx/>
                <a:latin typeface="Book Antiqua" pitchFamily="18" charset="0"/>
                <a:ea typeface="+mj-ea"/>
                <a:cs typeface="Times New Roman" pitchFamily="18" charset="0"/>
              </a:rPr>
              <a:t>Красноярский край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5C2C04"/>
              </a:solidFill>
              <a:effectLst/>
              <a:uLnTx/>
              <a:uFillTx/>
              <a:latin typeface="Book Antiqua" pitchFamily="18" charset="0"/>
              <a:ea typeface="+mj-ea"/>
              <a:cs typeface="Times New Roman" pitchFamily="18" charset="0"/>
            </a:endParaRPr>
          </a:p>
        </p:txBody>
      </p:sp>
      <p:cxnSp>
        <p:nvCxnSpPr>
          <p:cNvPr id="12" name="Прямая соединительная линия 11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6804249" y="5517232"/>
            <a:ext cx="192020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</a:p>
          <a:p>
            <a:pPr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751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52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3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4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5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6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7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4098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0657D7DC-5C52-485D-BA02-D2D2EE2A96B7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4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4202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4101" name="TextBox 105"/>
          <p:cNvSpPr txBox="1">
            <a:spLocks noChangeArrowheads="1"/>
          </p:cNvSpPr>
          <p:nvPr/>
        </p:nvSpPr>
        <p:spPr bwMode="auto">
          <a:xfrm>
            <a:off x="4041775" y="5622925"/>
            <a:ext cx="48895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4102" name="TextBox 106"/>
          <p:cNvSpPr txBox="1">
            <a:spLocks noChangeArrowheads="1"/>
          </p:cNvSpPr>
          <p:nvPr/>
        </p:nvSpPr>
        <p:spPr bwMode="auto">
          <a:xfrm>
            <a:off x="4675188" y="5626100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4103" name="TextBox 107"/>
          <p:cNvSpPr txBox="1">
            <a:spLocks noChangeArrowheads="1"/>
          </p:cNvSpPr>
          <p:nvPr/>
        </p:nvSpPr>
        <p:spPr bwMode="auto">
          <a:xfrm>
            <a:off x="4822825" y="4784725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04" name="TextBox 108"/>
          <p:cNvSpPr txBox="1">
            <a:spLocks noChangeArrowheads="1"/>
          </p:cNvSpPr>
          <p:nvPr/>
        </p:nvSpPr>
        <p:spPr bwMode="auto">
          <a:xfrm>
            <a:off x="4139952" y="4653136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4105" name="TextBox 109"/>
          <p:cNvSpPr txBox="1">
            <a:spLocks noChangeArrowheads="1"/>
          </p:cNvSpPr>
          <p:nvPr/>
        </p:nvSpPr>
        <p:spPr bwMode="auto">
          <a:xfrm>
            <a:off x="5435600" y="4292600"/>
            <a:ext cx="520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4106" name="TextBox 110"/>
          <p:cNvSpPr txBox="1">
            <a:spLocks noChangeArrowheads="1"/>
          </p:cNvSpPr>
          <p:nvPr/>
        </p:nvSpPr>
        <p:spPr bwMode="auto">
          <a:xfrm>
            <a:off x="3640138" y="4017963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4107" name="TextBox 111"/>
          <p:cNvSpPr txBox="1">
            <a:spLocks noChangeArrowheads="1"/>
          </p:cNvSpPr>
          <p:nvPr/>
        </p:nvSpPr>
        <p:spPr bwMode="auto">
          <a:xfrm>
            <a:off x="4432300" y="3889375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4108" name="TextBox 112"/>
          <p:cNvSpPr txBox="1">
            <a:spLocks noChangeArrowheads="1"/>
          </p:cNvSpPr>
          <p:nvPr/>
        </p:nvSpPr>
        <p:spPr bwMode="auto">
          <a:xfrm rot="10800000" flipV="1">
            <a:off x="5212556" y="3671283"/>
            <a:ext cx="647700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4109" name="TextBox 113"/>
          <p:cNvSpPr txBox="1">
            <a:spLocks noChangeArrowheads="1"/>
          </p:cNvSpPr>
          <p:nvPr/>
        </p:nvSpPr>
        <p:spPr bwMode="auto">
          <a:xfrm>
            <a:off x="5067300" y="3241675"/>
            <a:ext cx="36671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10" name="TextBox 114"/>
          <p:cNvSpPr txBox="1">
            <a:spLocks noChangeArrowheads="1"/>
          </p:cNvSpPr>
          <p:nvPr/>
        </p:nvSpPr>
        <p:spPr bwMode="auto">
          <a:xfrm>
            <a:off x="5872163" y="3749578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4111" name="TextBox 115"/>
          <p:cNvSpPr txBox="1">
            <a:spLocks noChangeArrowheads="1"/>
          </p:cNvSpPr>
          <p:nvPr/>
        </p:nvSpPr>
        <p:spPr bwMode="auto">
          <a:xfrm>
            <a:off x="6161088" y="3170238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4112" name="TextBox 116"/>
          <p:cNvSpPr txBox="1">
            <a:spLocks noChangeArrowheads="1"/>
          </p:cNvSpPr>
          <p:nvPr/>
        </p:nvSpPr>
        <p:spPr bwMode="auto">
          <a:xfrm>
            <a:off x="3759200" y="351948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4113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4114" name="TextBox 118"/>
          <p:cNvSpPr txBox="1">
            <a:spLocks noChangeArrowheads="1"/>
          </p:cNvSpPr>
          <p:nvPr/>
        </p:nvSpPr>
        <p:spPr bwMode="auto">
          <a:xfrm>
            <a:off x="3302000" y="3163888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</a:p>
        </p:txBody>
      </p:sp>
      <p:sp>
        <p:nvSpPr>
          <p:cNvPr id="4115" name="TextBox 119"/>
          <p:cNvSpPr txBox="1">
            <a:spLocks noChangeArrowheads="1"/>
          </p:cNvSpPr>
          <p:nvPr/>
        </p:nvSpPr>
        <p:spPr bwMode="auto">
          <a:xfrm>
            <a:off x="2682875" y="3006725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4116" name="TextBox 120"/>
          <p:cNvSpPr txBox="1">
            <a:spLocks noChangeArrowheads="1"/>
          </p:cNvSpPr>
          <p:nvPr/>
        </p:nvSpPr>
        <p:spPr bwMode="auto">
          <a:xfrm>
            <a:off x="3348038" y="270827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4117" name="TextBox 121"/>
          <p:cNvSpPr txBox="1">
            <a:spLocks noChangeArrowheads="1"/>
          </p:cNvSpPr>
          <p:nvPr/>
        </p:nvSpPr>
        <p:spPr bwMode="auto">
          <a:xfrm>
            <a:off x="3557588" y="2339975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4118" name="TextBox 122"/>
          <p:cNvSpPr txBox="1">
            <a:spLocks noChangeArrowheads="1"/>
          </p:cNvSpPr>
          <p:nvPr/>
        </p:nvSpPr>
        <p:spPr bwMode="auto">
          <a:xfrm>
            <a:off x="2987824" y="2420888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</a:p>
        </p:txBody>
      </p:sp>
      <p:sp>
        <p:nvSpPr>
          <p:cNvPr id="4119" name="TextBox 123"/>
          <p:cNvSpPr txBox="1">
            <a:spLocks noChangeArrowheads="1"/>
          </p:cNvSpPr>
          <p:nvPr/>
        </p:nvSpPr>
        <p:spPr bwMode="auto">
          <a:xfrm>
            <a:off x="3924300" y="2508250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</a:p>
        </p:txBody>
      </p:sp>
      <p:sp>
        <p:nvSpPr>
          <p:cNvPr id="4120" name="TextBox 124"/>
          <p:cNvSpPr txBox="1">
            <a:spLocks noChangeArrowheads="1"/>
          </p:cNvSpPr>
          <p:nvPr/>
        </p:nvSpPr>
        <p:spPr bwMode="auto">
          <a:xfrm>
            <a:off x="4283968" y="2276872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4121" name="TextBox 125"/>
          <p:cNvSpPr txBox="1">
            <a:spLocks noChangeArrowheads="1"/>
          </p:cNvSpPr>
          <p:nvPr/>
        </p:nvSpPr>
        <p:spPr bwMode="auto">
          <a:xfrm>
            <a:off x="4999038" y="2079625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4122" name="TextBox 126"/>
          <p:cNvSpPr txBox="1">
            <a:spLocks noChangeArrowheads="1"/>
          </p:cNvSpPr>
          <p:nvPr/>
        </p:nvSpPr>
        <p:spPr bwMode="auto">
          <a:xfrm>
            <a:off x="4740275" y="2709863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4123" name="TextBox 127"/>
          <p:cNvSpPr txBox="1">
            <a:spLocks noChangeArrowheads="1"/>
          </p:cNvSpPr>
          <p:nvPr/>
        </p:nvSpPr>
        <p:spPr bwMode="auto">
          <a:xfrm>
            <a:off x="5359400" y="2852738"/>
            <a:ext cx="3540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4124" name="TextBox 128"/>
          <p:cNvSpPr txBox="1">
            <a:spLocks noChangeArrowheads="1"/>
          </p:cNvSpPr>
          <p:nvPr/>
        </p:nvSpPr>
        <p:spPr bwMode="auto">
          <a:xfrm>
            <a:off x="5603594" y="2623474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4125" name="TextBox 129"/>
          <p:cNvSpPr txBox="1">
            <a:spLocks noChangeArrowheads="1"/>
          </p:cNvSpPr>
          <p:nvPr/>
        </p:nvSpPr>
        <p:spPr bwMode="auto">
          <a:xfrm>
            <a:off x="5872163" y="2305050"/>
            <a:ext cx="35083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4126" name="TextBox 130"/>
          <p:cNvSpPr txBox="1">
            <a:spLocks noChangeArrowheads="1"/>
          </p:cNvSpPr>
          <p:nvPr/>
        </p:nvSpPr>
        <p:spPr bwMode="auto">
          <a:xfrm>
            <a:off x="6321386" y="2766388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4127" name="TextBox 131"/>
          <p:cNvSpPr txBox="1">
            <a:spLocks noChangeArrowheads="1"/>
          </p:cNvSpPr>
          <p:nvPr/>
        </p:nvSpPr>
        <p:spPr bwMode="auto">
          <a:xfrm>
            <a:off x="6662581" y="2275627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28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4129" name="TextBox 133"/>
          <p:cNvSpPr txBox="1">
            <a:spLocks noChangeArrowheads="1"/>
          </p:cNvSpPr>
          <p:nvPr/>
        </p:nvSpPr>
        <p:spPr bwMode="auto">
          <a:xfrm>
            <a:off x="5695950" y="1884899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4130" name="TextBox 134"/>
          <p:cNvSpPr txBox="1">
            <a:spLocks noChangeArrowheads="1"/>
          </p:cNvSpPr>
          <p:nvPr/>
        </p:nvSpPr>
        <p:spPr bwMode="auto">
          <a:xfrm>
            <a:off x="5519738" y="13033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4131" name="TextBox 135"/>
          <p:cNvSpPr txBox="1">
            <a:spLocks noChangeArrowheads="1"/>
          </p:cNvSpPr>
          <p:nvPr/>
        </p:nvSpPr>
        <p:spPr bwMode="auto">
          <a:xfrm>
            <a:off x="4643438" y="1704975"/>
            <a:ext cx="57656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4132" name="TextBox 136"/>
          <p:cNvSpPr txBox="1">
            <a:spLocks noChangeArrowheads="1"/>
          </p:cNvSpPr>
          <p:nvPr/>
        </p:nvSpPr>
        <p:spPr bwMode="auto">
          <a:xfrm>
            <a:off x="3609286" y="2030413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33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4134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4135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4136" name="TextBox 140"/>
          <p:cNvSpPr txBox="1">
            <a:spLocks noChangeArrowheads="1"/>
          </p:cNvSpPr>
          <p:nvPr/>
        </p:nvSpPr>
        <p:spPr bwMode="auto">
          <a:xfrm>
            <a:off x="4856163" y="1192213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4137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4138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4139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4140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79511" y="796924"/>
            <a:ext cx="2302793" cy="528794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Использование пашни</a:t>
            </a: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43" name="TextBox 3"/>
          <p:cNvSpPr txBox="1">
            <a:spLocks noChangeArrowheads="1"/>
          </p:cNvSpPr>
          <p:nvPr/>
        </p:nvSpPr>
        <p:spPr bwMode="auto">
          <a:xfrm>
            <a:off x="5359400" y="2949575"/>
            <a:ext cx="49053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61,51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41,42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67,33%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4" name="TextBox 103"/>
          <p:cNvSpPr txBox="1">
            <a:spLocks noChangeArrowheads="1"/>
          </p:cNvSpPr>
          <p:nvPr/>
        </p:nvSpPr>
        <p:spPr bwMode="auto">
          <a:xfrm>
            <a:off x="5652120" y="2708920"/>
            <a:ext cx="528637" cy="258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112,54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88,69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78,8%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5" name="TextBox 146"/>
          <p:cNvSpPr txBox="1">
            <a:spLocks noChangeArrowheads="1"/>
          </p:cNvSpPr>
          <p:nvPr/>
        </p:nvSpPr>
        <p:spPr bwMode="auto">
          <a:xfrm>
            <a:off x="5796136" y="2386013"/>
            <a:ext cx="576089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157,51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122,39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77,7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</a:p>
        </p:txBody>
      </p:sp>
      <p:sp>
        <p:nvSpPr>
          <p:cNvPr id="4146" name="TextBox 147"/>
          <p:cNvSpPr txBox="1">
            <a:spLocks noChangeArrowheads="1"/>
          </p:cNvSpPr>
          <p:nvPr/>
        </p:nvSpPr>
        <p:spPr bwMode="auto">
          <a:xfrm>
            <a:off x="6348176" y="2861494"/>
            <a:ext cx="476250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63,45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30,84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48,61%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7" name="TextBox 148"/>
          <p:cNvSpPr txBox="1">
            <a:spLocks noChangeArrowheads="1"/>
          </p:cNvSpPr>
          <p:nvPr/>
        </p:nvSpPr>
        <p:spPr bwMode="auto">
          <a:xfrm>
            <a:off x="6660145" y="2369344"/>
            <a:ext cx="4826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70,58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29,93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42,4%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8" name="TextBox 150"/>
          <p:cNvSpPr txBox="1">
            <a:spLocks noChangeArrowheads="1"/>
          </p:cNvSpPr>
          <p:nvPr/>
        </p:nvSpPr>
        <p:spPr bwMode="auto">
          <a:xfrm>
            <a:off x="5003800" y="3336925"/>
            <a:ext cx="50482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40,20 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12,38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30,79%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9" name="TextBox 152"/>
          <p:cNvSpPr txBox="1">
            <a:spLocks noChangeArrowheads="1"/>
          </p:cNvSpPr>
          <p:nvPr/>
        </p:nvSpPr>
        <p:spPr bwMode="auto">
          <a:xfrm>
            <a:off x="5081588" y="2176463"/>
            <a:ext cx="504825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97,45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75,86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77,85%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56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4157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4158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4159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4162" name="TextBox 164"/>
          <p:cNvSpPr txBox="1">
            <a:spLocks noChangeArrowheads="1"/>
          </p:cNvSpPr>
          <p:nvPr/>
        </p:nvSpPr>
        <p:spPr bwMode="auto">
          <a:xfrm>
            <a:off x="2816225" y="1773238"/>
            <a:ext cx="5762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33,37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12,78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38,31%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3" name="TextBox 167"/>
          <p:cNvSpPr txBox="1">
            <a:spLocks noChangeArrowheads="1"/>
          </p:cNvSpPr>
          <p:nvPr/>
        </p:nvSpPr>
        <p:spPr bwMode="auto">
          <a:xfrm>
            <a:off x="2987824" y="2492896"/>
            <a:ext cx="5381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87,19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36,56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41,93%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4" name="TextBox 168"/>
          <p:cNvSpPr txBox="1">
            <a:spLocks noChangeArrowheads="1"/>
          </p:cNvSpPr>
          <p:nvPr/>
        </p:nvSpPr>
        <p:spPr bwMode="auto">
          <a:xfrm>
            <a:off x="3276600" y="2790825"/>
            <a:ext cx="6731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197,62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175,33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88,72%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5" name="TextBox 169"/>
          <p:cNvSpPr txBox="1">
            <a:spLocks noChangeArrowheads="1"/>
          </p:cNvSpPr>
          <p:nvPr/>
        </p:nvSpPr>
        <p:spPr bwMode="auto">
          <a:xfrm>
            <a:off x="2627313" y="3100388"/>
            <a:ext cx="6492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114,75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104,89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91,41%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6" name="TextBox 170"/>
          <p:cNvSpPr txBox="1">
            <a:spLocks noChangeArrowheads="1"/>
          </p:cNvSpPr>
          <p:nvPr/>
        </p:nvSpPr>
        <p:spPr bwMode="auto">
          <a:xfrm>
            <a:off x="3203575" y="3243263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201,70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203,33</a:t>
            </a:r>
          </a:p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100,8%</a:t>
            </a:r>
          </a:p>
        </p:txBody>
      </p:sp>
      <p:sp>
        <p:nvSpPr>
          <p:cNvPr id="4167" name="TextBox 171"/>
          <p:cNvSpPr txBox="1">
            <a:spLocks noChangeArrowheads="1"/>
          </p:cNvSpPr>
          <p:nvPr/>
        </p:nvSpPr>
        <p:spPr bwMode="auto">
          <a:xfrm>
            <a:off x="3725863" y="3602038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100,84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82,36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81,67%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8" name="TextBox 172"/>
          <p:cNvSpPr txBox="1">
            <a:spLocks noChangeArrowheads="1"/>
          </p:cNvSpPr>
          <p:nvPr/>
        </p:nvSpPr>
        <p:spPr bwMode="auto">
          <a:xfrm>
            <a:off x="4664075" y="1792288"/>
            <a:ext cx="5746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70,76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37,68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53,26%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9" name="TextBox 173"/>
          <p:cNvSpPr txBox="1">
            <a:spLocks noChangeArrowheads="1"/>
          </p:cNvSpPr>
          <p:nvPr/>
        </p:nvSpPr>
        <p:spPr bwMode="auto">
          <a:xfrm>
            <a:off x="5462588" y="1390650"/>
            <a:ext cx="5969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63,35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34,06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53,76%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0" name="TextBox 174"/>
          <p:cNvSpPr txBox="1">
            <a:spLocks noChangeArrowheads="1"/>
          </p:cNvSpPr>
          <p:nvPr/>
        </p:nvSpPr>
        <p:spPr bwMode="auto">
          <a:xfrm>
            <a:off x="6372225" y="1711325"/>
            <a:ext cx="59213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95,03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59,87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62,7%</a:t>
            </a:r>
          </a:p>
        </p:txBody>
      </p:sp>
      <p:sp>
        <p:nvSpPr>
          <p:cNvPr id="4171" name="TextBox 175"/>
          <p:cNvSpPr txBox="1">
            <a:spLocks noChangeArrowheads="1"/>
          </p:cNvSpPr>
          <p:nvPr/>
        </p:nvSpPr>
        <p:spPr bwMode="auto">
          <a:xfrm>
            <a:off x="5708736" y="1963944"/>
            <a:ext cx="503238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90,26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71,69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79,42%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2" name="TextBox 176"/>
          <p:cNvSpPr txBox="1">
            <a:spLocks noChangeArrowheads="1"/>
          </p:cNvSpPr>
          <p:nvPr/>
        </p:nvSpPr>
        <p:spPr bwMode="auto">
          <a:xfrm>
            <a:off x="4355976" y="2420888"/>
            <a:ext cx="5746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86,2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37,56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43,57%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3" name="TextBox 177"/>
          <p:cNvSpPr txBox="1">
            <a:spLocks noChangeArrowheads="1"/>
          </p:cNvSpPr>
          <p:nvPr/>
        </p:nvSpPr>
        <p:spPr bwMode="auto">
          <a:xfrm>
            <a:off x="4116388" y="3208338"/>
            <a:ext cx="79216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136,37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114,62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84,05%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4" name="TextBox 178"/>
          <p:cNvSpPr txBox="1">
            <a:spLocks noChangeArrowheads="1"/>
          </p:cNvSpPr>
          <p:nvPr/>
        </p:nvSpPr>
        <p:spPr bwMode="auto">
          <a:xfrm>
            <a:off x="5895975" y="3878263"/>
            <a:ext cx="50006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67,64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33,52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49,56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</a:p>
        </p:txBody>
      </p:sp>
      <p:sp>
        <p:nvSpPr>
          <p:cNvPr id="4175" name="TextBox 179"/>
          <p:cNvSpPr txBox="1">
            <a:spLocks noChangeArrowheads="1"/>
          </p:cNvSpPr>
          <p:nvPr/>
        </p:nvSpPr>
        <p:spPr bwMode="auto">
          <a:xfrm>
            <a:off x="6103938" y="3270250"/>
            <a:ext cx="59055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109,16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55,43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50,78%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6" name="TextBox 180"/>
          <p:cNvSpPr txBox="1">
            <a:spLocks noChangeArrowheads="1"/>
          </p:cNvSpPr>
          <p:nvPr/>
        </p:nvSpPr>
        <p:spPr bwMode="auto">
          <a:xfrm>
            <a:off x="3708400" y="4097338"/>
            <a:ext cx="62388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112,57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82,28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73,1% 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7" name="TextBox 182"/>
          <p:cNvSpPr txBox="1">
            <a:spLocks noChangeArrowheads="1"/>
          </p:cNvSpPr>
          <p:nvPr/>
        </p:nvSpPr>
        <p:spPr bwMode="auto">
          <a:xfrm>
            <a:off x="4371975" y="3992563"/>
            <a:ext cx="6127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57,75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36,26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62,79%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8" name="TextBox 269"/>
          <p:cNvSpPr txBox="1">
            <a:spLocks noChangeArrowheads="1"/>
          </p:cNvSpPr>
          <p:nvPr/>
        </p:nvSpPr>
        <p:spPr bwMode="auto">
          <a:xfrm>
            <a:off x="5383213" y="4375150"/>
            <a:ext cx="6492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89,47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76,85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85,9%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9" name="TextBox 270"/>
          <p:cNvSpPr txBox="1">
            <a:spLocks noChangeArrowheads="1"/>
          </p:cNvSpPr>
          <p:nvPr/>
        </p:nvSpPr>
        <p:spPr bwMode="auto">
          <a:xfrm>
            <a:off x="4779963" y="4872038"/>
            <a:ext cx="60801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69,11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27,09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39,19%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0" name="TextBox 271"/>
          <p:cNvSpPr txBox="1">
            <a:spLocks noChangeArrowheads="1"/>
          </p:cNvSpPr>
          <p:nvPr/>
        </p:nvSpPr>
        <p:spPr bwMode="auto">
          <a:xfrm>
            <a:off x="4659313" y="5743575"/>
            <a:ext cx="57785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44,34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17,86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40,29%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1" name="TextBox 272"/>
          <p:cNvSpPr txBox="1">
            <a:spLocks noChangeArrowheads="1"/>
          </p:cNvSpPr>
          <p:nvPr/>
        </p:nvSpPr>
        <p:spPr bwMode="auto">
          <a:xfrm>
            <a:off x="3970338" y="5732463"/>
            <a:ext cx="647700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53,74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33,09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61,58%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2" name="TextBox 273"/>
          <p:cNvSpPr txBox="1">
            <a:spLocks noChangeArrowheads="1"/>
          </p:cNvSpPr>
          <p:nvPr/>
        </p:nvSpPr>
        <p:spPr bwMode="auto">
          <a:xfrm>
            <a:off x="4100488" y="4725144"/>
            <a:ext cx="64928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122,55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71,41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58,27% 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3" name="TextBox 183"/>
          <p:cNvSpPr txBox="1">
            <a:spLocks noChangeArrowheads="1"/>
          </p:cNvSpPr>
          <p:nvPr/>
        </p:nvSpPr>
        <p:spPr bwMode="auto">
          <a:xfrm>
            <a:off x="4234132" y="1294435"/>
            <a:ext cx="50323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42,88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7,51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17,51%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4" name="TextBox 184"/>
          <p:cNvSpPr txBox="1">
            <a:spLocks noChangeArrowheads="1"/>
          </p:cNvSpPr>
          <p:nvPr/>
        </p:nvSpPr>
        <p:spPr bwMode="auto">
          <a:xfrm>
            <a:off x="4783138" y="1268413"/>
            <a:ext cx="6492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46,04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6,84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14,86%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5" name="TextBox 185"/>
          <p:cNvSpPr txBox="1">
            <a:spLocks noChangeArrowheads="1"/>
          </p:cNvSpPr>
          <p:nvPr/>
        </p:nvSpPr>
        <p:spPr bwMode="auto">
          <a:xfrm>
            <a:off x="3675063" y="841375"/>
            <a:ext cx="57626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22,03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2,92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13,25%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6" name="TextBox 145"/>
          <p:cNvSpPr txBox="1">
            <a:spLocks noChangeArrowheads="1"/>
          </p:cNvSpPr>
          <p:nvPr/>
        </p:nvSpPr>
        <p:spPr bwMode="auto">
          <a:xfrm>
            <a:off x="3492500" y="2420938"/>
            <a:ext cx="5365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63,81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28,97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45,4%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7" name="TextBox 149"/>
          <p:cNvSpPr txBox="1">
            <a:spLocks noChangeArrowheads="1"/>
          </p:cNvSpPr>
          <p:nvPr/>
        </p:nvSpPr>
        <p:spPr bwMode="auto">
          <a:xfrm>
            <a:off x="3924300" y="2603500"/>
            <a:ext cx="5381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25,64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3,03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11,81% 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8" name="TextBox 151"/>
          <p:cNvSpPr txBox="1">
            <a:spLocks noChangeArrowheads="1"/>
          </p:cNvSpPr>
          <p:nvPr/>
        </p:nvSpPr>
        <p:spPr bwMode="auto">
          <a:xfrm>
            <a:off x="3580140" y="2111997"/>
            <a:ext cx="538162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45,63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1,31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2,87%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9" name="TextBox 158"/>
          <p:cNvSpPr txBox="1">
            <a:spLocks noChangeArrowheads="1"/>
          </p:cNvSpPr>
          <p:nvPr/>
        </p:nvSpPr>
        <p:spPr bwMode="auto">
          <a:xfrm>
            <a:off x="3476625" y="1587500"/>
            <a:ext cx="5762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36,30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0,20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0,56%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0" name="TextBox 159"/>
          <p:cNvSpPr txBox="1">
            <a:spLocks noChangeArrowheads="1"/>
          </p:cNvSpPr>
          <p:nvPr/>
        </p:nvSpPr>
        <p:spPr bwMode="auto">
          <a:xfrm>
            <a:off x="4645954" y="2808844"/>
            <a:ext cx="57626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20,68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15,05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72,8%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1" name="TextBox 165"/>
          <p:cNvSpPr txBox="1">
            <a:spLocks noChangeArrowheads="1"/>
          </p:cNvSpPr>
          <p:nvPr/>
        </p:nvSpPr>
        <p:spPr bwMode="auto">
          <a:xfrm>
            <a:off x="5216497" y="3781213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21,81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19,16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87,83% 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2" name="TextBox 166"/>
          <p:cNvSpPr txBox="1">
            <a:spLocks noChangeArrowheads="1"/>
          </p:cNvSpPr>
          <p:nvPr/>
        </p:nvSpPr>
        <p:spPr bwMode="auto">
          <a:xfrm>
            <a:off x="5283200" y="838200"/>
            <a:ext cx="503238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4,45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/0,15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3,38%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3" name="TextBox 181"/>
          <p:cNvSpPr txBox="1">
            <a:spLocks noChangeArrowheads="1"/>
          </p:cNvSpPr>
          <p:nvPr/>
        </p:nvSpPr>
        <p:spPr bwMode="auto">
          <a:xfrm>
            <a:off x="6443663" y="836613"/>
            <a:ext cx="50482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9,33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0,46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4,9%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4" name="TextBox 186"/>
          <p:cNvSpPr txBox="1">
            <a:spLocks noChangeArrowheads="1"/>
          </p:cNvSpPr>
          <p:nvPr/>
        </p:nvSpPr>
        <p:spPr bwMode="auto">
          <a:xfrm>
            <a:off x="3406775" y="285750"/>
            <a:ext cx="5746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0,29</a:t>
            </a:r>
            <a:r>
              <a:rPr lang="en-US" sz="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0,,1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34,8%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5" name="TextBox 187"/>
          <p:cNvSpPr txBox="1">
            <a:spLocks noChangeArrowheads="1"/>
          </p:cNvSpPr>
          <p:nvPr/>
        </p:nvSpPr>
        <p:spPr bwMode="auto">
          <a:xfrm>
            <a:off x="4821238" y="279400"/>
            <a:ext cx="576262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 / 0,036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6" name="TextBox 188"/>
          <p:cNvSpPr txBox="1">
            <a:spLocks noChangeArrowheads="1"/>
          </p:cNvSpPr>
          <p:nvPr/>
        </p:nvSpPr>
        <p:spPr bwMode="auto">
          <a:xfrm>
            <a:off x="6300788" y="288925"/>
            <a:ext cx="5746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4197" name="TextBox 189"/>
          <p:cNvSpPr txBox="1">
            <a:spLocks noChangeArrowheads="1"/>
          </p:cNvSpPr>
          <p:nvPr/>
        </p:nvSpPr>
        <p:spPr bwMode="auto">
          <a:xfrm>
            <a:off x="7667625" y="333375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8" name="TextBox 190"/>
          <p:cNvSpPr txBox="1">
            <a:spLocks noChangeArrowheads="1"/>
          </p:cNvSpPr>
          <p:nvPr/>
        </p:nvSpPr>
        <p:spPr bwMode="auto">
          <a:xfrm>
            <a:off x="8224838" y="793750"/>
            <a:ext cx="4318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6,76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0,31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4,51%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20273" y="5297979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5248256" y="6288207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2020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" name="Группа 5"/>
          <p:cNvGrpSpPr/>
          <p:nvPr/>
        </p:nvGrpSpPr>
        <p:grpSpPr>
          <a:xfrm>
            <a:off x="212777" y="1754962"/>
            <a:ext cx="2470098" cy="901908"/>
            <a:chOff x="-10676" y="1592352"/>
            <a:chExt cx="2715575" cy="1092685"/>
          </a:xfrm>
        </p:grpSpPr>
        <p:sp>
          <p:nvSpPr>
            <p:cNvPr id="4150" name="TextBox 5"/>
            <p:cNvSpPr txBox="1">
              <a:spLocks noChangeArrowheads="1"/>
            </p:cNvSpPr>
            <p:nvPr/>
          </p:nvSpPr>
          <p:spPr bwMode="auto">
            <a:xfrm>
              <a:off x="-10676" y="1622268"/>
              <a:ext cx="1269207" cy="8576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ru-RU" sz="1100" b="1" dirty="0">
                  <a:solidFill>
                    <a:schemeClr val="accent1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Пашня всего </a:t>
              </a:r>
              <a:endParaRPr lang="ru-RU" sz="9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r>
                <a:rPr lang="ru-RU" sz="900" b="1" dirty="0" smtClean="0">
                  <a:solidFill>
                    <a:schemeClr val="accent1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*</a:t>
              </a:r>
              <a:r>
                <a:rPr lang="ru-RU" sz="900" b="1" dirty="0">
                  <a:solidFill>
                    <a:schemeClr val="accent1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по данным </a:t>
              </a:r>
              <a:r>
                <a:rPr lang="ru-RU" sz="900" b="1" dirty="0" err="1" smtClean="0">
                  <a:solidFill>
                    <a:schemeClr val="accent1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Росреестра</a:t>
              </a:r>
              <a:r>
                <a:rPr lang="ru-RU" sz="1100" b="1" dirty="0">
                  <a:solidFill>
                    <a:schemeClr val="tx2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/>
              </a:r>
              <a:br>
                <a:rPr lang="ru-RU" sz="1100" b="1" dirty="0">
                  <a:solidFill>
                    <a:schemeClr val="tx2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</a:br>
              <a:r>
                <a:rPr lang="ru-RU" sz="1100" b="1" dirty="0">
                  <a:solidFill>
                    <a:schemeClr val="tx2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</a:p>
          </p:txBody>
        </p:sp>
        <p:cxnSp>
          <p:nvCxnSpPr>
            <p:cNvPr id="9" name="Прямая соединительная линия 8"/>
            <p:cNvCxnSpPr/>
            <p:nvPr/>
          </p:nvCxnSpPr>
          <p:spPr>
            <a:xfrm flipH="1">
              <a:off x="1100515" y="1671953"/>
              <a:ext cx="93957" cy="620097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1258531" y="1592352"/>
              <a:ext cx="1446368" cy="783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000" b="1" dirty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Используемая пашня, тыс. га </a:t>
              </a:r>
            </a:p>
            <a:p>
              <a:pPr>
                <a:spcAft>
                  <a:spcPts val="600"/>
                </a:spcAft>
              </a:pPr>
              <a:r>
                <a:rPr lang="ru-RU" sz="800" b="1" dirty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* по </a:t>
              </a:r>
              <a:r>
                <a:rPr lang="ru-RU" sz="800" b="1" dirty="0" smtClean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данным </a:t>
              </a:r>
              <a:r>
                <a:rPr lang="ru-RU" sz="800" b="1" dirty="0" err="1" smtClean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Росреестра</a:t>
              </a:r>
              <a:r>
                <a:rPr lang="ru-RU" sz="800" b="1" dirty="0" smtClean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 и </a:t>
              </a:r>
              <a:r>
                <a:rPr lang="ru-RU" sz="800" b="1" dirty="0" err="1" smtClean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Красноярскстат</a:t>
              </a:r>
              <a:endParaRPr lang="ru-RU" sz="8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49316" y="2377411"/>
              <a:ext cx="2018426" cy="3076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050" b="1" dirty="0">
                  <a:solidFill>
                    <a:schemeClr val="accent2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% используемой пашни </a:t>
              </a:r>
            </a:p>
          </p:txBody>
        </p:sp>
      </p:grpSp>
      <p:graphicFrame>
        <p:nvGraphicFramePr>
          <p:cNvPr id="199" name="Диаграмма 198"/>
          <p:cNvGraphicFramePr/>
          <p:nvPr>
            <p:extLst>
              <p:ext uri="{D42A27DB-BD31-4B8C-83A1-F6EECF244321}">
                <p14:modId xmlns:p14="http://schemas.microsoft.com/office/powerpoint/2010/main" val="929370741"/>
              </p:ext>
            </p:extLst>
          </p:nvPr>
        </p:nvGraphicFramePr>
        <p:xfrm>
          <a:off x="98870" y="3668577"/>
          <a:ext cx="3672408" cy="252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1605077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53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3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4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5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6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7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8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150" name="Диаграмма 149"/>
          <p:cNvGraphicFramePr/>
          <p:nvPr>
            <p:extLst>
              <p:ext uri="{D42A27DB-BD31-4B8C-83A1-F6EECF244321}">
                <p14:modId xmlns:p14="http://schemas.microsoft.com/office/powerpoint/2010/main" val="2269209864"/>
              </p:ext>
            </p:extLst>
          </p:nvPr>
        </p:nvGraphicFramePr>
        <p:xfrm>
          <a:off x="-89496" y="3014662"/>
          <a:ext cx="3176886" cy="1458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9" name="Диаграмма 148"/>
          <p:cNvGraphicFramePr/>
          <p:nvPr>
            <p:extLst>
              <p:ext uri="{D42A27DB-BD31-4B8C-83A1-F6EECF244321}">
                <p14:modId xmlns:p14="http://schemas.microsoft.com/office/powerpoint/2010/main" val="1687571156"/>
              </p:ext>
            </p:extLst>
          </p:nvPr>
        </p:nvGraphicFramePr>
        <p:xfrm>
          <a:off x="-55983" y="4581525"/>
          <a:ext cx="4026321" cy="19160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122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FF8E05F9-0727-4C7C-84B1-01D74AE44552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5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5227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25" name="TextBox 105"/>
          <p:cNvSpPr txBox="1">
            <a:spLocks noChangeArrowheads="1"/>
          </p:cNvSpPr>
          <p:nvPr/>
        </p:nvSpPr>
        <p:spPr bwMode="auto">
          <a:xfrm>
            <a:off x="4041775" y="5622925"/>
            <a:ext cx="48895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5126" name="TextBox 106"/>
          <p:cNvSpPr txBox="1">
            <a:spLocks noChangeArrowheads="1"/>
          </p:cNvSpPr>
          <p:nvPr/>
        </p:nvSpPr>
        <p:spPr bwMode="auto">
          <a:xfrm>
            <a:off x="4675188" y="5626100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27" name="TextBox 107"/>
          <p:cNvSpPr txBox="1">
            <a:spLocks noChangeArrowheads="1"/>
          </p:cNvSpPr>
          <p:nvPr/>
        </p:nvSpPr>
        <p:spPr bwMode="auto">
          <a:xfrm>
            <a:off x="4822825" y="4784725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5128" name="TextBox 108"/>
          <p:cNvSpPr txBox="1">
            <a:spLocks noChangeArrowheads="1"/>
          </p:cNvSpPr>
          <p:nvPr/>
        </p:nvSpPr>
        <p:spPr bwMode="auto">
          <a:xfrm>
            <a:off x="4095750" y="4581525"/>
            <a:ext cx="5556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5129" name="TextBox 109"/>
          <p:cNvSpPr txBox="1">
            <a:spLocks noChangeArrowheads="1"/>
          </p:cNvSpPr>
          <p:nvPr/>
        </p:nvSpPr>
        <p:spPr bwMode="auto">
          <a:xfrm>
            <a:off x="5435600" y="4292600"/>
            <a:ext cx="520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5130" name="TextBox 110"/>
          <p:cNvSpPr txBox="1">
            <a:spLocks noChangeArrowheads="1"/>
          </p:cNvSpPr>
          <p:nvPr/>
        </p:nvSpPr>
        <p:spPr bwMode="auto">
          <a:xfrm>
            <a:off x="3820221" y="4056806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5131" name="TextBox 111"/>
          <p:cNvSpPr txBox="1">
            <a:spLocks noChangeArrowheads="1"/>
          </p:cNvSpPr>
          <p:nvPr/>
        </p:nvSpPr>
        <p:spPr bwMode="auto">
          <a:xfrm>
            <a:off x="4493925" y="3844567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32" name="TextBox 112"/>
          <p:cNvSpPr txBox="1">
            <a:spLocks noChangeArrowheads="1"/>
          </p:cNvSpPr>
          <p:nvPr/>
        </p:nvSpPr>
        <p:spPr bwMode="auto">
          <a:xfrm rot="10800000" flipV="1">
            <a:off x="5268913" y="3730872"/>
            <a:ext cx="647700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5133" name="TextBox 113"/>
          <p:cNvSpPr txBox="1">
            <a:spLocks noChangeArrowheads="1"/>
          </p:cNvSpPr>
          <p:nvPr/>
        </p:nvSpPr>
        <p:spPr bwMode="auto">
          <a:xfrm>
            <a:off x="5067300" y="3241675"/>
            <a:ext cx="36671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34" name="TextBox 114"/>
          <p:cNvSpPr txBox="1">
            <a:spLocks noChangeArrowheads="1"/>
          </p:cNvSpPr>
          <p:nvPr/>
        </p:nvSpPr>
        <p:spPr bwMode="auto">
          <a:xfrm>
            <a:off x="5729288" y="3527425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5135" name="TextBox 115"/>
          <p:cNvSpPr txBox="1">
            <a:spLocks noChangeArrowheads="1"/>
          </p:cNvSpPr>
          <p:nvPr/>
        </p:nvSpPr>
        <p:spPr bwMode="auto">
          <a:xfrm>
            <a:off x="6161088" y="3170238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5136" name="TextBox 116"/>
          <p:cNvSpPr txBox="1">
            <a:spLocks noChangeArrowheads="1"/>
          </p:cNvSpPr>
          <p:nvPr/>
        </p:nvSpPr>
        <p:spPr bwMode="auto">
          <a:xfrm>
            <a:off x="3759200" y="351948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5137" name="TextBox 117"/>
          <p:cNvSpPr txBox="1">
            <a:spLocks noChangeArrowheads="1"/>
          </p:cNvSpPr>
          <p:nvPr/>
        </p:nvSpPr>
        <p:spPr bwMode="auto">
          <a:xfrm>
            <a:off x="4168775" y="3143250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38" name="TextBox 118"/>
          <p:cNvSpPr txBox="1">
            <a:spLocks noChangeArrowheads="1"/>
          </p:cNvSpPr>
          <p:nvPr/>
        </p:nvSpPr>
        <p:spPr bwMode="auto">
          <a:xfrm>
            <a:off x="3348038" y="3103563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39" name="TextBox 119"/>
          <p:cNvSpPr txBox="1">
            <a:spLocks noChangeArrowheads="1"/>
          </p:cNvSpPr>
          <p:nvPr/>
        </p:nvSpPr>
        <p:spPr bwMode="auto">
          <a:xfrm>
            <a:off x="2682875" y="2897188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5140" name="TextBox 120"/>
          <p:cNvSpPr txBox="1">
            <a:spLocks noChangeArrowheads="1"/>
          </p:cNvSpPr>
          <p:nvPr/>
        </p:nvSpPr>
        <p:spPr bwMode="auto">
          <a:xfrm>
            <a:off x="3411538" y="270827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5141" name="TextBox 121"/>
          <p:cNvSpPr txBox="1">
            <a:spLocks noChangeArrowheads="1"/>
          </p:cNvSpPr>
          <p:nvPr/>
        </p:nvSpPr>
        <p:spPr bwMode="auto">
          <a:xfrm>
            <a:off x="3614738" y="2333625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5142" name="TextBox 122"/>
          <p:cNvSpPr txBox="1">
            <a:spLocks noChangeArrowheads="1"/>
          </p:cNvSpPr>
          <p:nvPr/>
        </p:nvSpPr>
        <p:spPr bwMode="auto">
          <a:xfrm>
            <a:off x="3010217" y="2378241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43" name="TextBox 123"/>
          <p:cNvSpPr txBox="1">
            <a:spLocks noChangeArrowheads="1"/>
          </p:cNvSpPr>
          <p:nvPr/>
        </p:nvSpPr>
        <p:spPr bwMode="auto">
          <a:xfrm>
            <a:off x="3976930" y="2552773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44" name="TextBox 124"/>
          <p:cNvSpPr txBox="1">
            <a:spLocks noChangeArrowheads="1"/>
          </p:cNvSpPr>
          <p:nvPr/>
        </p:nvSpPr>
        <p:spPr bwMode="auto">
          <a:xfrm>
            <a:off x="4283075" y="2205038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5145" name="TextBox 125"/>
          <p:cNvSpPr txBox="1">
            <a:spLocks noChangeArrowheads="1"/>
          </p:cNvSpPr>
          <p:nvPr/>
        </p:nvSpPr>
        <p:spPr bwMode="auto">
          <a:xfrm>
            <a:off x="4999038" y="2079625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5146" name="TextBox 126"/>
          <p:cNvSpPr txBox="1">
            <a:spLocks noChangeArrowheads="1"/>
          </p:cNvSpPr>
          <p:nvPr/>
        </p:nvSpPr>
        <p:spPr bwMode="auto">
          <a:xfrm>
            <a:off x="4740275" y="2709863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5147" name="TextBox 127"/>
          <p:cNvSpPr txBox="1">
            <a:spLocks noChangeArrowheads="1"/>
          </p:cNvSpPr>
          <p:nvPr/>
        </p:nvSpPr>
        <p:spPr bwMode="auto">
          <a:xfrm>
            <a:off x="5364163" y="2781300"/>
            <a:ext cx="3540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5148" name="TextBox 128"/>
          <p:cNvSpPr txBox="1">
            <a:spLocks noChangeArrowheads="1"/>
          </p:cNvSpPr>
          <p:nvPr/>
        </p:nvSpPr>
        <p:spPr bwMode="auto">
          <a:xfrm>
            <a:off x="5464175" y="2500313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5149" name="TextBox 129"/>
          <p:cNvSpPr txBox="1">
            <a:spLocks noChangeArrowheads="1"/>
          </p:cNvSpPr>
          <p:nvPr/>
        </p:nvSpPr>
        <p:spPr bwMode="auto">
          <a:xfrm>
            <a:off x="5872163" y="2305050"/>
            <a:ext cx="35083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5150" name="TextBox 130"/>
          <p:cNvSpPr txBox="1">
            <a:spLocks noChangeArrowheads="1"/>
          </p:cNvSpPr>
          <p:nvPr/>
        </p:nvSpPr>
        <p:spPr bwMode="auto">
          <a:xfrm>
            <a:off x="6361938" y="2678257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5151" name="TextBox 131"/>
          <p:cNvSpPr txBox="1">
            <a:spLocks noChangeArrowheads="1"/>
          </p:cNvSpPr>
          <p:nvPr/>
        </p:nvSpPr>
        <p:spPr bwMode="auto">
          <a:xfrm>
            <a:off x="6633932" y="225742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52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5153" name="TextBox 133"/>
          <p:cNvSpPr txBox="1">
            <a:spLocks noChangeArrowheads="1"/>
          </p:cNvSpPr>
          <p:nvPr/>
        </p:nvSpPr>
        <p:spPr bwMode="auto">
          <a:xfrm>
            <a:off x="5670550" y="1868488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5154" name="TextBox 134"/>
          <p:cNvSpPr txBox="1">
            <a:spLocks noChangeArrowheads="1"/>
          </p:cNvSpPr>
          <p:nvPr/>
        </p:nvSpPr>
        <p:spPr bwMode="auto">
          <a:xfrm>
            <a:off x="5519738" y="13033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5155" name="TextBox 135"/>
          <p:cNvSpPr txBox="1">
            <a:spLocks noChangeArrowheads="1"/>
          </p:cNvSpPr>
          <p:nvPr/>
        </p:nvSpPr>
        <p:spPr bwMode="auto">
          <a:xfrm>
            <a:off x="4643438" y="1704975"/>
            <a:ext cx="57656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5156" name="TextBox 136"/>
          <p:cNvSpPr txBox="1">
            <a:spLocks noChangeArrowheads="1"/>
          </p:cNvSpPr>
          <p:nvPr/>
        </p:nvSpPr>
        <p:spPr bwMode="auto">
          <a:xfrm>
            <a:off x="3639436" y="2039296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57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5158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5159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5160" name="TextBox 140"/>
          <p:cNvSpPr txBox="1">
            <a:spLocks noChangeArrowheads="1"/>
          </p:cNvSpPr>
          <p:nvPr/>
        </p:nvSpPr>
        <p:spPr bwMode="auto">
          <a:xfrm>
            <a:off x="4856163" y="1192213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5161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5162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5163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5164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6987" y="764704"/>
            <a:ext cx="2746821" cy="867348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4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Использование минеральных удобрений и гербицидов</a:t>
            </a:r>
            <a:endParaRPr lang="ru-RU" sz="16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67" name="TextBox 3"/>
          <p:cNvSpPr txBox="1">
            <a:spLocks noChangeArrowheads="1"/>
          </p:cNvSpPr>
          <p:nvPr/>
        </p:nvSpPr>
        <p:spPr bwMode="auto">
          <a:xfrm>
            <a:off x="5292725" y="2852738"/>
            <a:ext cx="59279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075/ 68,9%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22,34/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78,6%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68" name="TextBox 103"/>
          <p:cNvSpPr txBox="1">
            <a:spLocks noChangeArrowheads="1"/>
          </p:cNvSpPr>
          <p:nvPr/>
        </p:nvSpPr>
        <p:spPr bwMode="auto">
          <a:xfrm>
            <a:off x="5472113" y="2574925"/>
            <a:ext cx="528637" cy="258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2,21 /50,075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38,39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70,7%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69" name="TextBox 146"/>
          <p:cNvSpPr txBox="1">
            <a:spLocks noChangeArrowheads="1"/>
          </p:cNvSpPr>
          <p:nvPr/>
        </p:nvSpPr>
        <p:spPr bwMode="auto">
          <a:xfrm>
            <a:off x="5888037" y="2386013"/>
            <a:ext cx="532891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0,69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27,52%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48,2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66,7%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70" name="TextBox 147"/>
          <p:cNvSpPr txBox="1">
            <a:spLocks noChangeArrowheads="1"/>
          </p:cNvSpPr>
          <p:nvPr/>
        </p:nvSpPr>
        <p:spPr bwMode="auto">
          <a:xfrm>
            <a:off x="6345025" y="2812699"/>
            <a:ext cx="525462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0,21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19,64%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14,44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87,8%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71" name="TextBox 148"/>
          <p:cNvSpPr txBox="1">
            <a:spLocks noChangeArrowheads="1"/>
          </p:cNvSpPr>
          <p:nvPr/>
        </p:nvSpPr>
        <p:spPr bwMode="auto">
          <a:xfrm>
            <a:off x="6660232" y="2345427"/>
            <a:ext cx="4826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0,41 48,68%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17,77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96,6%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72" name="TextBox 150"/>
          <p:cNvSpPr txBox="1">
            <a:spLocks noChangeArrowheads="1"/>
          </p:cNvSpPr>
          <p:nvPr/>
        </p:nvSpPr>
        <p:spPr bwMode="auto">
          <a:xfrm>
            <a:off x="5003800" y="3336925"/>
            <a:ext cx="50482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0,02 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7,54%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3,4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56,7%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73" name="TextBox 152"/>
          <p:cNvSpPr txBox="1">
            <a:spLocks noChangeArrowheads="1"/>
          </p:cNvSpPr>
          <p:nvPr/>
        </p:nvSpPr>
        <p:spPr bwMode="auto">
          <a:xfrm>
            <a:off x="5081588" y="2176463"/>
            <a:ext cx="55698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0,63/ 22,79%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38,07/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77,1%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0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5181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5182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5183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5186" name="TextBox 164"/>
          <p:cNvSpPr txBox="1">
            <a:spLocks noChangeArrowheads="1"/>
          </p:cNvSpPr>
          <p:nvPr/>
        </p:nvSpPr>
        <p:spPr bwMode="auto">
          <a:xfrm>
            <a:off x="2816225" y="1773238"/>
            <a:ext cx="5762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7,45/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95%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7" name="TextBox 167"/>
          <p:cNvSpPr txBox="1">
            <a:spLocks noChangeArrowheads="1"/>
          </p:cNvSpPr>
          <p:nvPr/>
        </p:nvSpPr>
        <p:spPr bwMode="auto">
          <a:xfrm>
            <a:off x="2980387" y="2444079"/>
            <a:ext cx="5381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1,18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74,28 %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24,69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93,4%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8" name="TextBox 168"/>
          <p:cNvSpPr txBox="1">
            <a:spLocks noChangeArrowheads="1"/>
          </p:cNvSpPr>
          <p:nvPr/>
        </p:nvSpPr>
        <p:spPr bwMode="auto">
          <a:xfrm>
            <a:off x="3348038" y="2790825"/>
            <a:ext cx="6731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5,97/ 72,46%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90,49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80,7%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9" name="TextBox 169"/>
          <p:cNvSpPr txBox="1">
            <a:spLocks noChangeArrowheads="1"/>
          </p:cNvSpPr>
          <p:nvPr/>
        </p:nvSpPr>
        <p:spPr bwMode="auto">
          <a:xfrm>
            <a:off x="2711368" y="3014662"/>
            <a:ext cx="6492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4,91/ 76,96%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71,65/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100%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0" name="TextBox 170"/>
          <p:cNvSpPr txBox="1">
            <a:spLocks noChangeArrowheads="1"/>
          </p:cNvSpPr>
          <p:nvPr/>
        </p:nvSpPr>
        <p:spPr bwMode="auto">
          <a:xfrm>
            <a:off x="3214841" y="3209821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12,4/ 98,28%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133,94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91%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1" name="TextBox 171"/>
          <p:cNvSpPr txBox="1">
            <a:spLocks noChangeArrowheads="1"/>
          </p:cNvSpPr>
          <p:nvPr/>
        </p:nvSpPr>
        <p:spPr bwMode="auto">
          <a:xfrm>
            <a:off x="3684588" y="3584887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3,16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69,7%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53,53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86,5%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2" name="TextBox 172"/>
          <p:cNvSpPr txBox="1">
            <a:spLocks noChangeArrowheads="1"/>
          </p:cNvSpPr>
          <p:nvPr/>
        </p:nvSpPr>
        <p:spPr bwMode="auto">
          <a:xfrm>
            <a:off x="4664075" y="1792288"/>
            <a:ext cx="5746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0,46/ 54,46%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19,43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93,1%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3" name="TextBox 173"/>
          <p:cNvSpPr txBox="1">
            <a:spLocks noChangeArrowheads="1"/>
          </p:cNvSpPr>
          <p:nvPr/>
        </p:nvSpPr>
        <p:spPr bwMode="auto">
          <a:xfrm>
            <a:off x="5462588" y="1390650"/>
            <a:ext cx="5969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16,01/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74,8%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4" name="TextBox 174"/>
          <p:cNvSpPr txBox="1">
            <a:spLocks noChangeArrowheads="1"/>
          </p:cNvSpPr>
          <p:nvPr/>
        </p:nvSpPr>
        <p:spPr bwMode="auto">
          <a:xfrm>
            <a:off x="6372225" y="1711325"/>
            <a:ext cx="59213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0,78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44,49 %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28,77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78,1 %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5" name="TextBox 175"/>
          <p:cNvSpPr txBox="1">
            <a:spLocks noChangeArrowheads="1"/>
          </p:cNvSpPr>
          <p:nvPr/>
        </p:nvSpPr>
        <p:spPr bwMode="auto">
          <a:xfrm>
            <a:off x="5715000" y="1944688"/>
            <a:ext cx="503238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0,67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37,39%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37,7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88,7%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6" name="TextBox 176"/>
          <p:cNvSpPr txBox="1">
            <a:spLocks noChangeArrowheads="1"/>
          </p:cNvSpPr>
          <p:nvPr/>
        </p:nvSpPr>
        <p:spPr bwMode="auto">
          <a:xfrm>
            <a:off x="4341813" y="2281238"/>
            <a:ext cx="5746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0,65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58,23%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18,27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79,2%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7" name="TextBox 177"/>
          <p:cNvSpPr txBox="1">
            <a:spLocks noChangeArrowheads="1"/>
          </p:cNvSpPr>
          <p:nvPr/>
        </p:nvSpPr>
        <p:spPr bwMode="auto">
          <a:xfrm>
            <a:off x="4067175" y="3243263"/>
            <a:ext cx="7921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2,88/ 45,9 %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66,96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78,6 %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8" name="TextBox 178"/>
          <p:cNvSpPr txBox="1">
            <a:spLocks noChangeArrowheads="1"/>
          </p:cNvSpPr>
          <p:nvPr/>
        </p:nvSpPr>
        <p:spPr bwMode="auto">
          <a:xfrm>
            <a:off x="5722205" y="3624024"/>
            <a:ext cx="59911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0,32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27,5%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14,32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74,5%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9" name="TextBox 179"/>
          <p:cNvSpPr txBox="1">
            <a:spLocks noChangeArrowheads="1"/>
          </p:cNvSpPr>
          <p:nvPr/>
        </p:nvSpPr>
        <p:spPr bwMode="auto">
          <a:xfrm>
            <a:off x="6103938" y="3270250"/>
            <a:ext cx="59055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0,32/ 19,21%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25,15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86,2%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0" name="TextBox 180"/>
          <p:cNvSpPr txBox="1">
            <a:spLocks noChangeArrowheads="1"/>
          </p:cNvSpPr>
          <p:nvPr/>
        </p:nvSpPr>
        <p:spPr bwMode="auto">
          <a:xfrm>
            <a:off x="3882232" y="4179917"/>
            <a:ext cx="6238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1,13/ 54,4%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47,3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85,6%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1" name="TextBox 182"/>
          <p:cNvSpPr txBox="1">
            <a:spLocks noChangeArrowheads="1"/>
          </p:cNvSpPr>
          <p:nvPr/>
        </p:nvSpPr>
        <p:spPr bwMode="auto">
          <a:xfrm>
            <a:off x="4419087" y="3933120"/>
            <a:ext cx="6127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0,38/ 37,55%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20,51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/82,7%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2" name="TextBox 269"/>
          <p:cNvSpPr txBox="1">
            <a:spLocks noChangeArrowheads="1"/>
          </p:cNvSpPr>
          <p:nvPr/>
        </p:nvSpPr>
        <p:spPr bwMode="auto">
          <a:xfrm>
            <a:off x="5383213" y="4375150"/>
            <a:ext cx="6492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1,23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51,75%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36,36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74%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3" name="TextBox 270"/>
          <p:cNvSpPr txBox="1">
            <a:spLocks noChangeArrowheads="1"/>
          </p:cNvSpPr>
          <p:nvPr/>
        </p:nvSpPr>
        <p:spPr bwMode="auto">
          <a:xfrm>
            <a:off x="4779963" y="4872038"/>
            <a:ext cx="60801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0,33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79,01%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18,65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99,7%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4" name="TextBox 271"/>
          <p:cNvSpPr txBox="1">
            <a:spLocks noChangeArrowheads="1"/>
          </p:cNvSpPr>
          <p:nvPr/>
        </p:nvSpPr>
        <p:spPr bwMode="auto">
          <a:xfrm>
            <a:off x="4659313" y="5743575"/>
            <a:ext cx="57785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0,15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51,23%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2,3/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31,8%</a:t>
            </a:r>
            <a:r>
              <a:rPr lang="ru-RU" sz="600" b="1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5" name="TextBox 272"/>
          <p:cNvSpPr txBox="1">
            <a:spLocks noChangeArrowheads="1"/>
          </p:cNvSpPr>
          <p:nvPr/>
        </p:nvSpPr>
        <p:spPr bwMode="auto">
          <a:xfrm>
            <a:off x="3970338" y="5732463"/>
            <a:ext cx="647700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0,86/ 75,94%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19,67/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71,3%</a:t>
            </a:r>
            <a:r>
              <a:rPr lang="ru-RU" sz="600" b="1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6" name="TextBox 273"/>
          <p:cNvSpPr txBox="1">
            <a:spLocks noChangeArrowheads="1"/>
          </p:cNvSpPr>
          <p:nvPr/>
        </p:nvSpPr>
        <p:spPr bwMode="auto">
          <a:xfrm>
            <a:off x="4067175" y="4672013"/>
            <a:ext cx="64928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1,23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42,49%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39,8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85,5%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7" name="TextBox 183"/>
          <p:cNvSpPr txBox="1">
            <a:spLocks noChangeArrowheads="1"/>
          </p:cNvSpPr>
          <p:nvPr/>
        </p:nvSpPr>
        <p:spPr bwMode="auto">
          <a:xfrm>
            <a:off x="4254500" y="1284288"/>
            <a:ext cx="50323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0,01/3,53%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1,53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54,0%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8" name="TextBox 184"/>
          <p:cNvSpPr txBox="1">
            <a:spLocks noChangeArrowheads="1"/>
          </p:cNvSpPr>
          <p:nvPr/>
        </p:nvSpPr>
        <p:spPr bwMode="auto">
          <a:xfrm>
            <a:off x="4783138" y="1268413"/>
            <a:ext cx="6492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8,6%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9" name="TextBox 185"/>
          <p:cNvSpPr txBox="1">
            <a:spLocks noChangeArrowheads="1"/>
          </p:cNvSpPr>
          <p:nvPr/>
        </p:nvSpPr>
        <p:spPr bwMode="auto">
          <a:xfrm>
            <a:off x="3635896" y="841375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0,01/ 6,62%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2,0/0,3%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0" name="TextBox 145"/>
          <p:cNvSpPr txBox="1">
            <a:spLocks noChangeArrowheads="1"/>
          </p:cNvSpPr>
          <p:nvPr/>
        </p:nvSpPr>
        <p:spPr bwMode="auto">
          <a:xfrm>
            <a:off x="3491880" y="2420888"/>
            <a:ext cx="538163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0,7 78,69 %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16,32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/94,8%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1" name="TextBox 149"/>
          <p:cNvSpPr txBox="1">
            <a:spLocks noChangeArrowheads="1"/>
          </p:cNvSpPr>
          <p:nvPr/>
        </p:nvSpPr>
        <p:spPr bwMode="auto">
          <a:xfrm>
            <a:off x="3920593" y="2625157"/>
            <a:ext cx="520816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0,007/ 12,5%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0,7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41,1%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2" name="TextBox 151"/>
          <p:cNvSpPr txBox="1">
            <a:spLocks noChangeArrowheads="1"/>
          </p:cNvSpPr>
          <p:nvPr/>
        </p:nvSpPr>
        <p:spPr bwMode="auto">
          <a:xfrm>
            <a:off x="3576444" y="2072781"/>
            <a:ext cx="5413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E509A6"/>
                </a:solidFill>
                <a:latin typeface="Times New Roman" pitchFamily="18" charset="0"/>
                <a:cs typeface="Times New Roman" pitchFamily="18" charset="0"/>
              </a:rPr>
              <a:t>0,34 44,6%</a:t>
            </a:r>
            <a:endParaRPr lang="ru-RU" sz="600" b="1" dirty="0">
              <a:solidFill>
                <a:srgbClr val="E509A6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3" name="TextBox 158"/>
          <p:cNvSpPr txBox="1">
            <a:spLocks noChangeArrowheads="1"/>
          </p:cNvSpPr>
          <p:nvPr/>
        </p:nvSpPr>
        <p:spPr bwMode="auto">
          <a:xfrm>
            <a:off x="3476625" y="1587500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5214" name="TextBox 159"/>
          <p:cNvSpPr txBox="1">
            <a:spLocks noChangeArrowheads="1"/>
          </p:cNvSpPr>
          <p:nvPr/>
        </p:nvSpPr>
        <p:spPr bwMode="auto">
          <a:xfrm>
            <a:off x="4716463" y="2790825"/>
            <a:ext cx="57626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0,09/ 18,19%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7,05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81,4%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5" name="TextBox 165"/>
          <p:cNvSpPr txBox="1">
            <a:spLocks noChangeArrowheads="1"/>
          </p:cNvSpPr>
          <p:nvPr/>
        </p:nvSpPr>
        <p:spPr bwMode="auto">
          <a:xfrm>
            <a:off x="5292452" y="3789040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0,6/ 78,36%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10,31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76,5%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6" name="TextBox 166"/>
          <p:cNvSpPr txBox="1">
            <a:spLocks noChangeArrowheads="1"/>
          </p:cNvSpPr>
          <p:nvPr/>
        </p:nvSpPr>
        <p:spPr bwMode="auto">
          <a:xfrm>
            <a:off x="5283200" y="838200"/>
            <a:ext cx="503238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7" name="TextBox 181"/>
          <p:cNvSpPr txBox="1">
            <a:spLocks noChangeArrowheads="1"/>
          </p:cNvSpPr>
          <p:nvPr/>
        </p:nvSpPr>
        <p:spPr bwMode="auto">
          <a:xfrm>
            <a:off x="6443663" y="836613"/>
            <a:ext cx="50482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8" name="TextBox 186"/>
          <p:cNvSpPr txBox="1">
            <a:spLocks noChangeArrowheads="1"/>
          </p:cNvSpPr>
          <p:nvPr/>
        </p:nvSpPr>
        <p:spPr bwMode="auto">
          <a:xfrm>
            <a:off x="3406775" y="285750"/>
            <a:ext cx="5746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9" name="TextBox 187"/>
          <p:cNvSpPr txBox="1">
            <a:spLocks noChangeArrowheads="1"/>
          </p:cNvSpPr>
          <p:nvPr/>
        </p:nvSpPr>
        <p:spPr bwMode="auto">
          <a:xfrm>
            <a:off x="4821238" y="279400"/>
            <a:ext cx="576262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5220" name="TextBox 188"/>
          <p:cNvSpPr txBox="1">
            <a:spLocks noChangeArrowheads="1"/>
          </p:cNvSpPr>
          <p:nvPr/>
        </p:nvSpPr>
        <p:spPr bwMode="auto">
          <a:xfrm>
            <a:off x="6300788" y="288925"/>
            <a:ext cx="5746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5221" name="TextBox 189"/>
          <p:cNvSpPr txBox="1">
            <a:spLocks noChangeArrowheads="1"/>
          </p:cNvSpPr>
          <p:nvPr/>
        </p:nvSpPr>
        <p:spPr bwMode="auto">
          <a:xfrm>
            <a:off x="7667625" y="333375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5222" name="TextBox 190"/>
          <p:cNvSpPr txBox="1">
            <a:spLocks noChangeArrowheads="1"/>
          </p:cNvSpPr>
          <p:nvPr/>
        </p:nvSpPr>
        <p:spPr bwMode="auto">
          <a:xfrm>
            <a:off x="8224838" y="793750"/>
            <a:ext cx="43180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6948265" y="5297979"/>
            <a:ext cx="200394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5219293" y="6278219"/>
            <a:ext cx="21307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179510" y="1871047"/>
            <a:ext cx="2376265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r>
              <a:rPr lang="ru-RU" sz="9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Внесено минеральных удобрений, </a:t>
            </a:r>
            <a:r>
              <a:rPr lang="ru-RU" sz="900" b="1" dirty="0" err="1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тыс.тонн</a:t>
            </a:r>
            <a:r>
              <a:rPr lang="ru-RU" sz="9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00" b="1" dirty="0" err="1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д.в</a:t>
            </a:r>
            <a:r>
              <a:rPr lang="ru-RU" sz="9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. / % от площади ярового сева</a:t>
            </a:r>
          </a:p>
          <a:p>
            <a:pPr algn="just"/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Обработано гербицидами, тыс. га / </a:t>
            </a:r>
            <a:b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  от площади ярового сева</a:t>
            </a:r>
          </a:p>
        </p:txBody>
      </p:sp>
    </p:spTree>
    <p:extLst>
      <p:ext uri="{BB962C8B-B14F-4D97-AF65-F5344CB8AC3E}">
        <p14:creationId xmlns:p14="http://schemas.microsoft.com/office/powerpoint/2010/main" val="1544182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2793" y="1663764"/>
            <a:ext cx="2604991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tabLst>
                <a:tab pos="722313" algn="l"/>
              </a:tabLst>
              <a:defRPr/>
            </a:pPr>
            <a:endParaRPr lang="ru-RU" sz="9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tabLst>
                <a:tab pos="722313" algn="l"/>
              </a:tabLst>
              <a:defRPr/>
            </a:pPr>
            <a:r>
              <a:rPr lang="ru-RU" sz="11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Справочно: </a:t>
            </a:r>
          </a:p>
          <a:p>
            <a:pPr algn="just" fontAlgn="auto">
              <a:spcBef>
                <a:spcPts val="0"/>
              </a:spcBef>
              <a:spcAft>
                <a:spcPts val="0"/>
              </a:spcAft>
              <a:tabLst>
                <a:tab pos="722313" algn="l"/>
              </a:tabLst>
              <a:defRPr/>
            </a:pPr>
            <a:r>
              <a:rPr lang="ru-RU" sz="11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Красноярский край по валовому сбору зерна в </a:t>
            </a:r>
            <a:r>
              <a:rPr lang="ru-RU" sz="11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2020 </a:t>
            </a:r>
            <a:r>
              <a:rPr lang="ru-RU" sz="11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году занимает </a:t>
            </a:r>
            <a:r>
              <a:rPr lang="ru-RU" sz="11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ru-RU" sz="11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место среди субъектов СФО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latin typeface="Arial Narrow" panose="020B0606020202030204" pitchFamily="34" charset="0"/>
              <a:cs typeface="Times New Roman" pitchFamily="18" charset="0"/>
            </a:endParaRPr>
          </a:p>
        </p:txBody>
      </p:sp>
      <p:grpSp>
        <p:nvGrpSpPr>
          <p:cNvPr id="144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45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7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8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9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0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1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2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3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6147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8835543A-9BF1-4711-B9AD-484927AEE201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6242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6150" name="TextBox 105"/>
          <p:cNvSpPr txBox="1">
            <a:spLocks noChangeArrowheads="1"/>
          </p:cNvSpPr>
          <p:nvPr/>
        </p:nvSpPr>
        <p:spPr bwMode="auto">
          <a:xfrm>
            <a:off x="3995738" y="5373688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6151" name="TextBox 106"/>
          <p:cNvSpPr txBox="1">
            <a:spLocks noChangeArrowheads="1"/>
          </p:cNvSpPr>
          <p:nvPr/>
        </p:nvSpPr>
        <p:spPr bwMode="auto">
          <a:xfrm>
            <a:off x="4657725" y="556577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6152" name="TextBox 107"/>
          <p:cNvSpPr txBox="1">
            <a:spLocks noChangeArrowheads="1"/>
          </p:cNvSpPr>
          <p:nvPr/>
        </p:nvSpPr>
        <p:spPr bwMode="auto">
          <a:xfrm>
            <a:off x="4975225" y="4868863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6153" name="TextBox 108"/>
          <p:cNvSpPr txBox="1">
            <a:spLocks noChangeArrowheads="1"/>
          </p:cNvSpPr>
          <p:nvPr/>
        </p:nvSpPr>
        <p:spPr bwMode="auto">
          <a:xfrm>
            <a:off x="3986638" y="4588157"/>
            <a:ext cx="5540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6154" name="TextBox 109"/>
          <p:cNvSpPr txBox="1">
            <a:spLocks noChangeArrowheads="1"/>
          </p:cNvSpPr>
          <p:nvPr/>
        </p:nvSpPr>
        <p:spPr bwMode="auto">
          <a:xfrm>
            <a:off x="5703888" y="4259263"/>
            <a:ext cx="520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6155" name="TextBox 110"/>
          <p:cNvSpPr txBox="1">
            <a:spLocks noChangeArrowheads="1"/>
          </p:cNvSpPr>
          <p:nvPr/>
        </p:nvSpPr>
        <p:spPr bwMode="auto">
          <a:xfrm>
            <a:off x="3624964" y="3948953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6156" name="TextBox 111"/>
          <p:cNvSpPr txBox="1">
            <a:spLocks noChangeArrowheads="1"/>
          </p:cNvSpPr>
          <p:nvPr/>
        </p:nvSpPr>
        <p:spPr bwMode="auto">
          <a:xfrm>
            <a:off x="4432300" y="3829050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6157" name="TextBox 112"/>
          <p:cNvSpPr txBox="1">
            <a:spLocks noChangeArrowheads="1"/>
          </p:cNvSpPr>
          <p:nvPr/>
        </p:nvSpPr>
        <p:spPr bwMode="auto">
          <a:xfrm rot="10800000" flipV="1">
            <a:off x="5262563" y="3714483"/>
            <a:ext cx="647700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6158" name="TextBox 113"/>
          <p:cNvSpPr txBox="1">
            <a:spLocks noChangeArrowheads="1"/>
          </p:cNvSpPr>
          <p:nvPr/>
        </p:nvSpPr>
        <p:spPr bwMode="auto">
          <a:xfrm>
            <a:off x="5057775" y="3179763"/>
            <a:ext cx="3667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6159" name="TextBox 114"/>
          <p:cNvSpPr txBox="1">
            <a:spLocks noChangeArrowheads="1"/>
          </p:cNvSpPr>
          <p:nvPr/>
        </p:nvSpPr>
        <p:spPr bwMode="auto">
          <a:xfrm>
            <a:off x="5724128" y="3356992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6160" name="TextBox 115"/>
          <p:cNvSpPr txBox="1">
            <a:spLocks noChangeArrowheads="1"/>
          </p:cNvSpPr>
          <p:nvPr/>
        </p:nvSpPr>
        <p:spPr bwMode="auto">
          <a:xfrm>
            <a:off x="6169025" y="3179763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6161" name="TextBox 116"/>
          <p:cNvSpPr txBox="1">
            <a:spLocks noChangeArrowheads="1"/>
          </p:cNvSpPr>
          <p:nvPr/>
        </p:nvSpPr>
        <p:spPr bwMode="auto">
          <a:xfrm>
            <a:off x="3779912" y="341148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6162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6163" name="TextBox 118"/>
          <p:cNvSpPr txBox="1">
            <a:spLocks noChangeArrowheads="1"/>
          </p:cNvSpPr>
          <p:nvPr/>
        </p:nvSpPr>
        <p:spPr bwMode="auto">
          <a:xfrm>
            <a:off x="3218121" y="3058998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4" name="TextBox 119"/>
          <p:cNvSpPr txBox="1">
            <a:spLocks noChangeArrowheads="1"/>
          </p:cNvSpPr>
          <p:nvPr/>
        </p:nvSpPr>
        <p:spPr bwMode="auto">
          <a:xfrm>
            <a:off x="2727641" y="2915703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6165" name="TextBox 120"/>
          <p:cNvSpPr txBox="1">
            <a:spLocks noChangeArrowheads="1"/>
          </p:cNvSpPr>
          <p:nvPr/>
        </p:nvSpPr>
        <p:spPr bwMode="auto">
          <a:xfrm>
            <a:off x="3335811" y="2701254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6166" name="TextBox 121"/>
          <p:cNvSpPr txBox="1">
            <a:spLocks noChangeArrowheads="1"/>
          </p:cNvSpPr>
          <p:nvPr/>
        </p:nvSpPr>
        <p:spPr bwMode="auto">
          <a:xfrm>
            <a:off x="3503613" y="2214563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6167" name="TextBox 122"/>
          <p:cNvSpPr txBox="1">
            <a:spLocks noChangeArrowheads="1"/>
          </p:cNvSpPr>
          <p:nvPr/>
        </p:nvSpPr>
        <p:spPr bwMode="auto">
          <a:xfrm>
            <a:off x="2929306" y="2401196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8" name="TextBox 123"/>
          <p:cNvSpPr txBox="1">
            <a:spLocks noChangeArrowheads="1"/>
          </p:cNvSpPr>
          <p:nvPr/>
        </p:nvSpPr>
        <p:spPr bwMode="auto">
          <a:xfrm>
            <a:off x="3935877" y="2467463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9" name="TextBox 124"/>
          <p:cNvSpPr txBox="1">
            <a:spLocks noChangeArrowheads="1"/>
          </p:cNvSpPr>
          <p:nvPr/>
        </p:nvSpPr>
        <p:spPr bwMode="auto">
          <a:xfrm>
            <a:off x="4283075" y="2205038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6170" name="TextBox 125"/>
          <p:cNvSpPr txBox="1">
            <a:spLocks noChangeArrowheads="1"/>
          </p:cNvSpPr>
          <p:nvPr/>
        </p:nvSpPr>
        <p:spPr bwMode="auto">
          <a:xfrm>
            <a:off x="5033963" y="1989138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6171" name="TextBox 126"/>
          <p:cNvSpPr txBox="1">
            <a:spLocks noChangeArrowheads="1"/>
          </p:cNvSpPr>
          <p:nvPr/>
        </p:nvSpPr>
        <p:spPr bwMode="auto">
          <a:xfrm>
            <a:off x="4692650" y="2636838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6172" name="TextBox 127"/>
          <p:cNvSpPr txBox="1">
            <a:spLocks noChangeArrowheads="1"/>
          </p:cNvSpPr>
          <p:nvPr/>
        </p:nvSpPr>
        <p:spPr bwMode="auto">
          <a:xfrm>
            <a:off x="5314950" y="2636838"/>
            <a:ext cx="3524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6173" name="TextBox 128"/>
          <p:cNvSpPr txBox="1">
            <a:spLocks noChangeArrowheads="1"/>
          </p:cNvSpPr>
          <p:nvPr/>
        </p:nvSpPr>
        <p:spPr bwMode="auto">
          <a:xfrm>
            <a:off x="5508625" y="2420938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6174" name="TextBox 129"/>
          <p:cNvSpPr txBox="1">
            <a:spLocks noChangeArrowheads="1"/>
          </p:cNvSpPr>
          <p:nvPr/>
        </p:nvSpPr>
        <p:spPr bwMode="auto">
          <a:xfrm>
            <a:off x="5894388" y="2238375"/>
            <a:ext cx="35083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6175" name="TextBox 130"/>
          <p:cNvSpPr txBox="1">
            <a:spLocks noChangeArrowheads="1"/>
          </p:cNvSpPr>
          <p:nvPr/>
        </p:nvSpPr>
        <p:spPr bwMode="auto">
          <a:xfrm>
            <a:off x="6253163" y="2443163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6176" name="TextBox 131"/>
          <p:cNvSpPr txBox="1">
            <a:spLocks noChangeArrowheads="1"/>
          </p:cNvSpPr>
          <p:nvPr/>
        </p:nvSpPr>
        <p:spPr bwMode="auto">
          <a:xfrm>
            <a:off x="6588125" y="227647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</a:p>
        </p:txBody>
      </p:sp>
      <p:sp>
        <p:nvSpPr>
          <p:cNvPr id="6177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6178" name="TextBox 133"/>
          <p:cNvSpPr txBox="1">
            <a:spLocks noChangeArrowheads="1"/>
          </p:cNvSpPr>
          <p:nvPr/>
        </p:nvSpPr>
        <p:spPr bwMode="auto">
          <a:xfrm>
            <a:off x="5768556" y="1767533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6179" name="TextBox 134"/>
          <p:cNvSpPr txBox="1">
            <a:spLocks noChangeArrowheads="1"/>
          </p:cNvSpPr>
          <p:nvPr/>
        </p:nvSpPr>
        <p:spPr bwMode="auto">
          <a:xfrm>
            <a:off x="5431103" y="121412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6180" name="TextBox 135"/>
          <p:cNvSpPr txBox="1">
            <a:spLocks noChangeArrowheads="1"/>
          </p:cNvSpPr>
          <p:nvPr/>
        </p:nvSpPr>
        <p:spPr bwMode="auto">
          <a:xfrm>
            <a:off x="4611688" y="1657350"/>
            <a:ext cx="59848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6181" name="TextBox 136"/>
          <p:cNvSpPr txBox="1">
            <a:spLocks noChangeArrowheads="1"/>
          </p:cNvSpPr>
          <p:nvPr/>
        </p:nvSpPr>
        <p:spPr bwMode="auto">
          <a:xfrm>
            <a:off x="3697288" y="1844675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</a:p>
        </p:txBody>
      </p:sp>
      <p:sp>
        <p:nvSpPr>
          <p:cNvPr id="6182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6183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4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5" name="TextBox 140"/>
          <p:cNvSpPr txBox="1">
            <a:spLocks noChangeArrowheads="1"/>
          </p:cNvSpPr>
          <p:nvPr/>
        </p:nvSpPr>
        <p:spPr bwMode="auto">
          <a:xfrm>
            <a:off x="4932040" y="1052736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6186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6187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6188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6189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0796" y="759667"/>
            <a:ext cx="2727955" cy="913515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Валовое производство </a:t>
            </a:r>
            <a:r>
              <a:rPr lang="ru-RU" sz="16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зерновых культур</a:t>
            </a:r>
            <a:endParaRPr lang="ru-RU" sz="16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данным </a:t>
            </a:r>
            <a:r>
              <a:rPr lang="ru-RU" sz="900" i="1" dirty="0" err="1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Красноярскстат</a:t>
            </a:r>
            <a:endParaRPr lang="ru-RU" sz="9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92" name="TextBox 3"/>
          <p:cNvSpPr txBox="1">
            <a:spLocks noChangeArrowheads="1"/>
          </p:cNvSpPr>
          <p:nvPr/>
        </p:nvSpPr>
        <p:spPr bwMode="auto">
          <a:xfrm>
            <a:off x="5283994" y="2700338"/>
            <a:ext cx="48895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44,39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32,81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9,18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1,41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508625" y="2514600"/>
            <a:ext cx="528638" cy="442035"/>
          </a:xfrm>
          <a:prstGeom prst="rect">
            <a:avLst/>
          </a:prstGeom>
          <a:noFill/>
        </p:spPr>
        <p:txBody>
          <a:bodyPr lIns="36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104,6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66,01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24,47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11,89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4" name="TextBox 146"/>
          <p:cNvSpPr txBox="1">
            <a:spLocks noChangeArrowheads="1"/>
          </p:cNvSpPr>
          <p:nvPr/>
        </p:nvSpPr>
        <p:spPr bwMode="auto">
          <a:xfrm>
            <a:off x="5775325" y="2319338"/>
            <a:ext cx="5969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135,9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68,01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27,07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38,7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5" name="TextBox 147"/>
          <p:cNvSpPr txBox="1">
            <a:spLocks noChangeArrowheads="1"/>
          </p:cNvSpPr>
          <p:nvPr/>
        </p:nvSpPr>
        <p:spPr bwMode="auto">
          <a:xfrm>
            <a:off x="6257925" y="2535238"/>
            <a:ext cx="474663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35,4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26,585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6,25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2,28</a:t>
            </a:r>
          </a:p>
          <a:p>
            <a:pPr algn="ctr"/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0,02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6" name="TextBox 148"/>
          <p:cNvSpPr txBox="1">
            <a:spLocks noChangeArrowheads="1"/>
          </p:cNvSpPr>
          <p:nvPr/>
        </p:nvSpPr>
        <p:spPr bwMode="auto">
          <a:xfrm>
            <a:off x="6588125" y="2359025"/>
            <a:ext cx="4826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42,79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29,46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9,16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4,17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7" name="TextBox 150"/>
          <p:cNvSpPr txBox="1">
            <a:spLocks noChangeArrowheads="1"/>
          </p:cNvSpPr>
          <p:nvPr/>
        </p:nvSpPr>
        <p:spPr bwMode="auto">
          <a:xfrm>
            <a:off x="4994275" y="3275013"/>
            <a:ext cx="5048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8,03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3,02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2,2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2,65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8" name="TextBox 152"/>
          <p:cNvSpPr txBox="1">
            <a:spLocks noChangeArrowheads="1"/>
          </p:cNvSpPr>
          <p:nvPr/>
        </p:nvSpPr>
        <p:spPr bwMode="auto">
          <a:xfrm>
            <a:off x="5081588" y="2085975"/>
            <a:ext cx="504825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61,12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34,91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18,25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6,78</a:t>
            </a:r>
          </a:p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0,04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05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6206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6207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6208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6211" name="TextBox 164"/>
          <p:cNvSpPr txBox="1">
            <a:spLocks noChangeArrowheads="1"/>
          </p:cNvSpPr>
          <p:nvPr/>
        </p:nvSpPr>
        <p:spPr bwMode="auto">
          <a:xfrm>
            <a:off x="2816225" y="1744663"/>
            <a:ext cx="5762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13,04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7,07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5,46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2" name="TextBox 167"/>
          <p:cNvSpPr txBox="1">
            <a:spLocks noChangeArrowheads="1"/>
          </p:cNvSpPr>
          <p:nvPr/>
        </p:nvSpPr>
        <p:spPr bwMode="auto">
          <a:xfrm>
            <a:off x="2943993" y="2486185"/>
            <a:ext cx="5381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30,46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28,12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8,69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2,69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3" name="TextBox 168"/>
          <p:cNvSpPr txBox="1">
            <a:spLocks noChangeArrowheads="1"/>
          </p:cNvSpPr>
          <p:nvPr/>
        </p:nvSpPr>
        <p:spPr bwMode="auto">
          <a:xfrm>
            <a:off x="3555305" y="2752389"/>
            <a:ext cx="57467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252,12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141,1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77,39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27,05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4" name="TextBox 169"/>
          <p:cNvSpPr txBox="1">
            <a:spLocks noChangeArrowheads="1"/>
          </p:cNvSpPr>
          <p:nvPr/>
        </p:nvSpPr>
        <p:spPr bwMode="auto">
          <a:xfrm>
            <a:off x="2727641" y="3058998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162,47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128,0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12,34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22,13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5" name="TextBox 170"/>
          <p:cNvSpPr txBox="1">
            <a:spLocks noChangeArrowheads="1"/>
          </p:cNvSpPr>
          <p:nvPr/>
        </p:nvSpPr>
        <p:spPr bwMode="auto">
          <a:xfrm>
            <a:off x="3266989" y="3158877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529,4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360,4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134,18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35,41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6" name="TextBox 171"/>
          <p:cNvSpPr txBox="1">
            <a:spLocks noChangeArrowheads="1"/>
          </p:cNvSpPr>
          <p:nvPr/>
        </p:nvSpPr>
        <p:spPr bwMode="auto">
          <a:xfrm>
            <a:off x="3709988" y="3475830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164,64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109,07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30,05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25,26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7" name="TextBox 172"/>
          <p:cNvSpPr txBox="1">
            <a:spLocks noChangeArrowheads="1"/>
          </p:cNvSpPr>
          <p:nvPr/>
        </p:nvSpPr>
        <p:spPr bwMode="auto">
          <a:xfrm>
            <a:off x="4630738" y="1743075"/>
            <a:ext cx="5762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58,9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39,4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18,33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1,13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8" name="TextBox 174"/>
          <p:cNvSpPr txBox="1">
            <a:spLocks noChangeArrowheads="1"/>
          </p:cNvSpPr>
          <p:nvPr/>
        </p:nvSpPr>
        <p:spPr bwMode="auto">
          <a:xfrm>
            <a:off x="6423159" y="1675788"/>
            <a:ext cx="592138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69,42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50,62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11,88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5,75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9" name="TextBox 175"/>
          <p:cNvSpPr txBox="1">
            <a:spLocks noChangeArrowheads="1"/>
          </p:cNvSpPr>
          <p:nvPr/>
        </p:nvSpPr>
        <p:spPr bwMode="auto">
          <a:xfrm>
            <a:off x="5673755" y="1837080"/>
            <a:ext cx="5048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83,83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62,58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13,14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5,9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4284663" y="2271750"/>
            <a:ext cx="574675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56,74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35,98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7,62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8,96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1" name="TextBox 177"/>
          <p:cNvSpPr txBox="1">
            <a:spLocks noChangeArrowheads="1"/>
          </p:cNvSpPr>
          <p:nvPr/>
        </p:nvSpPr>
        <p:spPr bwMode="auto">
          <a:xfrm>
            <a:off x="4100602" y="3197511"/>
            <a:ext cx="7921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175,96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130,26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13,73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31,88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2" name="TextBox 178"/>
          <p:cNvSpPr txBox="1">
            <a:spLocks noChangeArrowheads="1"/>
          </p:cNvSpPr>
          <p:nvPr/>
        </p:nvSpPr>
        <p:spPr bwMode="auto">
          <a:xfrm>
            <a:off x="5724128" y="3501008"/>
            <a:ext cx="500063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34,31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21,96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5,79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5,21</a:t>
            </a:r>
          </a:p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0,29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103938" y="3270250"/>
            <a:ext cx="59055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44,83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29,37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4,63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9,71</a:t>
            </a:r>
            <a:endParaRPr lang="en-US" sz="600" b="1" dirty="0" smtClean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0,01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4" name="TextBox 180"/>
          <p:cNvSpPr txBox="1">
            <a:spLocks noChangeArrowheads="1"/>
          </p:cNvSpPr>
          <p:nvPr/>
        </p:nvSpPr>
        <p:spPr bwMode="auto">
          <a:xfrm>
            <a:off x="3929063" y="4020799"/>
            <a:ext cx="622300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111,81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76,31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11,24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13,27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5" name="TextBox 182"/>
          <p:cNvSpPr txBox="1">
            <a:spLocks noChangeArrowheads="1"/>
          </p:cNvSpPr>
          <p:nvPr/>
        </p:nvSpPr>
        <p:spPr bwMode="auto">
          <a:xfrm>
            <a:off x="4357688" y="3920934"/>
            <a:ext cx="61277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36,02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19,47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1,31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15,08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6" name="TextBox 269"/>
          <p:cNvSpPr txBox="1">
            <a:spLocks noChangeArrowheads="1"/>
          </p:cNvSpPr>
          <p:nvPr/>
        </p:nvSpPr>
        <p:spPr bwMode="auto">
          <a:xfrm>
            <a:off x="5651500" y="4367213"/>
            <a:ext cx="649288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79,33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34,72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15,09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22,36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2,34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7" name="TextBox 270"/>
          <p:cNvSpPr txBox="1">
            <a:spLocks noChangeArrowheads="1"/>
          </p:cNvSpPr>
          <p:nvPr/>
        </p:nvSpPr>
        <p:spPr bwMode="auto">
          <a:xfrm>
            <a:off x="5005509" y="4948512"/>
            <a:ext cx="6064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33,65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16,64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0,38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16,47</a:t>
            </a:r>
          </a:p>
        </p:txBody>
      </p:sp>
      <p:sp>
        <p:nvSpPr>
          <p:cNvPr id="272" name="TextBox 271"/>
          <p:cNvSpPr txBox="1"/>
          <p:nvPr/>
        </p:nvSpPr>
        <p:spPr>
          <a:xfrm>
            <a:off x="4626625" y="5650752"/>
            <a:ext cx="57785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9,13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1,04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5,49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2,43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0,17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3924300" y="5483225"/>
            <a:ext cx="64770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21,76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6,09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5,99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1,24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0,31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0" name="TextBox 273"/>
          <p:cNvSpPr txBox="1">
            <a:spLocks noChangeArrowheads="1"/>
          </p:cNvSpPr>
          <p:nvPr/>
        </p:nvSpPr>
        <p:spPr bwMode="auto">
          <a:xfrm>
            <a:off x="4002621" y="4681328"/>
            <a:ext cx="647700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84,97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39,68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7,92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19,5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5,38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1" name="TextBox 183"/>
          <p:cNvSpPr txBox="1">
            <a:spLocks noChangeArrowheads="1"/>
          </p:cNvSpPr>
          <p:nvPr/>
        </p:nvSpPr>
        <p:spPr bwMode="auto">
          <a:xfrm>
            <a:off x="4254500" y="1284288"/>
            <a:ext cx="503238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6,25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4,85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1,4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2" name="TextBox 184"/>
          <p:cNvSpPr txBox="1">
            <a:spLocks noChangeArrowheads="1"/>
          </p:cNvSpPr>
          <p:nvPr/>
        </p:nvSpPr>
        <p:spPr bwMode="auto">
          <a:xfrm>
            <a:off x="4783138" y="1124744"/>
            <a:ext cx="649287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3,47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1,14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3" name="TextBox 185"/>
          <p:cNvSpPr txBox="1">
            <a:spLocks noChangeArrowheads="1"/>
          </p:cNvSpPr>
          <p:nvPr/>
        </p:nvSpPr>
        <p:spPr bwMode="auto">
          <a:xfrm>
            <a:off x="3700524" y="831874"/>
            <a:ext cx="576262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0,65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A4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0,65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4" name="TextBox 145"/>
          <p:cNvSpPr txBox="1">
            <a:spLocks noChangeArrowheads="1"/>
          </p:cNvSpPr>
          <p:nvPr/>
        </p:nvSpPr>
        <p:spPr bwMode="auto">
          <a:xfrm>
            <a:off x="3536978" y="2288515"/>
            <a:ext cx="399894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28,7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17,71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1,39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2,9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5" name="TextBox 149"/>
          <p:cNvSpPr txBox="1">
            <a:spLocks noChangeArrowheads="1"/>
          </p:cNvSpPr>
          <p:nvPr/>
        </p:nvSpPr>
        <p:spPr bwMode="auto">
          <a:xfrm>
            <a:off x="3905384" y="2553827"/>
            <a:ext cx="5381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1,88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0,7 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1,18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6" name="TextBox 151"/>
          <p:cNvSpPr txBox="1">
            <a:spLocks noChangeArrowheads="1"/>
          </p:cNvSpPr>
          <p:nvPr/>
        </p:nvSpPr>
        <p:spPr bwMode="auto">
          <a:xfrm>
            <a:off x="3660967" y="1929097"/>
            <a:ext cx="5381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1,3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0,79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0,48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4668838" y="2717800"/>
            <a:ext cx="576262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7,37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6,49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0,12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0,01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8" name="TextBox 166"/>
          <p:cNvSpPr txBox="1">
            <a:spLocks noChangeArrowheads="1"/>
          </p:cNvSpPr>
          <p:nvPr/>
        </p:nvSpPr>
        <p:spPr bwMode="auto">
          <a:xfrm>
            <a:off x="5402529" y="1272354"/>
            <a:ext cx="503237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48,,87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38,95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8,44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1,13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9" name="TextBox 192"/>
          <p:cNvSpPr txBox="1">
            <a:spLocks noChangeArrowheads="1"/>
          </p:cNvSpPr>
          <p:nvPr/>
        </p:nvSpPr>
        <p:spPr bwMode="auto">
          <a:xfrm>
            <a:off x="5360634" y="3822423"/>
            <a:ext cx="49847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33,76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29,31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2,84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1,09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85"/>
          <p:cNvSpPr txBox="1">
            <a:spLocks noChangeArrowheads="1"/>
          </p:cNvSpPr>
          <p:nvPr/>
        </p:nvSpPr>
        <p:spPr bwMode="auto">
          <a:xfrm>
            <a:off x="8172400" y="836712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0,08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0,08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6876257" y="5297979"/>
            <a:ext cx="207595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139393" y="6267906"/>
            <a:ext cx="21563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36512" y="6221309"/>
            <a:ext cx="592034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ыс. тонн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9" name="Диаграмма 8"/>
          <p:cNvGraphicFramePr/>
          <p:nvPr>
            <p:extLst>
              <p:ext uri="{D42A27DB-BD31-4B8C-83A1-F6EECF244321}">
                <p14:modId xmlns:p14="http://schemas.microsoft.com/office/powerpoint/2010/main" val="442996727"/>
              </p:ext>
            </p:extLst>
          </p:nvPr>
        </p:nvGraphicFramePr>
        <p:xfrm>
          <a:off x="-140186" y="3424320"/>
          <a:ext cx="6951994" cy="32451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7385633" y="1718464"/>
            <a:ext cx="165618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defRPr/>
            </a:pPr>
            <a:r>
              <a:rPr lang="ru-RU" sz="9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Валовой сбор зерна  всего, </a:t>
            </a:r>
            <a:r>
              <a:rPr lang="ru-RU" sz="9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тыс. тонн,  в </a:t>
            </a:r>
            <a:r>
              <a:rPr lang="ru-RU" sz="9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т.ч</a:t>
            </a:r>
            <a:r>
              <a:rPr lang="ru-RU" sz="9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.:</a:t>
            </a:r>
            <a:endParaRPr lang="ru-RU" sz="9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9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Пшеница</a:t>
            </a:r>
            <a:endParaRPr lang="ru-RU" sz="9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9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Ячмень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tabLst>
                <a:tab pos="722313" algn="l"/>
              </a:tabLst>
              <a:defRPr/>
            </a:pPr>
            <a:r>
              <a:rPr lang="ru-RU" sz="9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Овес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tabLst>
                <a:tab pos="722313" algn="l"/>
              </a:tabLst>
              <a:defRPr/>
            </a:pPr>
            <a:r>
              <a:rPr lang="ru-RU" sz="900" b="1" dirty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Гречиха</a:t>
            </a:r>
          </a:p>
        </p:txBody>
      </p:sp>
    </p:spTree>
    <p:extLst>
      <p:ext uri="{BB962C8B-B14F-4D97-AF65-F5344CB8AC3E}">
        <p14:creationId xmlns:p14="http://schemas.microsoft.com/office/powerpoint/2010/main" val="2533730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44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5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7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8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7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88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9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0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1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6147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8835543A-9BF1-4711-B9AD-484927AEE201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7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6242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6150" name="TextBox 105"/>
          <p:cNvSpPr txBox="1">
            <a:spLocks noChangeArrowheads="1"/>
          </p:cNvSpPr>
          <p:nvPr/>
        </p:nvSpPr>
        <p:spPr bwMode="auto">
          <a:xfrm>
            <a:off x="3995738" y="5373688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6151" name="TextBox 106"/>
          <p:cNvSpPr txBox="1">
            <a:spLocks noChangeArrowheads="1"/>
          </p:cNvSpPr>
          <p:nvPr/>
        </p:nvSpPr>
        <p:spPr bwMode="auto">
          <a:xfrm>
            <a:off x="4657725" y="556577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6152" name="TextBox 107"/>
          <p:cNvSpPr txBox="1">
            <a:spLocks noChangeArrowheads="1"/>
          </p:cNvSpPr>
          <p:nvPr/>
        </p:nvSpPr>
        <p:spPr bwMode="auto">
          <a:xfrm>
            <a:off x="4931239" y="4891273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53" name="TextBox 108"/>
          <p:cNvSpPr txBox="1">
            <a:spLocks noChangeArrowheads="1"/>
          </p:cNvSpPr>
          <p:nvPr/>
        </p:nvSpPr>
        <p:spPr bwMode="auto">
          <a:xfrm>
            <a:off x="3908203" y="4568125"/>
            <a:ext cx="5540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6154" name="TextBox 109"/>
          <p:cNvSpPr txBox="1">
            <a:spLocks noChangeArrowheads="1"/>
          </p:cNvSpPr>
          <p:nvPr/>
        </p:nvSpPr>
        <p:spPr bwMode="auto">
          <a:xfrm>
            <a:off x="5648158" y="4282815"/>
            <a:ext cx="520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55" name="TextBox 110"/>
          <p:cNvSpPr txBox="1">
            <a:spLocks noChangeArrowheads="1"/>
          </p:cNvSpPr>
          <p:nvPr/>
        </p:nvSpPr>
        <p:spPr bwMode="auto">
          <a:xfrm>
            <a:off x="3774937" y="3996957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6156" name="TextBox 111"/>
          <p:cNvSpPr txBox="1">
            <a:spLocks noChangeArrowheads="1"/>
          </p:cNvSpPr>
          <p:nvPr/>
        </p:nvSpPr>
        <p:spPr bwMode="auto">
          <a:xfrm>
            <a:off x="4432300" y="3829050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6157" name="TextBox 112"/>
          <p:cNvSpPr txBox="1">
            <a:spLocks noChangeArrowheads="1"/>
          </p:cNvSpPr>
          <p:nvPr/>
        </p:nvSpPr>
        <p:spPr bwMode="auto">
          <a:xfrm rot="10800000" flipV="1">
            <a:off x="5255807" y="3611800"/>
            <a:ext cx="647700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6158" name="TextBox 113"/>
          <p:cNvSpPr txBox="1">
            <a:spLocks noChangeArrowheads="1"/>
          </p:cNvSpPr>
          <p:nvPr/>
        </p:nvSpPr>
        <p:spPr bwMode="auto">
          <a:xfrm>
            <a:off x="5057775" y="3179763"/>
            <a:ext cx="3667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6159" name="TextBox 114"/>
          <p:cNvSpPr txBox="1">
            <a:spLocks noChangeArrowheads="1"/>
          </p:cNvSpPr>
          <p:nvPr/>
        </p:nvSpPr>
        <p:spPr bwMode="auto">
          <a:xfrm>
            <a:off x="5724128" y="3411488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6160" name="TextBox 115"/>
          <p:cNvSpPr txBox="1">
            <a:spLocks noChangeArrowheads="1"/>
          </p:cNvSpPr>
          <p:nvPr/>
        </p:nvSpPr>
        <p:spPr bwMode="auto">
          <a:xfrm>
            <a:off x="6169025" y="3179763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6161" name="TextBox 116"/>
          <p:cNvSpPr txBox="1">
            <a:spLocks noChangeArrowheads="1"/>
          </p:cNvSpPr>
          <p:nvPr/>
        </p:nvSpPr>
        <p:spPr bwMode="auto">
          <a:xfrm>
            <a:off x="3720830" y="3540173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6162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6163" name="TextBox 118"/>
          <p:cNvSpPr txBox="1">
            <a:spLocks noChangeArrowheads="1"/>
          </p:cNvSpPr>
          <p:nvPr/>
        </p:nvSpPr>
        <p:spPr bwMode="auto">
          <a:xfrm>
            <a:off x="3309953" y="3172667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4" name="TextBox 119"/>
          <p:cNvSpPr txBox="1">
            <a:spLocks noChangeArrowheads="1"/>
          </p:cNvSpPr>
          <p:nvPr/>
        </p:nvSpPr>
        <p:spPr bwMode="auto">
          <a:xfrm>
            <a:off x="2980127" y="2943491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5" name="TextBox 120"/>
          <p:cNvSpPr txBox="1">
            <a:spLocks noChangeArrowheads="1"/>
          </p:cNvSpPr>
          <p:nvPr/>
        </p:nvSpPr>
        <p:spPr bwMode="auto">
          <a:xfrm>
            <a:off x="3384629" y="2730959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6166" name="TextBox 121"/>
          <p:cNvSpPr txBox="1">
            <a:spLocks noChangeArrowheads="1"/>
          </p:cNvSpPr>
          <p:nvPr/>
        </p:nvSpPr>
        <p:spPr bwMode="auto">
          <a:xfrm>
            <a:off x="3571753" y="2352383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6167" name="TextBox 122"/>
          <p:cNvSpPr txBox="1">
            <a:spLocks noChangeArrowheads="1"/>
          </p:cNvSpPr>
          <p:nvPr/>
        </p:nvSpPr>
        <p:spPr bwMode="auto">
          <a:xfrm>
            <a:off x="3031340" y="2361358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8" name="TextBox 123"/>
          <p:cNvSpPr txBox="1">
            <a:spLocks noChangeArrowheads="1"/>
          </p:cNvSpPr>
          <p:nvPr/>
        </p:nvSpPr>
        <p:spPr bwMode="auto">
          <a:xfrm>
            <a:off x="3930994" y="2573428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9" name="TextBox 124"/>
          <p:cNvSpPr txBox="1">
            <a:spLocks noChangeArrowheads="1"/>
          </p:cNvSpPr>
          <p:nvPr/>
        </p:nvSpPr>
        <p:spPr bwMode="auto">
          <a:xfrm>
            <a:off x="4308328" y="2377233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6170" name="TextBox 125"/>
          <p:cNvSpPr txBox="1">
            <a:spLocks noChangeArrowheads="1"/>
          </p:cNvSpPr>
          <p:nvPr/>
        </p:nvSpPr>
        <p:spPr bwMode="auto">
          <a:xfrm>
            <a:off x="5162550" y="2095609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6171" name="TextBox 126"/>
          <p:cNvSpPr txBox="1">
            <a:spLocks noChangeArrowheads="1"/>
          </p:cNvSpPr>
          <p:nvPr/>
        </p:nvSpPr>
        <p:spPr bwMode="auto">
          <a:xfrm>
            <a:off x="4641850" y="2852746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6172" name="TextBox 127"/>
          <p:cNvSpPr txBox="1">
            <a:spLocks noChangeArrowheads="1"/>
          </p:cNvSpPr>
          <p:nvPr/>
        </p:nvSpPr>
        <p:spPr bwMode="auto">
          <a:xfrm>
            <a:off x="5295733" y="2691702"/>
            <a:ext cx="3524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73" name="TextBox 128"/>
          <p:cNvSpPr txBox="1">
            <a:spLocks noChangeArrowheads="1"/>
          </p:cNvSpPr>
          <p:nvPr/>
        </p:nvSpPr>
        <p:spPr bwMode="auto">
          <a:xfrm>
            <a:off x="5508625" y="2420938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6174" name="TextBox 129"/>
          <p:cNvSpPr txBox="1">
            <a:spLocks noChangeArrowheads="1"/>
          </p:cNvSpPr>
          <p:nvPr/>
        </p:nvSpPr>
        <p:spPr bwMode="auto">
          <a:xfrm>
            <a:off x="5894388" y="2238375"/>
            <a:ext cx="35083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6175" name="TextBox 130"/>
          <p:cNvSpPr txBox="1">
            <a:spLocks noChangeArrowheads="1"/>
          </p:cNvSpPr>
          <p:nvPr/>
        </p:nvSpPr>
        <p:spPr bwMode="auto">
          <a:xfrm>
            <a:off x="6245852" y="2347792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6176" name="TextBox 131"/>
          <p:cNvSpPr txBox="1">
            <a:spLocks noChangeArrowheads="1"/>
          </p:cNvSpPr>
          <p:nvPr/>
        </p:nvSpPr>
        <p:spPr bwMode="auto">
          <a:xfrm>
            <a:off x="6588125" y="227647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</a:p>
        </p:txBody>
      </p:sp>
      <p:sp>
        <p:nvSpPr>
          <p:cNvPr id="6177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6178" name="TextBox 133"/>
          <p:cNvSpPr txBox="1">
            <a:spLocks noChangeArrowheads="1"/>
          </p:cNvSpPr>
          <p:nvPr/>
        </p:nvSpPr>
        <p:spPr bwMode="auto">
          <a:xfrm>
            <a:off x="5691911" y="1871047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6179" name="TextBox 134"/>
          <p:cNvSpPr txBox="1">
            <a:spLocks noChangeArrowheads="1"/>
          </p:cNvSpPr>
          <p:nvPr/>
        </p:nvSpPr>
        <p:spPr bwMode="auto">
          <a:xfrm>
            <a:off x="5575842" y="1276937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6180" name="TextBox 135"/>
          <p:cNvSpPr txBox="1">
            <a:spLocks noChangeArrowheads="1"/>
          </p:cNvSpPr>
          <p:nvPr/>
        </p:nvSpPr>
        <p:spPr bwMode="auto">
          <a:xfrm>
            <a:off x="4553248" y="1728299"/>
            <a:ext cx="59848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1" name="TextBox 136"/>
          <p:cNvSpPr txBox="1">
            <a:spLocks noChangeArrowheads="1"/>
          </p:cNvSpPr>
          <p:nvPr/>
        </p:nvSpPr>
        <p:spPr bwMode="auto">
          <a:xfrm>
            <a:off x="3665455" y="2052059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2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3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4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5" name="TextBox 140"/>
          <p:cNvSpPr txBox="1">
            <a:spLocks noChangeArrowheads="1"/>
          </p:cNvSpPr>
          <p:nvPr/>
        </p:nvSpPr>
        <p:spPr bwMode="auto">
          <a:xfrm>
            <a:off x="4863555" y="1299559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6186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6187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6188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6189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92" name="TextBox 3"/>
          <p:cNvSpPr txBox="1">
            <a:spLocks noChangeArrowheads="1"/>
          </p:cNvSpPr>
          <p:nvPr/>
        </p:nvSpPr>
        <p:spPr bwMode="auto">
          <a:xfrm>
            <a:off x="5322207" y="2798929"/>
            <a:ext cx="48895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4,4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13,3</a:t>
            </a: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0,0004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508625" y="2514600"/>
            <a:ext cx="528638" cy="257369"/>
          </a:xfrm>
          <a:prstGeom prst="rect">
            <a:avLst/>
          </a:prstGeom>
          <a:noFill/>
        </p:spPr>
        <p:txBody>
          <a:bodyPr lIns="36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5,05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14,77</a:t>
            </a:r>
          </a:p>
        </p:txBody>
      </p:sp>
      <p:sp>
        <p:nvSpPr>
          <p:cNvPr id="6194" name="TextBox 146"/>
          <p:cNvSpPr txBox="1">
            <a:spLocks noChangeArrowheads="1"/>
          </p:cNvSpPr>
          <p:nvPr/>
        </p:nvSpPr>
        <p:spPr bwMode="auto">
          <a:xfrm>
            <a:off x="5775325" y="2319338"/>
            <a:ext cx="5969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3,48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2,33</a:t>
            </a:r>
          </a:p>
        </p:txBody>
      </p:sp>
      <p:sp>
        <p:nvSpPr>
          <p:cNvPr id="6195" name="TextBox 147"/>
          <p:cNvSpPr txBox="1">
            <a:spLocks noChangeArrowheads="1"/>
          </p:cNvSpPr>
          <p:nvPr/>
        </p:nvSpPr>
        <p:spPr bwMode="auto">
          <a:xfrm>
            <a:off x="6231564" y="2452622"/>
            <a:ext cx="474663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4,15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6" name="TextBox 148"/>
          <p:cNvSpPr txBox="1">
            <a:spLocks noChangeArrowheads="1"/>
          </p:cNvSpPr>
          <p:nvPr/>
        </p:nvSpPr>
        <p:spPr bwMode="auto">
          <a:xfrm>
            <a:off x="6588125" y="2359025"/>
            <a:ext cx="4826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0,21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3,5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7" name="TextBox 150"/>
          <p:cNvSpPr txBox="1">
            <a:spLocks noChangeArrowheads="1"/>
          </p:cNvSpPr>
          <p:nvPr/>
        </p:nvSpPr>
        <p:spPr bwMode="auto">
          <a:xfrm>
            <a:off x="4994275" y="3275013"/>
            <a:ext cx="50482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0,43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8" name="TextBox 152"/>
          <p:cNvSpPr txBox="1">
            <a:spLocks noChangeArrowheads="1"/>
          </p:cNvSpPr>
          <p:nvPr/>
        </p:nvSpPr>
        <p:spPr bwMode="auto">
          <a:xfrm>
            <a:off x="5071017" y="2180744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0,54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17,07</a:t>
            </a: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0,34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05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6206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6207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6208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6212" name="TextBox 167"/>
          <p:cNvSpPr txBox="1">
            <a:spLocks noChangeArrowheads="1"/>
          </p:cNvSpPr>
          <p:nvPr/>
        </p:nvSpPr>
        <p:spPr bwMode="auto">
          <a:xfrm>
            <a:off x="2925762" y="2447445"/>
            <a:ext cx="538163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10,87</a:t>
            </a:r>
            <a:endParaRPr lang="ru-RU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0,04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3" name="TextBox 168"/>
          <p:cNvSpPr txBox="1">
            <a:spLocks noChangeArrowheads="1"/>
          </p:cNvSpPr>
          <p:nvPr/>
        </p:nvSpPr>
        <p:spPr bwMode="auto">
          <a:xfrm>
            <a:off x="3390900" y="2808845"/>
            <a:ext cx="57467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14,76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4" name="TextBox 169"/>
          <p:cNvSpPr txBox="1">
            <a:spLocks noChangeArrowheads="1"/>
          </p:cNvSpPr>
          <p:nvPr/>
        </p:nvSpPr>
        <p:spPr bwMode="auto">
          <a:xfrm>
            <a:off x="2725389" y="3069205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0,51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51,57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0,001</a:t>
            </a:r>
          </a:p>
        </p:txBody>
      </p:sp>
      <p:sp>
        <p:nvSpPr>
          <p:cNvPr id="6215" name="TextBox 170"/>
          <p:cNvSpPr txBox="1">
            <a:spLocks noChangeArrowheads="1"/>
          </p:cNvSpPr>
          <p:nvPr/>
        </p:nvSpPr>
        <p:spPr bwMode="auto">
          <a:xfrm>
            <a:off x="3189303" y="3244586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0,007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22,49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0,003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6" name="TextBox 171"/>
          <p:cNvSpPr txBox="1">
            <a:spLocks noChangeArrowheads="1"/>
          </p:cNvSpPr>
          <p:nvPr/>
        </p:nvSpPr>
        <p:spPr bwMode="auto">
          <a:xfrm>
            <a:off x="3709988" y="3594288"/>
            <a:ext cx="6477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0,09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4,82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7" name="TextBox 172"/>
          <p:cNvSpPr txBox="1">
            <a:spLocks noChangeArrowheads="1"/>
          </p:cNvSpPr>
          <p:nvPr/>
        </p:nvSpPr>
        <p:spPr bwMode="auto">
          <a:xfrm>
            <a:off x="4596648" y="1839097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0,1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2,12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8" name="TextBox 174"/>
          <p:cNvSpPr txBox="1">
            <a:spLocks noChangeArrowheads="1"/>
          </p:cNvSpPr>
          <p:nvPr/>
        </p:nvSpPr>
        <p:spPr bwMode="auto">
          <a:xfrm>
            <a:off x="6343364" y="1726710"/>
            <a:ext cx="592138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8,77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9" name="TextBox 175"/>
          <p:cNvSpPr txBox="1">
            <a:spLocks noChangeArrowheads="1"/>
          </p:cNvSpPr>
          <p:nvPr/>
        </p:nvSpPr>
        <p:spPr bwMode="auto">
          <a:xfrm>
            <a:off x="5664618" y="1966138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2,53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4,99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0,009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4440655" y="2459143"/>
            <a:ext cx="574675" cy="349702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0,65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3,73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0,17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1" name="TextBox 177"/>
          <p:cNvSpPr txBox="1">
            <a:spLocks noChangeArrowheads="1"/>
          </p:cNvSpPr>
          <p:nvPr/>
        </p:nvSpPr>
        <p:spPr bwMode="auto">
          <a:xfrm>
            <a:off x="4100602" y="3197511"/>
            <a:ext cx="7921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7,33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20,28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0,007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103938" y="3270250"/>
            <a:ext cx="590550" cy="165036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8,98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4" name="TextBox 180"/>
          <p:cNvSpPr txBox="1">
            <a:spLocks noChangeArrowheads="1"/>
          </p:cNvSpPr>
          <p:nvPr/>
        </p:nvSpPr>
        <p:spPr bwMode="auto">
          <a:xfrm>
            <a:off x="3930681" y="4079875"/>
            <a:ext cx="6223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2,9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11,48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1,64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6" name="TextBox 269"/>
          <p:cNvSpPr txBox="1">
            <a:spLocks noChangeArrowheads="1"/>
          </p:cNvSpPr>
          <p:nvPr/>
        </p:nvSpPr>
        <p:spPr bwMode="auto">
          <a:xfrm>
            <a:off x="5537136" y="4345097"/>
            <a:ext cx="649288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0,9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5,9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0,4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641850" y="5683250"/>
            <a:ext cx="577850" cy="257369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0,0</a:t>
            </a: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0,25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3924300" y="5483225"/>
            <a:ext cx="647700" cy="349702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0,81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1,52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0,02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0" name="TextBox 273"/>
          <p:cNvSpPr txBox="1">
            <a:spLocks noChangeArrowheads="1"/>
          </p:cNvSpPr>
          <p:nvPr/>
        </p:nvSpPr>
        <p:spPr bwMode="auto">
          <a:xfrm>
            <a:off x="4051794" y="4634314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3,2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16,29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0,24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3" name="TextBox 185"/>
          <p:cNvSpPr txBox="1">
            <a:spLocks noChangeArrowheads="1"/>
          </p:cNvSpPr>
          <p:nvPr/>
        </p:nvSpPr>
        <p:spPr bwMode="auto">
          <a:xfrm>
            <a:off x="3675063" y="841375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4" name="TextBox 145"/>
          <p:cNvSpPr txBox="1">
            <a:spLocks noChangeArrowheads="1"/>
          </p:cNvSpPr>
          <p:nvPr/>
        </p:nvSpPr>
        <p:spPr bwMode="auto">
          <a:xfrm>
            <a:off x="3624355" y="2425700"/>
            <a:ext cx="399894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10,88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5" name="TextBox 149"/>
          <p:cNvSpPr txBox="1">
            <a:spLocks noChangeArrowheads="1"/>
          </p:cNvSpPr>
          <p:nvPr/>
        </p:nvSpPr>
        <p:spPr bwMode="auto">
          <a:xfrm>
            <a:off x="3884202" y="2657175"/>
            <a:ext cx="538163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0,49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6" name="TextBox 151"/>
          <p:cNvSpPr txBox="1">
            <a:spLocks noChangeArrowheads="1"/>
          </p:cNvSpPr>
          <p:nvPr/>
        </p:nvSpPr>
        <p:spPr bwMode="auto">
          <a:xfrm>
            <a:off x="3527491" y="2120872"/>
            <a:ext cx="538163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0,04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8" name="TextBox 166"/>
          <p:cNvSpPr txBox="1">
            <a:spLocks noChangeArrowheads="1"/>
          </p:cNvSpPr>
          <p:nvPr/>
        </p:nvSpPr>
        <p:spPr bwMode="auto">
          <a:xfrm>
            <a:off x="5511491" y="1389747"/>
            <a:ext cx="503237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0,61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0,71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9" name="TextBox 192"/>
          <p:cNvSpPr txBox="1">
            <a:spLocks noChangeArrowheads="1"/>
          </p:cNvSpPr>
          <p:nvPr/>
        </p:nvSpPr>
        <p:spPr bwMode="auto">
          <a:xfrm>
            <a:off x="5330419" y="3711411"/>
            <a:ext cx="49847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0,64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6876257" y="5297979"/>
            <a:ext cx="207595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139393" y="6267906"/>
            <a:ext cx="21307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054867" y="5013272"/>
            <a:ext cx="3762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00" b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4,7</a:t>
            </a:r>
          </a:p>
          <a:p>
            <a:r>
              <a:rPr lang="ru-RU" sz="600" b="1" dirty="0" smtClean="0">
                <a:solidFill>
                  <a:srgbClr val="1E497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1,96</a:t>
            </a:r>
            <a:endParaRPr lang="ru-RU" sz="600" b="1" dirty="0">
              <a:solidFill>
                <a:srgbClr val="1E497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43213" y="3992208"/>
            <a:ext cx="357709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00" b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6,03</a:t>
            </a:r>
            <a:endParaRPr lang="ru-RU" sz="6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801149" y="3495967"/>
            <a:ext cx="3802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00" b="1" dirty="0" smtClean="0">
                <a:solidFill>
                  <a:srgbClr val="0099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0,06</a:t>
            </a:r>
          </a:p>
          <a:p>
            <a:r>
              <a:rPr lang="ru-RU" sz="600" b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3,94</a:t>
            </a:r>
            <a:endParaRPr lang="ru-RU" sz="6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2" name="TextBox 150"/>
          <p:cNvSpPr txBox="1">
            <a:spLocks noChangeArrowheads="1"/>
          </p:cNvSpPr>
          <p:nvPr/>
        </p:nvSpPr>
        <p:spPr bwMode="auto">
          <a:xfrm>
            <a:off x="4681890" y="2960161"/>
            <a:ext cx="50482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0,005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2,41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3" name="TextBox 168"/>
          <p:cNvSpPr txBox="1">
            <a:spLocks noChangeArrowheads="1"/>
          </p:cNvSpPr>
          <p:nvPr/>
        </p:nvSpPr>
        <p:spPr bwMode="auto">
          <a:xfrm>
            <a:off x="2873834" y="1880134"/>
            <a:ext cx="57467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0,52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39" name="Диаграмма 138"/>
          <p:cNvGraphicFramePr/>
          <p:nvPr>
            <p:extLst>
              <p:ext uri="{D42A27DB-BD31-4B8C-83A1-F6EECF244321}">
                <p14:modId xmlns:p14="http://schemas.microsoft.com/office/powerpoint/2010/main" val="3263651944"/>
              </p:ext>
            </p:extLst>
          </p:nvPr>
        </p:nvGraphicFramePr>
        <p:xfrm>
          <a:off x="58132" y="1848272"/>
          <a:ext cx="2667257" cy="11866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40" name="TextBox 139"/>
          <p:cNvSpPr txBox="1"/>
          <p:nvPr/>
        </p:nvSpPr>
        <p:spPr>
          <a:xfrm>
            <a:off x="96251" y="822456"/>
            <a:ext cx="2879332" cy="1021237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2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Валовое </a:t>
            </a:r>
            <a:r>
              <a:rPr lang="ru-RU" sz="12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зернобобовых и масличных культур</a:t>
            </a:r>
            <a:endParaRPr lang="ru-RU" sz="1100" i="1" dirty="0" smtClean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12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*</a:t>
            </a:r>
            <a:r>
              <a:rPr lang="ru-RU" sz="7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по </a:t>
            </a:r>
            <a:r>
              <a:rPr lang="ru-RU" sz="7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данным </a:t>
            </a:r>
            <a:r>
              <a:rPr lang="ru-RU" sz="700" i="1" dirty="0" err="1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Красноярскстат</a:t>
            </a:r>
            <a:endParaRPr lang="ru-RU" sz="7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defRPr/>
            </a:pPr>
            <a:endParaRPr lang="ru-RU" sz="1200" i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95" name="Диаграмма 194"/>
          <p:cNvGraphicFramePr/>
          <p:nvPr>
            <p:extLst>
              <p:ext uri="{D42A27DB-BD31-4B8C-83A1-F6EECF244321}">
                <p14:modId xmlns:p14="http://schemas.microsoft.com/office/powerpoint/2010/main" val="430645940"/>
              </p:ext>
            </p:extLst>
          </p:nvPr>
        </p:nvGraphicFramePr>
        <p:xfrm>
          <a:off x="13994" y="4112080"/>
          <a:ext cx="2749514" cy="11445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96" name="Диаграмма 195"/>
          <p:cNvGraphicFramePr/>
          <p:nvPr>
            <p:extLst>
              <p:ext uri="{D42A27DB-BD31-4B8C-83A1-F6EECF244321}">
                <p14:modId xmlns:p14="http://schemas.microsoft.com/office/powerpoint/2010/main" val="3433363918"/>
              </p:ext>
            </p:extLst>
          </p:nvPr>
        </p:nvGraphicFramePr>
        <p:xfrm>
          <a:off x="2219" y="5181285"/>
          <a:ext cx="2761289" cy="11744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97" name="Диаграмма 196"/>
          <p:cNvGraphicFramePr/>
          <p:nvPr>
            <p:extLst>
              <p:ext uri="{D42A27DB-BD31-4B8C-83A1-F6EECF244321}">
                <p14:modId xmlns:p14="http://schemas.microsoft.com/office/powerpoint/2010/main" val="1276992268"/>
              </p:ext>
            </p:extLst>
          </p:nvPr>
        </p:nvGraphicFramePr>
        <p:xfrm>
          <a:off x="96251" y="3000275"/>
          <a:ext cx="2675089" cy="10883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7" name="Прямоугольник 6"/>
          <p:cNvSpPr/>
          <p:nvPr/>
        </p:nvSpPr>
        <p:spPr>
          <a:xfrm>
            <a:off x="7403898" y="2103704"/>
            <a:ext cx="1639864" cy="9002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tabLst>
                <a:tab pos="722313" algn="l"/>
              </a:tabLst>
              <a:defRPr/>
            </a:pPr>
            <a:r>
              <a:rPr lang="ru-RU" sz="105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Зернобобовые культуры:</a:t>
            </a:r>
          </a:p>
          <a:p>
            <a:pPr lvl="0">
              <a:tabLst>
                <a:tab pos="722313" algn="l"/>
              </a:tabLst>
              <a:defRPr/>
            </a:pPr>
            <a:r>
              <a:rPr lang="ru-RU" sz="1050" b="1" dirty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Горох </a:t>
            </a:r>
          </a:p>
          <a:p>
            <a:pPr lvl="0">
              <a:tabLst>
                <a:tab pos="722313" algn="l"/>
              </a:tabLst>
              <a:defRPr/>
            </a:pPr>
            <a:r>
              <a:rPr lang="ru-RU" sz="105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Масличные культуры:</a:t>
            </a:r>
          </a:p>
          <a:p>
            <a:pPr lvl="0">
              <a:tabLst>
                <a:tab pos="722313" algn="l"/>
              </a:tabLst>
              <a:defRPr/>
            </a:pPr>
            <a:r>
              <a:rPr lang="ru-RU" sz="105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Рапс</a:t>
            </a:r>
          </a:p>
          <a:p>
            <a:pPr lvl="0">
              <a:tabLst>
                <a:tab pos="722313" algn="l"/>
              </a:tabLst>
              <a:defRPr/>
            </a:pPr>
            <a:r>
              <a:rPr lang="ru-RU" sz="1050" b="1" dirty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Соя</a:t>
            </a:r>
          </a:p>
        </p:txBody>
      </p:sp>
    </p:spTree>
    <p:extLst>
      <p:ext uri="{BB962C8B-B14F-4D97-AF65-F5344CB8AC3E}">
        <p14:creationId xmlns:p14="http://schemas.microsoft.com/office/powerpoint/2010/main" val="3084480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45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7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8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0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1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2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3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4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7170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8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726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7173" name="TextBox 105"/>
          <p:cNvSpPr txBox="1">
            <a:spLocks noChangeArrowheads="1"/>
          </p:cNvSpPr>
          <p:nvPr/>
        </p:nvSpPr>
        <p:spPr bwMode="auto">
          <a:xfrm>
            <a:off x="3995738" y="5373688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7174" name="TextBox 106"/>
          <p:cNvSpPr txBox="1">
            <a:spLocks noChangeArrowheads="1"/>
          </p:cNvSpPr>
          <p:nvPr/>
        </p:nvSpPr>
        <p:spPr bwMode="auto">
          <a:xfrm>
            <a:off x="4657725" y="566102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7175" name="TextBox 107"/>
          <p:cNvSpPr txBox="1">
            <a:spLocks noChangeArrowheads="1"/>
          </p:cNvSpPr>
          <p:nvPr/>
        </p:nvSpPr>
        <p:spPr bwMode="auto">
          <a:xfrm>
            <a:off x="4975225" y="4988737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76" name="TextBox 108"/>
          <p:cNvSpPr txBox="1">
            <a:spLocks noChangeArrowheads="1"/>
          </p:cNvSpPr>
          <p:nvPr/>
        </p:nvSpPr>
        <p:spPr bwMode="auto">
          <a:xfrm>
            <a:off x="4012025" y="4500290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7177" name="TextBox 109"/>
          <p:cNvSpPr txBox="1">
            <a:spLocks noChangeArrowheads="1"/>
          </p:cNvSpPr>
          <p:nvPr/>
        </p:nvSpPr>
        <p:spPr bwMode="auto">
          <a:xfrm>
            <a:off x="5664200" y="4406087"/>
            <a:ext cx="520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78" name="TextBox 110"/>
          <p:cNvSpPr txBox="1">
            <a:spLocks noChangeArrowheads="1"/>
          </p:cNvSpPr>
          <p:nvPr/>
        </p:nvSpPr>
        <p:spPr bwMode="auto">
          <a:xfrm>
            <a:off x="3705511" y="3951962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7179" name="TextBox 111"/>
          <p:cNvSpPr txBox="1">
            <a:spLocks noChangeArrowheads="1"/>
          </p:cNvSpPr>
          <p:nvPr/>
        </p:nvSpPr>
        <p:spPr bwMode="auto">
          <a:xfrm>
            <a:off x="4432300" y="3829050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7180" name="TextBox 112"/>
          <p:cNvSpPr txBox="1">
            <a:spLocks noChangeArrowheads="1"/>
          </p:cNvSpPr>
          <p:nvPr/>
        </p:nvSpPr>
        <p:spPr bwMode="auto">
          <a:xfrm rot="10800000" flipV="1">
            <a:off x="5276850" y="3756025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7181" name="TextBox 113"/>
          <p:cNvSpPr txBox="1">
            <a:spLocks noChangeArrowheads="1"/>
          </p:cNvSpPr>
          <p:nvPr/>
        </p:nvSpPr>
        <p:spPr bwMode="auto">
          <a:xfrm>
            <a:off x="5057775" y="3179763"/>
            <a:ext cx="3667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7182" name="TextBox 114"/>
          <p:cNvSpPr txBox="1">
            <a:spLocks noChangeArrowheads="1"/>
          </p:cNvSpPr>
          <p:nvPr/>
        </p:nvSpPr>
        <p:spPr bwMode="auto">
          <a:xfrm>
            <a:off x="5716588" y="3429000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7183" name="TextBox 115"/>
          <p:cNvSpPr txBox="1">
            <a:spLocks noChangeArrowheads="1"/>
          </p:cNvSpPr>
          <p:nvPr/>
        </p:nvSpPr>
        <p:spPr bwMode="auto">
          <a:xfrm>
            <a:off x="6169025" y="3179763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7184" name="TextBox 116"/>
          <p:cNvSpPr txBox="1">
            <a:spLocks noChangeArrowheads="1"/>
          </p:cNvSpPr>
          <p:nvPr/>
        </p:nvSpPr>
        <p:spPr bwMode="auto">
          <a:xfrm>
            <a:off x="3739160" y="347284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7185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7186" name="TextBox 118"/>
          <p:cNvSpPr txBox="1">
            <a:spLocks noChangeArrowheads="1"/>
          </p:cNvSpPr>
          <p:nvPr/>
        </p:nvSpPr>
        <p:spPr bwMode="auto">
          <a:xfrm>
            <a:off x="3315350" y="3179762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87" name="TextBox 119"/>
          <p:cNvSpPr txBox="1">
            <a:spLocks noChangeArrowheads="1"/>
          </p:cNvSpPr>
          <p:nvPr/>
        </p:nvSpPr>
        <p:spPr bwMode="auto">
          <a:xfrm>
            <a:off x="2729353" y="2923316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7188" name="TextBox 120"/>
          <p:cNvSpPr txBox="1">
            <a:spLocks noChangeArrowheads="1"/>
          </p:cNvSpPr>
          <p:nvPr/>
        </p:nvSpPr>
        <p:spPr bwMode="auto">
          <a:xfrm>
            <a:off x="3282950" y="270192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7189" name="TextBox 121"/>
          <p:cNvSpPr txBox="1">
            <a:spLocks noChangeArrowheads="1"/>
          </p:cNvSpPr>
          <p:nvPr/>
        </p:nvSpPr>
        <p:spPr bwMode="auto">
          <a:xfrm>
            <a:off x="3534390" y="2386811"/>
            <a:ext cx="391463" cy="1321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0" name="TextBox 122"/>
          <p:cNvSpPr txBox="1">
            <a:spLocks noChangeArrowheads="1"/>
          </p:cNvSpPr>
          <p:nvPr/>
        </p:nvSpPr>
        <p:spPr bwMode="auto">
          <a:xfrm>
            <a:off x="2941046" y="2322459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</a:p>
        </p:txBody>
      </p:sp>
      <p:sp>
        <p:nvSpPr>
          <p:cNvPr id="7191" name="TextBox 123"/>
          <p:cNvSpPr txBox="1">
            <a:spLocks noChangeArrowheads="1"/>
          </p:cNvSpPr>
          <p:nvPr/>
        </p:nvSpPr>
        <p:spPr bwMode="auto">
          <a:xfrm>
            <a:off x="3924300" y="2349500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</a:p>
        </p:txBody>
      </p:sp>
      <p:sp>
        <p:nvSpPr>
          <p:cNvPr id="7192" name="TextBox 124"/>
          <p:cNvSpPr txBox="1">
            <a:spLocks noChangeArrowheads="1"/>
          </p:cNvSpPr>
          <p:nvPr/>
        </p:nvSpPr>
        <p:spPr bwMode="auto">
          <a:xfrm>
            <a:off x="4283075" y="2205038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7193" name="TextBox 125"/>
          <p:cNvSpPr txBox="1">
            <a:spLocks noChangeArrowheads="1"/>
          </p:cNvSpPr>
          <p:nvPr/>
        </p:nvSpPr>
        <p:spPr bwMode="auto">
          <a:xfrm>
            <a:off x="5108962" y="2008996"/>
            <a:ext cx="581373" cy="7750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22,0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23,2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18,2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15,7</a:t>
            </a:r>
          </a:p>
          <a:p>
            <a:pPr algn="ctr"/>
            <a:r>
              <a:rPr lang="ru-RU" sz="600" b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12,1</a:t>
            </a:r>
            <a:endParaRPr lang="ru-RU" sz="600" b="1" dirty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4" name="TextBox 126"/>
          <p:cNvSpPr txBox="1">
            <a:spLocks noChangeArrowheads="1"/>
          </p:cNvSpPr>
          <p:nvPr/>
        </p:nvSpPr>
        <p:spPr bwMode="auto">
          <a:xfrm>
            <a:off x="4716016" y="2708920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7195" name="TextBox 127"/>
          <p:cNvSpPr txBox="1">
            <a:spLocks noChangeArrowheads="1"/>
          </p:cNvSpPr>
          <p:nvPr/>
        </p:nvSpPr>
        <p:spPr bwMode="auto">
          <a:xfrm>
            <a:off x="5233519" y="2656722"/>
            <a:ext cx="3524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6" name="TextBox 128"/>
          <p:cNvSpPr txBox="1">
            <a:spLocks noChangeArrowheads="1"/>
          </p:cNvSpPr>
          <p:nvPr/>
        </p:nvSpPr>
        <p:spPr bwMode="auto">
          <a:xfrm>
            <a:off x="5580112" y="2636912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7197" name="TextBox 129"/>
          <p:cNvSpPr txBox="1">
            <a:spLocks noChangeArrowheads="1"/>
          </p:cNvSpPr>
          <p:nvPr/>
        </p:nvSpPr>
        <p:spPr bwMode="auto">
          <a:xfrm>
            <a:off x="5770378" y="2266014"/>
            <a:ext cx="3508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8" name="TextBox 130"/>
          <p:cNvSpPr txBox="1">
            <a:spLocks noChangeArrowheads="1"/>
          </p:cNvSpPr>
          <p:nvPr/>
        </p:nvSpPr>
        <p:spPr bwMode="auto">
          <a:xfrm>
            <a:off x="6210709" y="2480403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7199" name="TextBox 131"/>
          <p:cNvSpPr txBox="1">
            <a:spLocks noChangeArrowheads="1"/>
          </p:cNvSpPr>
          <p:nvPr/>
        </p:nvSpPr>
        <p:spPr bwMode="auto">
          <a:xfrm>
            <a:off x="6661237" y="2255564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00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7201" name="TextBox 133"/>
          <p:cNvSpPr txBox="1">
            <a:spLocks noChangeArrowheads="1"/>
          </p:cNvSpPr>
          <p:nvPr/>
        </p:nvSpPr>
        <p:spPr bwMode="auto">
          <a:xfrm>
            <a:off x="5859109" y="1777525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7202" name="TextBox 134"/>
          <p:cNvSpPr txBox="1">
            <a:spLocks noChangeArrowheads="1"/>
          </p:cNvSpPr>
          <p:nvPr/>
        </p:nvSpPr>
        <p:spPr bwMode="auto">
          <a:xfrm>
            <a:off x="5530850" y="13414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7203" name="TextBox 135"/>
          <p:cNvSpPr txBox="1">
            <a:spLocks noChangeArrowheads="1"/>
          </p:cNvSpPr>
          <p:nvPr/>
        </p:nvSpPr>
        <p:spPr bwMode="auto">
          <a:xfrm>
            <a:off x="4611688" y="1657350"/>
            <a:ext cx="59848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7204" name="TextBox 136"/>
          <p:cNvSpPr txBox="1">
            <a:spLocks noChangeArrowheads="1"/>
          </p:cNvSpPr>
          <p:nvPr/>
        </p:nvSpPr>
        <p:spPr bwMode="auto">
          <a:xfrm>
            <a:off x="3641263" y="1930159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05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7206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7207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7208" name="TextBox 140"/>
          <p:cNvSpPr txBox="1">
            <a:spLocks noChangeArrowheads="1"/>
          </p:cNvSpPr>
          <p:nvPr/>
        </p:nvSpPr>
        <p:spPr bwMode="auto">
          <a:xfrm>
            <a:off x="4856163" y="1128713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7209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7210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7211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7212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9768" y="664396"/>
            <a:ext cx="2446809" cy="1128958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4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Урожайность зерновых  </a:t>
            </a:r>
            <a:r>
              <a:rPr lang="ru-RU" sz="14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культур</a:t>
            </a:r>
            <a:endParaRPr lang="ru-RU" sz="14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defRPr/>
            </a:pPr>
            <a:r>
              <a:rPr lang="ru-RU" sz="9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ведомственным данным и данным Красноярскстат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900" b="1" i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15" name="TextBox 3"/>
          <p:cNvSpPr txBox="1">
            <a:spLocks noChangeArrowheads="1"/>
          </p:cNvSpPr>
          <p:nvPr/>
        </p:nvSpPr>
        <p:spPr bwMode="auto">
          <a:xfrm>
            <a:off x="5259370" y="2725468"/>
            <a:ext cx="48895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22,0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23,7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29,9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652120" y="2708920"/>
            <a:ext cx="527050" cy="442035"/>
          </a:xfrm>
          <a:prstGeom prst="rect">
            <a:avLst/>
          </a:prstGeom>
          <a:noFill/>
        </p:spPr>
        <p:txBody>
          <a:bodyPr lIns="36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22,5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26,3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25,5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29,1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17" name="TextBox 146"/>
          <p:cNvSpPr txBox="1">
            <a:spLocks noChangeArrowheads="1"/>
          </p:cNvSpPr>
          <p:nvPr/>
        </p:nvSpPr>
        <p:spPr bwMode="auto">
          <a:xfrm>
            <a:off x="5852976" y="2343275"/>
            <a:ext cx="5969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20,5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26,3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25,1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23,0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18" name="TextBox 147"/>
          <p:cNvSpPr txBox="1">
            <a:spLocks noChangeArrowheads="1"/>
          </p:cNvSpPr>
          <p:nvPr/>
        </p:nvSpPr>
        <p:spPr bwMode="auto">
          <a:xfrm>
            <a:off x="6241505" y="2590500"/>
            <a:ext cx="474662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23,0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26,2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26,4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27,5</a:t>
            </a:r>
          </a:p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5,8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19" name="TextBox 148"/>
          <p:cNvSpPr txBox="1">
            <a:spLocks noChangeArrowheads="1"/>
          </p:cNvSpPr>
          <p:nvPr/>
        </p:nvSpPr>
        <p:spPr bwMode="auto">
          <a:xfrm>
            <a:off x="6546371" y="2333723"/>
            <a:ext cx="4826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24,1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25,0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29,5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32,6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0" name="TextBox 150"/>
          <p:cNvSpPr txBox="1">
            <a:spLocks noChangeArrowheads="1"/>
          </p:cNvSpPr>
          <p:nvPr/>
        </p:nvSpPr>
        <p:spPr bwMode="auto">
          <a:xfrm>
            <a:off x="4994275" y="3275013"/>
            <a:ext cx="5048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22,9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19,6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18,4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28,9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1" name="TextBox 152"/>
          <p:cNvSpPr txBox="1">
            <a:spLocks noChangeArrowheads="1"/>
          </p:cNvSpPr>
          <p:nvPr/>
        </p:nvSpPr>
        <p:spPr bwMode="auto">
          <a:xfrm>
            <a:off x="5668694" y="1833592"/>
            <a:ext cx="5048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18,4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21,2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21,4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21,7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083483" y="2679046"/>
            <a:ext cx="2070622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  <a:defRPr/>
            </a:pPr>
            <a:r>
              <a:rPr lang="ru-RU" sz="900" i="1" dirty="0" err="1" smtClean="0">
                <a:latin typeface="Times New Roman" pitchFamily="18" charset="0"/>
                <a:cs typeface="Times New Roman" pitchFamily="18" charset="0"/>
              </a:rPr>
              <a:t>Справочно</a:t>
            </a:r>
            <a:r>
              <a:rPr lang="ru-RU" sz="900" i="1" dirty="0">
                <a:latin typeface="Times New Roman" pitchFamily="18" charset="0"/>
                <a:cs typeface="Times New Roman" pitchFamily="18" charset="0"/>
              </a:rPr>
              <a:t>: Красноярский край по урожайности зерновых и зернобобовых культур в </a:t>
            </a: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>2020 </a:t>
            </a:r>
            <a:r>
              <a:rPr lang="ru-RU" sz="900" i="1" dirty="0">
                <a:latin typeface="Times New Roman" pitchFamily="18" charset="0"/>
                <a:cs typeface="Times New Roman" pitchFamily="18" charset="0"/>
              </a:rPr>
              <a:t>году занимает 1 место среди субъектов СФО </a:t>
            </a: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> и 25 </a:t>
            </a:r>
            <a:r>
              <a:rPr lang="ru-RU" sz="900" i="1" dirty="0">
                <a:latin typeface="Times New Roman" pitchFamily="18" charset="0"/>
                <a:cs typeface="Times New Roman" pitchFamily="18" charset="0"/>
              </a:rPr>
              <a:t>место по </a:t>
            </a: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>России.</a:t>
            </a:r>
            <a:endParaRPr lang="ru-RU" sz="900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8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7229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7230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7231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7234" name="TextBox 164"/>
          <p:cNvSpPr txBox="1">
            <a:spLocks noChangeArrowheads="1"/>
          </p:cNvSpPr>
          <p:nvPr/>
        </p:nvSpPr>
        <p:spPr bwMode="auto">
          <a:xfrm>
            <a:off x="2816225" y="1744663"/>
            <a:ext cx="5762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15,3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18,5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9,5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15,9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5" name="TextBox 167"/>
          <p:cNvSpPr txBox="1">
            <a:spLocks noChangeArrowheads="1"/>
          </p:cNvSpPr>
          <p:nvPr/>
        </p:nvSpPr>
        <p:spPr bwMode="auto">
          <a:xfrm>
            <a:off x="2891694" y="2404149"/>
            <a:ext cx="5381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15,7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endParaRPr lang="ru-RU" sz="600" b="1" dirty="0" smtClean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21,1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27,8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15,7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6" name="TextBox 168"/>
          <p:cNvSpPr txBox="1">
            <a:spLocks noChangeArrowheads="1"/>
          </p:cNvSpPr>
          <p:nvPr/>
        </p:nvSpPr>
        <p:spPr bwMode="auto">
          <a:xfrm>
            <a:off x="3256743" y="2750142"/>
            <a:ext cx="57467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31,3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34,7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62,6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32,6</a:t>
            </a:r>
          </a:p>
        </p:txBody>
      </p:sp>
      <p:sp>
        <p:nvSpPr>
          <p:cNvPr id="7237" name="TextBox 169"/>
          <p:cNvSpPr txBox="1">
            <a:spLocks noChangeArrowheads="1"/>
          </p:cNvSpPr>
          <p:nvPr/>
        </p:nvSpPr>
        <p:spPr bwMode="auto">
          <a:xfrm>
            <a:off x="2717910" y="3053995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28,8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38,2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39,8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39,2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8" name="TextBox 170"/>
          <p:cNvSpPr txBox="1">
            <a:spLocks noChangeArrowheads="1"/>
          </p:cNvSpPr>
          <p:nvPr/>
        </p:nvSpPr>
        <p:spPr bwMode="auto">
          <a:xfrm>
            <a:off x="3160776" y="3310284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38,1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44,5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45,6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46,5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9" name="TextBox 171"/>
          <p:cNvSpPr txBox="1">
            <a:spLocks noChangeArrowheads="1"/>
          </p:cNvSpPr>
          <p:nvPr/>
        </p:nvSpPr>
        <p:spPr bwMode="auto">
          <a:xfrm>
            <a:off x="3734824" y="3543805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25,3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31,9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27,3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32,8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0" name="TextBox 172"/>
          <p:cNvSpPr txBox="1">
            <a:spLocks noChangeArrowheads="1"/>
          </p:cNvSpPr>
          <p:nvPr/>
        </p:nvSpPr>
        <p:spPr bwMode="auto">
          <a:xfrm>
            <a:off x="4630738" y="1743075"/>
            <a:ext cx="5762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30,4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28,0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40,5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25,1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1" name="TextBox 174"/>
          <p:cNvSpPr txBox="1">
            <a:spLocks noChangeArrowheads="1"/>
          </p:cNvSpPr>
          <p:nvPr/>
        </p:nvSpPr>
        <p:spPr bwMode="auto">
          <a:xfrm>
            <a:off x="6372225" y="1700213"/>
            <a:ext cx="592138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18,9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22,4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23,4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23,7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4284663" y="2281238"/>
            <a:ext cx="574675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25,8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33,2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23,5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30,1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4" name="TextBox 177"/>
          <p:cNvSpPr txBox="1">
            <a:spLocks noChangeArrowheads="1"/>
          </p:cNvSpPr>
          <p:nvPr/>
        </p:nvSpPr>
        <p:spPr bwMode="auto">
          <a:xfrm>
            <a:off x="4116388" y="3208338"/>
            <a:ext cx="7921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20,9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27,0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24,4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28,7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5" name="TextBox 178"/>
          <p:cNvSpPr txBox="1">
            <a:spLocks noChangeArrowheads="1"/>
          </p:cNvSpPr>
          <p:nvPr/>
        </p:nvSpPr>
        <p:spPr bwMode="auto">
          <a:xfrm>
            <a:off x="5683250" y="3524250"/>
            <a:ext cx="498475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21,0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20,4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22,4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21,6</a:t>
            </a:r>
          </a:p>
          <a:p>
            <a:pPr algn="ctr"/>
            <a:r>
              <a:rPr lang="ru-RU" sz="600" b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13,3</a:t>
            </a:r>
            <a:endParaRPr lang="ru-RU" sz="600" b="1" dirty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103938" y="3270250"/>
            <a:ext cx="59055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15,8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18,7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22,8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21,9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9,8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3950128" y="4038245"/>
            <a:ext cx="62230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19,7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28,0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26,9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32,7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9,9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8" name="TextBox 182"/>
          <p:cNvSpPr txBox="1">
            <a:spLocks noChangeArrowheads="1"/>
          </p:cNvSpPr>
          <p:nvPr/>
        </p:nvSpPr>
        <p:spPr bwMode="auto">
          <a:xfrm>
            <a:off x="4349750" y="3932238"/>
            <a:ext cx="61277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14,6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22,1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28,7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4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17,9</a:t>
            </a:r>
            <a:endParaRPr lang="ru-RU" sz="600" b="1" dirty="0">
              <a:solidFill>
                <a:schemeClr val="accent4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5639841" y="4500290"/>
            <a:ext cx="649288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18,9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25,5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25,1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24,1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9,4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0" name="TextBox 270"/>
          <p:cNvSpPr txBox="1">
            <a:spLocks noChangeArrowheads="1"/>
          </p:cNvSpPr>
          <p:nvPr/>
        </p:nvSpPr>
        <p:spPr bwMode="auto">
          <a:xfrm>
            <a:off x="5047563" y="5076961"/>
            <a:ext cx="6064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21,8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33,7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24,0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641850" y="5778500"/>
            <a:ext cx="577850" cy="626701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10,7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15,0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28,6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20,8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6,6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3924300" y="5483225"/>
            <a:ext cx="64770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15,0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17,7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23,5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15,1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3,2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044911" y="4582460"/>
            <a:ext cx="64770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16,5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24,8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15,9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20,8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13,4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4" name="TextBox 183"/>
          <p:cNvSpPr txBox="1">
            <a:spLocks noChangeArrowheads="1"/>
          </p:cNvSpPr>
          <p:nvPr/>
        </p:nvSpPr>
        <p:spPr bwMode="auto">
          <a:xfrm>
            <a:off x="4245568" y="1258178"/>
            <a:ext cx="503238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16,1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21,3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25,3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5" name="TextBox 184"/>
          <p:cNvSpPr txBox="1">
            <a:spLocks noChangeArrowheads="1"/>
          </p:cNvSpPr>
          <p:nvPr/>
        </p:nvSpPr>
        <p:spPr bwMode="auto">
          <a:xfrm>
            <a:off x="4783138" y="1204913"/>
            <a:ext cx="649287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15,2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17,3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chemeClr val="accent4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14,0</a:t>
            </a:r>
            <a:endParaRPr lang="ru-RU" sz="600" b="1" dirty="0">
              <a:solidFill>
                <a:schemeClr val="accent4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6" name="TextBox 185"/>
          <p:cNvSpPr txBox="1">
            <a:spLocks noChangeArrowheads="1"/>
          </p:cNvSpPr>
          <p:nvPr/>
        </p:nvSpPr>
        <p:spPr bwMode="auto">
          <a:xfrm>
            <a:off x="3654760" y="827738"/>
            <a:ext cx="5762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12,6</a:t>
            </a:r>
          </a:p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12,2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7" name="TextBox 145"/>
          <p:cNvSpPr txBox="1">
            <a:spLocks noChangeArrowheads="1"/>
          </p:cNvSpPr>
          <p:nvPr/>
        </p:nvSpPr>
        <p:spPr bwMode="auto">
          <a:xfrm>
            <a:off x="3624334" y="2437618"/>
            <a:ext cx="436349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18,9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17,2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13,2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8" name="TextBox 149"/>
          <p:cNvSpPr txBox="1">
            <a:spLocks noChangeArrowheads="1"/>
          </p:cNvSpPr>
          <p:nvPr/>
        </p:nvSpPr>
        <p:spPr bwMode="auto">
          <a:xfrm>
            <a:off x="3850309" y="2426373"/>
            <a:ext cx="5381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13,2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21,6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21,3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6,4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9" name="TextBox 151"/>
          <p:cNvSpPr txBox="1">
            <a:spLocks noChangeArrowheads="1"/>
          </p:cNvSpPr>
          <p:nvPr/>
        </p:nvSpPr>
        <p:spPr bwMode="auto">
          <a:xfrm>
            <a:off x="3581989" y="1987457"/>
            <a:ext cx="5381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15,9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18,1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26,3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4668838" y="2717800"/>
            <a:ext cx="576262" cy="626701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	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18,6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22,2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16,1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14,3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10,0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61" name="TextBox 166"/>
          <p:cNvSpPr txBox="1">
            <a:spLocks noChangeArrowheads="1"/>
          </p:cNvSpPr>
          <p:nvPr/>
        </p:nvSpPr>
        <p:spPr bwMode="auto">
          <a:xfrm>
            <a:off x="5508625" y="1412875"/>
            <a:ext cx="503238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17,4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23,1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31,1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32,2</a:t>
            </a:r>
          </a:p>
        </p:txBody>
      </p:sp>
      <p:sp>
        <p:nvSpPr>
          <p:cNvPr id="7262" name="TextBox 192"/>
          <p:cNvSpPr txBox="1">
            <a:spLocks noChangeArrowheads="1"/>
          </p:cNvSpPr>
          <p:nvPr/>
        </p:nvSpPr>
        <p:spPr bwMode="auto">
          <a:xfrm>
            <a:off x="5300663" y="3833813"/>
            <a:ext cx="5000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22,1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27,1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21,2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85"/>
          <p:cNvSpPr txBox="1">
            <a:spLocks noChangeArrowheads="1"/>
          </p:cNvSpPr>
          <p:nvPr/>
        </p:nvSpPr>
        <p:spPr bwMode="auto">
          <a:xfrm>
            <a:off x="8100392" y="836712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10,0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14,3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200672" y="6237312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2020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5" name="Диаграмма 19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4419239"/>
              </p:ext>
            </p:extLst>
          </p:nvPr>
        </p:nvGraphicFramePr>
        <p:xfrm>
          <a:off x="0" y="1987457"/>
          <a:ext cx="2828643" cy="753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98" name="Диаграмма 19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6315054"/>
              </p:ext>
            </p:extLst>
          </p:nvPr>
        </p:nvGraphicFramePr>
        <p:xfrm>
          <a:off x="27416" y="2913251"/>
          <a:ext cx="2864278" cy="8679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99" name="Диаграмма 19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4669596"/>
              </p:ext>
            </p:extLst>
          </p:nvPr>
        </p:nvGraphicFramePr>
        <p:xfrm>
          <a:off x="-17881" y="3836050"/>
          <a:ext cx="2834106" cy="9598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00" name="Диаграмма 19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9773807"/>
              </p:ext>
            </p:extLst>
          </p:nvPr>
        </p:nvGraphicFramePr>
        <p:xfrm>
          <a:off x="0" y="4861227"/>
          <a:ext cx="2787650" cy="789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01" name="Диаграмма 20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96166061"/>
              </p:ext>
            </p:extLst>
          </p:nvPr>
        </p:nvGraphicFramePr>
        <p:xfrm>
          <a:off x="15861" y="5692438"/>
          <a:ext cx="2717910" cy="8337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8257" y="3515475"/>
            <a:ext cx="2154746" cy="13458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56485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39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1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4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5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7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8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7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88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9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0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1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7170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9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726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7173" name="TextBox 105"/>
          <p:cNvSpPr txBox="1">
            <a:spLocks noChangeArrowheads="1"/>
          </p:cNvSpPr>
          <p:nvPr/>
        </p:nvSpPr>
        <p:spPr bwMode="auto">
          <a:xfrm>
            <a:off x="3995738" y="5373688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7174" name="TextBox 106"/>
          <p:cNvSpPr txBox="1">
            <a:spLocks noChangeArrowheads="1"/>
          </p:cNvSpPr>
          <p:nvPr/>
        </p:nvSpPr>
        <p:spPr bwMode="auto">
          <a:xfrm>
            <a:off x="4657725" y="566102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7175" name="TextBox 107"/>
          <p:cNvSpPr txBox="1">
            <a:spLocks noChangeArrowheads="1"/>
          </p:cNvSpPr>
          <p:nvPr/>
        </p:nvSpPr>
        <p:spPr bwMode="auto">
          <a:xfrm>
            <a:off x="4975225" y="4868863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7176" name="TextBox 108"/>
          <p:cNvSpPr txBox="1">
            <a:spLocks noChangeArrowheads="1"/>
          </p:cNvSpPr>
          <p:nvPr/>
        </p:nvSpPr>
        <p:spPr bwMode="auto">
          <a:xfrm>
            <a:off x="4010025" y="458152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7177" name="TextBox 109"/>
          <p:cNvSpPr txBox="1">
            <a:spLocks noChangeArrowheads="1"/>
          </p:cNvSpPr>
          <p:nvPr/>
        </p:nvSpPr>
        <p:spPr bwMode="auto">
          <a:xfrm>
            <a:off x="5703888" y="4259263"/>
            <a:ext cx="520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78" name="TextBox 110"/>
          <p:cNvSpPr txBox="1">
            <a:spLocks noChangeArrowheads="1"/>
          </p:cNvSpPr>
          <p:nvPr/>
        </p:nvSpPr>
        <p:spPr bwMode="auto">
          <a:xfrm>
            <a:off x="3651250" y="3933825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7179" name="TextBox 111"/>
          <p:cNvSpPr txBox="1">
            <a:spLocks noChangeArrowheads="1"/>
          </p:cNvSpPr>
          <p:nvPr/>
        </p:nvSpPr>
        <p:spPr bwMode="auto">
          <a:xfrm>
            <a:off x="4432300" y="3829050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7180" name="TextBox 112"/>
          <p:cNvSpPr txBox="1">
            <a:spLocks noChangeArrowheads="1"/>
          </p:cNvSpPr>
          <p:nvPr/>
        </p:nvSpPr>
        <p:spPr bwMode="auto">
          <a:xfrm rot="10800000" flipV="1">
            <a:off x="5276850" y="3756025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7181" name="TextBox 113"/>
          <p:cNvSpPr txBox="1">
            <a:spLocks noChangeArrowheads="1"/>
          </p:cNvSpPr>
          <p:nvPr/>
        </p:nvSpPr>
        <p:spPr bwMode="auto">
          <a:xfrm>
            <a:off x="5057775" y="3179763"/>
            <a:ext cx="3667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7182" name="TextBox 114"/>
          <p:cNvSpPr txBox="1">
            <a:spLocks noChangeArrowheads="1"/>
          </p:cNvSpPr>
          <p:nvPr/>
        </p:nvSpPr>
        <p:spPr bwMode="auto">
          <a:xfrm>
            <a:off x="5716588" y="3429000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7183" name="TextBox 115"/>
          <p:cNvSpPr txBox="1">
            <a:spLocks noChangeArrowheads="1"/>
          </p:cNvSpPr>
          <p:nvPr/>
        </p:nvSpPr>
        <p:spPr bwMode="auto">
          <a:xfrm>
            <a:off x="6169025" y="3179763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7184" name="TextBox 116"/>
          <p:cNvSpPr txBox="1">
            <a:spLocks noChangeArrowheads="1"/>
          </p:cNvSpPr>
          <p:nvPr/>
        </p:nvSpPr>
        <p:spPr bwMode="auto">
          <a:xfrm>
            <a:off x="3745435" y="3527619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7185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7186" name="TextBox 118"/>
          <p:cNvSpPr txBox="1">
            <a:spLocks noChangeArrowheads="1"/>
          </p:cNvSpPr>
          <p:nvPr/>
        </p:nvSpPr>
        <p:spPr bwMode="auto">
          <a:xfrm>
            <a:off x="3282950" y="3141663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87" name="TextBox 119"/>
          <p:cNvSpPr txBox="1">
            <a:spLocks noChangeArrowheads="1"/>
          </p:cNvSpPr>
          <p:nvPr/>
        </p:nvSpPr>
        <p:spPr bwMode="auto">
          <a:xfrm>
            <a:off x="2862511" y="2909064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7188" name="TextBox 120"/>
          <p:cNvSpPr txBox="1">
            <a:spLocks noChangeArrowheads="1"/>
          </p:cNvSpPr>
          <p:nvPr/>
        </p:nvSpPr>
        <p:spPr bwMode="auto">
          <a:xfrm>
            <a:off x="3412256" y="277607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7189" name="TextBox 121"/>
          <p:cNvSpPr txBox="1">
            <a:spLocks noChangeArrowheads="1"/>
          </p:cNvSpPr>
          <p:nvPr/>
        </p:nvSpPr>
        <p:spPr bwMode="auto">
          <a:xfrm>
            <a:off x="3534390" y="2386811"/>
            <a:ext cx="391463" cy="1321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0" name="TextBox 122"/>
          <p:cNvSpPr txBox="1">
            <a:spLocks noChangeArrowheads="1"/>
          </p:cNvSpPr>
          <p:nvPr/>
        </p:nvSpPr>
        <p:spPr bwMode="auto">
          <a:xfrm>
            <a:off x="2948151" y="2361568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1" name="TextBox 123"/>
          <p:cNvSpPr txBox="1">
            <a:spLocks noChangeArrowheads="1"/>
          </p:cNvSpPr>
          <p:nvPr/>
        </p:nvSpPr>
        <p:spPr bwMode="auto">
          <a:xfrm>
            <a:off x="3924300" y="2349500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</a:p>
        </p:txBody>
      </p:sp>
      <p:sp>
        <p:nvSpPr>
          <p:cNvPr id="7192" name="TextBox 124"/>
          <p:cNvSpPr txBox="1">
            <a:spLocks noChangeArrowheads="1"/>
          </p:cNvSpPr>
          <p:nvPr/>
        </p:nvSpPr>
        <p:spPr bwMode="auto">
          <a:xfrm>
            <a:off x="4283075" y="2205038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7193" name="TextBox 125"/>
          <p:cNvSpPr txBox="1">
            <a:spLocks noChangeArrowheads="1"/>
          </p:cNvSpPr>
          <p:nvPr/>
        </p:nvSpPr>
        <p:spPr bwMode="auto">
          <a:xfrm>
            <a:off x="4962525" y="2163183"/>
            <a:ext cx="581373" cy="4056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20,7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19,1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13,7</a:t>
            </a:r>
          </a:p>
        </p:txBody>
      </p:sp>
      <p:sp>
        <p:nvSpPr>
          <p:cNvPr id="7194" name="TextBox 126"/>
          <p:cNvSpPr txBox="1">
            <a:spLocks noChangeArrowheads="1"/>
          </p:cNvSpPr>
          <p:nvPr/>
        </p:nvSpPr>
        <p:spPr bwMode="auto">
          <a:xfrm>
            <a:off x="4716016" y="2776075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7195" name="TextBox 127"/>
          <p:cNvSpPr txBox="1">
            <a:spLocks noChangeArrowheads="1"/>
          </p:cNvSpPr>
          <p:nvPr/>
        </p:nvSpPr>
        <p:spPr bwMode="auto">
          <a:xfrm>
            <a:off x="5351463" y="2828357"/>
            <a:ext cx="3524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6" name="TextBox 128"/>
          <p:cNvSpPr txBox="1">
            <a:spLocks noChangeArrowheads="1"/>
          </p:cNvSpPr>
          <p:nvPr/>
        </p:nvSpPr>
        <p:spPr bwMode="auto">
          <a:xfrm>
            <a:off x="5580112" y="2636912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7197" name="TextBox 129"/>
          <p:cNvSpPr txBox="1">
            <a:spLocks noChangeArrowheads="1"/>
          </p:cNvSpPr>
          <p:nvPr/>
        </p:nvSpPr>
        <p:spPr bwMode="auto">
          <a:xfrm>
            <a:off x="5836731" y="2215057"/>
            <a:ext cx="3508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8" name="TextBox 130"/>
          <p:cNvSpPr txBox="1">
            <a:spLocks noChangeArrowheads="1"/>
          </p:cNvSpPr>
          <p:nvPr/>
        </p:nvSpPr>
        <p:spPr bwMode="auto">
          <a:xfrm>
            <a:off x="6156325" y="2420938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7199" name="TextBox 131"/>
          <p:cNvSpPr txBox="1">
            <a:spLocks noChangeArrowheads="1"/>
          </p:cNvSpPr>
          <p:nvPr/>
        </p:nvSpPr>
        <p:spPr bwMode="auto">
          <a:xfrm>
            <a:off x="6661237" y="2255564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00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7201" name="TextBox 133"/>
          <p:cNvSpPr txBox="1">
            <a:spLocks noChangeArrowheads="1"/>
          </p:cNvSpPr>
          <p:nvPr/>
        </p:nvSpPr>
        <p:spPr bwMode="auto">
          <a:xfrm>
            <a:off x="5680869" y="1925468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7202" name="TextBox 134"/>
          <p:cNvSpPr txBox="1">
            <a:spLocks noChangeArrowheads="1"/>
          </p:cNvSpPr>
          <p:nvPr/>
        </p:nvSpPr>
        <p:spPr bwMode="auto">
          <a:xfrm>
            <a:off x="5530850" y="13414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7203" name="TextBox 135"/>
          <p:cNvSpPr txBox="1">
            <a:spLocks noChangeArrowheads="1"/>
          </p:cNvSpPr>
          <p:nvPr/>
        </p:nvSpPr>
        <p:spPr bwMode="auto">
          <a:xfrm>
            <a:off x="4611688" y="1657350"/>
            <a:ext cx="59848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7204" name="TextBox 136"/>
          <p:cNvSpPr txBox="1">
            <a:spLocks noChangeArrowheads="1"/>
          </p:cNvSpPr>
          <p:nvPr/>
        </p:nvSpPr>
        <p:spPr bwMode="auto">
          <a:xfrm>
            <a:off x="3641263" y="2069246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05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7206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7207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7208" name="TextBox 140"/>
          <p:cNvSpPr txBox="1">
            <a:spLocks noChangeArrowheads="1"/>
          </p:cNvSpPr>
          <p:nvPr/>
        </p:nvSpPr>
        <p:spPr bwMode="auto">
          <a:xfrm>
            <a:off x="4856163" y="1128713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7209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7210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7211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7212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7504" y="764704"/>
            <a:ext cx="2446809" cy="1128958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4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Урожайность</a:t>
            </a:r>
            <a:r>
              <a:rPr lang="en-US" sz="14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4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зернобобовых и масличных культур</a:t>
            </a:r>
          </a:p>
          <a:p>
            <a:pPr>
              <a:defRPr/>
            </a:pPr>
            <a:r>
              <a:rPr lang="ru-RU" sz="9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</a:t>
            </a:r>
            <a:r>
              <a:rPr lang="ru-RU" sz="9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по ведомственным данным и данным Красноярскстат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900" i="1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15" name="TextBox 3"/>
          <p:cNvSpPr txBox="1">
            <a:spLocks noChangeArrowheads="1"/>
          </p:cNvSpPr>
          <p:nvPr/>
        </p:nvSpPr>
        <p:spPr bwMode="auto">
          <a:xfrm>
            <a:off x="5347781" y="2925166"/>
            <a:ext cx="48895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54,3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17,3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20,8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5652120" y="2708920"/>
            <a:ext cx="527050" cy="349702"/>
          </a:xfrm>
          <a:prstGeom prst="rect">
            <a:avLst/>
          </a:prstGeom>
          <a:noFill/>
        </p:spPr>
        <p:txBody>
          <a:bodyPr lIns="36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36,8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18,4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3,4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17" name="TextBox 146"/>
          <p:cNvSpPr txBox="1">
            <a:spLocks noChangeArrowheads="1"/>
          </p:cNvSpPr>
          <p:nvPr/>
        </p:nvSpPr>
        <p:spPr bwMode="auto">
          <a:xfrm>
            <a:off x="5725108" y="2307860"/>
            <a:ext cx="5969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20,1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11,9</a:t>
            </a:r>
          </a:p>
        </p:txBody>
      </p:sp>
      <p:sp>
        <p:nvSpPr>
          <p:cNvPr id="7218" name="TextBox 147"/>
          <p:cNvSpPr txBox="1">
            <a:spLocks noChangeArrowheads="1"/>
          </p:cNvSpPr>
          <p:nvPr/>
        </p:nvSpPr>
        <p:spPr bwMode="auto">
          <a:xfrm>
            <a:off x="6218657" y="2472655"/>
            <a:ext cx="4746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38,9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11,1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19" name="TextBox 148"/>
          <p:cNvSpPr txBox="1">
            <a:spLocks noChangeArrowheads="1"/>
          </p:cNvSpPr>
          <p:nvPr/>
        </p:nvSpPr>
        <p:spPr bwMode="auto">
          <a:xfrm>
            <a:off x="6593303" y="2400193"/>
            <a:ext cx="4826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29,4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23,0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0" name="TextBox 150"/>
          <p:cNvSpPr txBox="1">
            <a:spLocks noChangeArrowheads="1"/>
          </p:cNvSpPr>
          <p:nvPr/>
        </p:nvSpPr>
        <p:spPr bwMode="auto">
          <a:xfrm>
            <a:off x="4994275" y="3275013"/>
            <a:ext cx="50482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18,0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22,5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1" name="TextBox 152"/>
          <p:cNvSpPr txBox="1">
            <a:spLocks noChangeArrowheads="1"/>
          </p:cNvSpPr>
          <p:nvPr/>
        </p:nvSpPr>
        <p:spPr bwMode="auto">
          <a:xfrm>
            <a:off x="5692869" y="1974745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31,4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28,1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8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7229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7230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7231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7235" name="TextBox 167"/>
          <p:cNvSpPr txBox="1">
            <a:spLocks noChangeArrowheads="1"/>
          </p:cNvSpPr>
          <p:nvPr/>
        </p:nvSpPr>
        <p:spPr bwMode="auto">
          <a:xfrm>
            <a:off x="2937046" y="2435608"/>
            <a:ext cx="538163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13,8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2,2</a:t>
            </a:r>
          </a:p>
        </p:txBody>
      </p:sp>
      <p:sp>
        <p:nvSpPr>
          <p:cNvPr id="7236" name="TextBox 168"/>
          <p:cNvSpPr txBox="1">
            <a:spLocks noChangeArrowheads="1"/>
          </p:cNvSpPr>
          <p:nvPr/>
        </p:nvSpPr>
        <p:spPr bwMode="auto">
          <a:xfrm>
            <a:off x="3410302" y="2867493"/>
            <a:ext cx="57467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13,3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7" name="TextBox 169"/>
          <p:cNvSpPr txBox="1">
            <a:spLocks noChangeArrowheads="1"/>
          </p:cNvSpPr>
          <p:nvPr/>
        </p:nvSpPr>
        <p:spPr bwMode="auto">
          <a:xfrm>
            <a:off x="2688377" y="3053851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28,4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22,8</a:t>
            </a:r>
          </a:p>
          <a:p>
            <a:pPr algn="ctr"/>
            <a:endParaRPr lang="ru-RU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8" name="TextBox 170"/>
          <p:cNvSpPr txBox="1">
            <a:spLocks noChangeArrowheads="1"/>
          </p:cNvSpPr>
          <p:nvPr/>
        </p:nvSpPr>
        <p:spPr bwMode="auto">
          <a:xfrm>
            <a:off x="3259366" y="3254149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32,5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23,9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9" name="TextBox 171"/>
          <p:cNvSpPr txBox="1">
            <a:spLocks noChangeArrowheads="1"/>
          </p:cNvSpPr>
          <p:nvPr/>
        </p:nvSpPr>
        <p:spPr bwMode="auto">
          <a:xfrm>
            <a:off x="3703059" y="3638443"/>
            <a:ext cx="6477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15,0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26,6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0" name="TextBox 172"/>
          <p:cNvSpPr txBox="1">
            <a:spLocks noChangeArrowheads="1"/>
          </p:cNvSpPr>
          <p:nvPr/>
        </p:nvSpPr>
        <p:spPr bwMode="auto">
          <a:xfrm>
            <a:off x="4630738" y="1743075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9,8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26,5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1" name="TextBox 174"/>
          <p:cNvSpPr txBox="1">
            <a:spLocks noChangeArrowheads="1"/>
          </p:cNvSpPr>
          <p:nvPr/>
        </p:nvSpPr>
        <p:spPr bwMode="auto">
          <a:xfrm>
            <a:off x="6372225" y="1700213"/>
            <a:ext cx="592138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25,5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28,4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4284663" y="2281238"/>
            <a:ext cx="574675" cy="349702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9,6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21,5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7,4</a:t>
            </a:r>
          </a:p>
        </p:txBody>
      </p:sp>
      <p:sp>
        <p:nvSpPr>
          <p:cNvPr id="7244" name="TextBox 177"/>
          <p:cNvSpPr txBox="1">
            <a:spLocks noChangeArrowheads="1"/>
          </p:cNvSpPr>
          <p:nvPr/>
        </p:nvSpPr>
        <p:spPr bwMode="auto">
          <a:xfrm>
            <a:off x="4116388" y="3208338"/>
            <a:ext cx="7921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18,7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21,2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8,0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5" name="TextBox 178"/>
          <p:cNvSpPr txBox="1">
            <a:spLocks noChangeArrowheads="1"/>
          </p:cNvSpPr>
          <p:nvPr/>
        </p:nvSpPr>
        <p:spPr bwMode="auto">
          <a:xfrm>
            <a:off x="5683250" y="3524250"/>
            <a:ext cx="49847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18,0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17,4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103938" y="3270250"/>
            <a:ext cx="590550" cy="165036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17,5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3929063" y="4058255"/>
            <a:ext cx="622300" cy="442035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23,1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19,1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12,3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8" name="TextBox 182"/>
          <p:cNvSpPr txBox="1">
            <a:spLocks noChangeArrowheads="1"/>
          </p:cNvSpPr>
          <p:nvPr/>
        </p:nvSpPr>
        <p:spPr bwMode="auto">
          <a:xfrm>
            <a:off x="4361379" y="3904932"/>
            <a:ext cx="61277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16,7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5651500" y="4367213"/>
            <a:ext cx="649288" cy="349702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14,2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14,5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10,2</a:t>
            </a:r>
          </a:p>
        </p:txBody>
      </p:sp>
      <p:sp>
        <p:nvSpPr>
          <p:cNvPr id="7250" name="TextBox 270"/>
          <p:cNvSpPr txBox="1">
            <a:spLocks noChangeArrowheads="1"/>
          </p:cNvSpPr>
          <p:nvPr/>
        </p:nvSpPr>
        <p:spPr bwMode="auto">
          <a:xfrm>
            <a:off x="4932363" y="4956175"/>
            <a:ext cx="6064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11,9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9,5</a:t>
            </a:r>
          </a:p>
          <a:p>
            <a:pPr algn="ctr"/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641850" y="5778500"/>
            <a:ext cx="577850" cy="257369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5,7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7,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3924300" y="5483225"/>
            <a:ext cx="647700" cy="349702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16,3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9,5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2,8</a:t>
            </a:r>
          </a:p>
        </p:txBody>
      </p:sp>
      <p:sp>
        <p:nvSpPr>
          <p:cNvPr id="274" name="TextBox 273"/>
          <p:cNvSpPr txBox="1"/>
          <p:nvPr/>
        </p:nvSpPr>
        <p:spPr>
          <a:xfrm>
            <a:off x="4010320" y="4671278"/>
            <a:ext cx="647700" cy="349702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29,6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34,3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5,,8</a:t>
            </a:r>
          </a:p>
        </p:txBody>
      </p:sp>
      <p:sp>
        <p:nvSpPr>
          <p:cNvPr id="7257" name="TextBox 145"/>
          <p:cNvSpPr txBox="1">
            <a:spLocks noChangeArrowheads="1"/>
          </p:cNvSpPr>
          <p:nvPr/>
        </p:nvSpPr>
        <p:spPr bwMode="auto">
          <a:xfrm>
            <a:off x="3559389" y="2467105"/>
            <a:ext cx="436349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22,4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8" name="TextBox 149"/>
          <p:cNvSpPr txBox="1">
            <a:spLocks noChangeArrowheads="1"/>
          </p:cNvSpPr>
          <p:nvPr/>
        </p:nvSpPr>
        <p:spPr bwMode="auto">
          <a:xfrm>
            <a:off x="3850309" y="2453665"/>
            <a:ext cx="538163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12,2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9" name="TextBox 151"/>
          <p:cNvSpPr txBox="1">
            <a:spLocks noChangeArrowheads="1"/>
          </p:cNvSpPr>
          <p:nvPr/>
        </p:nvSpPr>
        <p:spPr bwMode="auto">
          <a:xfrm>
            <a:off x="3568337" y="2157764"/>
            <a:ext cx="538163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7,0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62" name="TextBox 192"/>
          <p:cNvSpPr txBox="1">
            <a:spLocks noChangeArrowheads="1"/>
          </p:cNvSpPr>
          <p:nvPr/>
        </p:nvSpPr>
        <p:spPr bwMode="auto">
          <a:xfrm>
            <a:off x="5360374" y="3827543"/>
            <a:ext cx="5000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16,8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200672" y="6237312"/>
            <a:ext cx="21307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4" name="Диаграмма 13"/>
          <p:cNvGraphicFramePr/>
          <p:nvPr>
            <p:extLst>
              <p:ext uri="{D42A27DB-BD31-4B8C-83A1-F6EECF244321}">
                <p14:modId xmlns:p14="http://schemas.microsoft.com/office/powerpoint/2010/main" val="2934347142"/>
              </p:ext>
            </p:extLst>
          </p:nvPr>
        </p:nvGraphicFramePr>
        <p:xfrm>
          <a:off x="152507" y="4062691"/>
          <a:ext cx="3498743" cy="16123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37" name="TextBox 150"/>
          <p:cNvSpPr txBox="1">
            <a:spLocks noChangeArrowheads="1"/>
          </p:cNvSpPr>
          <p:nvPr/>
        </p:nvSpPr>
        <p:spPr bwMode="auto">
          <a:xfrm>
            <a:off x="4679950" y="2902634"/>
            <a:ext cx="50482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10,0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44,1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0" name="TextBox 152"/>
          <p:cNvSpPr txBox="1">
            <a:spLocks noChangeArrowheads="1"/>
          </p:cNvSpPr>
          <p:nvPr/>
        </p:nvSpPr>
        <p:spPr bwMode="auto">
          <a:xfrm>
            <a:off x="5511491" y="1528665"/>
            <a:ext cx="50482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29,0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20,5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2" name="TextBox 167"/>
          <p:cNvSpPr txBox="1">
            <a:spLocks noChangeArrowheads="1"/>
          </p:cNvSpPr>
          <p:nvPr/>
        </p:nvSpPr>
        <p:spPr bwMode="auto">
          <a:xfrm>
            <a:off x="2862511" y="1833967"/>
            <a:ext cx="538163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13,0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10" y="1891173"/>
            <a:ext cx="2672359" cy="1556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41488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15338</TotalTime>
  <Words>6606</Words>
  <Application>Microsoft Office PowerPoint</Application>
  <PresentationFormat>Экран (4:3)</PresentationFormat>
  <Paragraphs>3287</Paragraphs>
  <Slides>33</Slides>
  <Notes>29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33</vt:i4>
      </vt:variant>
    </vt:vector>
  </HeadingPairs>
  <TitlesOfParts>
    <vt:vector size="34" baseType="lpstr">
      <vt:lpstr>Тема Office</vt:lpstr>
      <vt:lpstr>Агропромышленный комплекс Красноярского края</vt:lpstr>
      <vt:lpstr>Показатели АПК</vt:lpstr>
      <vt:lpstr>Презентация PowerPoint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ЭКОНОМИЧЕСКИЕ ПОКАЗАТЕЛИ *по данным сводного годового бухгалтерского отчета сельхозпредприятий</vt:lpstr>
      <vt:lpstr>УРОВЕНЬ САМООБЕСПЕЧЕНИЯ КРАСНОЯРСКОГО КРАЯ  СЕЛЬСКОХОЗЯЙСТВЕННОЙ ПРОДУКЦИЕЙ, %  (по данным Красноярскстата)</vt:lpstr>
      <vt:lpstr>Красноярский край</vt:lpstr>
      <vt:lpstr>Красноярский край</vt:lpstr>
      <vt:lpstr>Красноярский край</vt:lpstr>
      <vt:lpstr>Министерство сельского хозяйства  и торговли Красноярского края 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Пример текста</dc:title>
  <dc:creator>Юрий_M</dc:creator>
  <cp:lastModifiedBy>Дарья В. Сидоренко</cp:lastModifiedBy>
  <cp:revision>1560</cp:revision>
  <cp:lastPrinted>2021-05-18T09:47:26Z</cp:lastPrinted>
  <dcterms:created xsi:type="dcterms:W3CDTF">2018-01-21T16:20:31Z</dcterms:created>
  <dcterms:modified xsi:type="dcterms:W3CDTF">2021-05-18T10:26:19Z</dcterms:modified>
</cp:coreProperties>
</file>