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73" r:id="rId4"/>
    <p:sldId id="282" r:id="rId5"/>
    <p:sldId id="274" r:id="rId6"/>
    <p:sldId id="284" r:id="rId7"/>
    <p:sldId id="275" r:id="rId8"/>
    <p:sldId id="281" r:id="rId9"/>
    <p:sldId id="276" r:id="rId10"/>
    <p:sldId id="283" r:id="rId11"/>
    <p:sldId id="277" r:id="rId12"/>
    <p:sldId id="278" r:id="rId13"/>
    <p:sldId id="285" r:id="rId14"/>
    <p:sldId id="286" r:id="rId15"/>
    <p:sldId id="287" r:id="rId16"/>
    <p:sldId id="288" r:id="rId17"/>
    <p:sldId id="289" r:id="rId18"/>
    <p:sldId id="290" r:id="rId19"/>
    <p:sldId id="292" r:id="rId20"/>
    <p:sldId id="280" r:id="rId21"/>
  </p:sldIdLst>
  <p:sldSz cx="1080135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851" autoAdjust="0"/>
  </p:normalViewPr>
  <p:slideViewPr>
    <p:cSldViewPr>
      <p:cViewPr>
        <p:scale>
          <a:sx n="114" d="100"/>
          <a:sy n="114" d="100"/>
        </p:scale>
        <p:origin x="-744" y="174"/>
      </p:cViewPr>
      <p:guideLst>
        <p:guide orient="horz" pos="216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1507D8-5F5F-4CB5-842E-40FE4D666D2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34921D-865C-4F75-AB5D-7407A6B70026}">
      <dgm:prSet phldrT="[Текст]"/>
      <dgm:spPr/>
      <dgm:t>
        <a:bodyPr/>
        <a:lstStyle/>
        <a:p>
          <a:r>
            <a:rPr lang="ru-RU" dirty="0" smtClean="0"/>
            <a:t>Подготовка к участию</a:t>
          </a:r>
          <a:endParaRPr lang="ru-RU" dirty="0"/>
        </a:p>
      </dgm:t>
    </dgm:pt>
    <dgm:pt modelId="{90182779-FFA3-4AA9-BA28-EA2EBB23BE14}" type="parTrans" cxnId="{6BD0C5D0-AB1F-4ACD-93AD-969B2360D5E7}">
      <dgm:prSet/>
      <dgm:spPr/>
      <dgm:t>
        <a:bodyPr/>
        <a:lstStyle/>
        <a:p>
          <a:endParaRPr lang="ru-RU"/>
        </a:p>
      </dgm:t>
    </dgm:pt>
    <dgm:pt modelId="{8D51E58B-2C28-4E40-8B91-D66109E39D53}" type="sibTrans" cxnId="{6BD0C5D0-AB1F-4ACD-93AD-969B2360D5E7}">
      <dgm:prSet/>
      <dgm:spPr/>
      <dgm:t>
        <a:bodyPr/>
        <a:lstStyle/>
        <a:p>
          <a:endParaRPr lang="ru-RU"/>
        </a:p>
      </dgm:t>
    </dgm:pt>
    <dgm:pt modelId="{B1E62E43-965A-4ACC-BD4A-652792548AED}">
      <dgm:prSet phldrT="[Текст]"/>
      <dgm:spPr/>
      <dgm:t>
        <a:bodyPr/>
        <a:lstStyle/>
        <a:p>
          <a:r>
            <a:rPr lang="ru-RU" dirty="0" smtClean="0"/>
            <a:t>Помощь в подготовке документов и приобретении               усиленной </a:t>
          </a:r>
          <a:r>
            <a:rPr lang="ru-RU" dirty="0" err="1" smtClean="0"/>
            <a:t>электронно</a:t>
          </a:r>
          <a:r>
            <a:rPr lang="ru-RU" dirty="0" smtClean="0"/>
            <a:t> - цифровой подписи</a:t>
          </a:r>
          <a:endParaRPr lang="ru-RU" dirty="0"/>
        </a:p>
      </dgm:t>
    </dgm:pt>
    <dgm:pt modelId="{45F3206D-6F40-48A0-BFA5-0A283E2C5321}" type="parTrans" cxnId="{D5F5E608-1A42-46C0-A65F-1BA886C551C0}">
      <dgm:prSet/>
      <dgm:spPr/>
      <dgm:t>
        <a:bodyPr/>
        <a:lstStyle/>
        <a:p>
          <a:endParaRPr lang="ru-RU"/>
        </a:p>
      </dgm:t>
    </dgm:pt>
    <dgm:pt modelId="{BF949AFF-1D8F-4ECC-B61D-71000BFC207E}" type="sibTrans" cxnId="{D5F5E608-1A42-46C0-A65F-1BA886C551C0}">
      <dgm:prSet/>
      <dgm:spPr/>
      <dgm:t>
        <a:bodyPr/>
        <a:lstStyle/>
        <a:p>
          <a:endParaRPr lang="ru-RU"/>
        </a:p>
      </dgm:t>
    </dgm:pt>
    <dgm:pt modelId="{71CEE787-C85A-469E-8A27-449F881D0155}">
      <dgm:prSet phldrT="[Текст]"/>
      <dgm:spPr/>
      <dgm:t>
        <a:bodyPr/>
        <a:lstStyle/>
        <a:p>
          <a:r>
            <a:rPr lang="ru-RU" dirty="0" smtClean="0"/>
            <a:t>Подача документов для участия</a:t>
          </a:r>
          <a:endParaRPr lang="ru-RU" dirty="0"/>
        </a:p>
      </dgm:t>
    </dgm:pt>
    <dgm:pt modelId="{97ECDDF7-D77B-436B-A70D-02525CB9195D}" type="parTrans" cxnId="{CE71EFE2-0919-4B99-A82A-A3F8CBCF2301}">
      <dgm:prSet/>
      <dgm:spPr/>
      <dgm:t>
        <a:bodyPr/>
        <a:lstStyle/>
        <a:p>
          <a:endParaRPr lang="ru-RU"/>
        </a:p>
      </dgm:t>
    </dgm:pt>
    <dgm:pt modelId="{966EA80C-411D-4826-AF5D-12994527FC03}" type="sibTrans" cxnId="{CE71EFE2-0919-4B99-A82A-A3F8CBCF2301}">
      <dgm:prSet/>
      <dgm:spPr/>
      <dgm:t>
        <a:bodyPr/>
        <a:lstStyle/>
        <a:p>
          <a:endParaRPr lang="ru-RU"/>
        </a:p>
      </dgm:t>
    </dgm:pt>
    <dgm:pt modelId="{2BF1EF7E-868E-44BC-B3DC-BD7C0D00D352}">
      <dgm:prSet phldrT="[Текст]"/>
      <dgm:spPr/>
      <dgm:t>
        <a:bodyPr/>
        <a:lstStyle/>
        <a:p>
          <a:r>
            <a:rPr lang="ru-RU" dirty="0" smtClean="0"/>
            <a:t>Сопровождение в торгах</a:t>
          </a:r>
          <a:endParaRPr lang="ru-RU" dirty="0"/>
        </a:p>
      </dgm:t>
    </dgm:pt>
    <dgm:pt modelId="{52BBF76D-A720-4868-85A8-27CBD2C241FD}" type="parTrans" cxnId="{BFFAA844-F8C7-473C-8CF5-AD58D69E6A2E}">
      <dgm:prSet/>
      <dgm:spPr/>
      <dgm:t>
        <a:bodyPr/>
        <a:lstStyle/>
        <a:p>
          <a:endParaRPr lang="ru-RU"/>
        </a:p>
      </dgm:t>
    </dgm:pt>
    <dgm:pt modelId="{36712BDF-018F-4DE5-BA1D-2AABD238D4E2}" type="sibTrans" cxnId="{BFFAA844-F8C7-473C-8CF5-AD58D69E6A2E}">
      <dgm:prSet/>
      <dgm:spPr/>
      <dgm:t>
        <a:bodyPr/>
        <a:lstStyle/>
        <a:p>
          <a:endParaRPr lang="ru-RU"/>
        </a:p>
      </dgm:t>
    </dgm:pt>
    <dgm:pt modelId="{BB9274F3-91CD-46CF-A2B8-F70175102961}">
      <dgm:prSet phldrT="[Текст]"/>
      <dgm:spPr/>
      <dgm:t>
        <a:bodyPr/>
        <a:lstStyle/>
        <a:p>
          <a:r>
            <a:rPr lang="ru-RU" dirty="0" smtClean="0"/>
            <a:t>Участие в электронном аукционе</a:t>
          </a:r>
          <a:endParaRPr lang="ru-RU" dirty="0"/>
        </a:p>
      </dgm:t>
    </dgm:pt>
    <dgm:pt modelId="{2510C212-2E32-4601-BF1F-A6BE50D4B374}" type="parTrans" cxnId="{A681D49E-9875-4CD2-99A0-F8E87E9231A6}">
      <dgm:prSet/>
      <dgm:spPr/>
      <dgm:t>
        <a:bodyPr/>
        <a:lstStyle/>
        <a:p>
          <a:endParaRPr lang="ru-RU"/>
        </a:p>
      </dgm:t>
    </dgm:pt>
    <dgm:pt modelId="{00E838AB-8717-4F08-8FAC-1E57982C72DD}" type="sibTrans" cxnId="{A681D49E-9875-4CD2-99A0-F8E87E9231A6}">
      <dgm:prSet/>
      <dgm:spPr/>
      <dgm:t>
        <a:bodyPr/>
        <a:lstStyle/>
        <a:p>
          <a:endParaRPr lang="ru-RU"/>
        </a:p>
      </dgm:t>
    </dgm:pt>
    <dgm:pt modelId="{7FF2A51E-8C57-4FB8-8817-4EF8D712E1E2}">
      <dgm:prSet phldrT="[Текст]"/>
      <dgm:spPr/>
      <dgm:t>
        <a:bodyPr/>
        <a:lstStyle/>
        <a:p>
          <a:r>
            <a:rPr lang="ru-RU" dirty="0" smtClean="0"/>
            <a:t>Помощь в получении обеспечения государственного контракта</a:t>
          </a:r>
          <a:endParaRPr lang="ru-RU" dirty="0"/>
        </a:p>
      </dgm:t>
    </dgm:pt>
    <dgm:pt modelId="{C9B1AD48-8D4E-4DCD-8975-0078D93FC5CF}" type="parTrans" cxnId="{F4BC8684-A5AC-4A57-89DA-2DD05B8D5538}">
      <dgm:prSet/>
      <dgm:spPr/>
      <dgm:t>
        <a:bodyPr/>
        <a:lstStyle/>
        <a:p>
          <a:endParaRPr lang="ru-RU"/>
        </a:p>
      </dgm:t>
    </dgm:pt>
    <dgm:pt modelId="{9E152D2D-69B6-4BE5-A509-4C0982B87C3A}" type="sibTrans" cxnId="{F4BC8684-A5AC-4A57-89DA-2DD05B8D5538}">
      <dgm:prSet/>
      <dgm:spPr/>
      <dgm:t>
        <a:bodyPr/>
        <a:lstStyle/>
        <a:p>
          <a:endParaRPr lang="ru-RU"/>
        </a:p>
      </dgm:t>
    </dgm:pt>
    <dgm:pt modelId="{265EAB94-0763-4DC3-8A73-1CB53D7C176C}">
      <dgm:prSet phldrT="[Текст]"/>
      <dgm:spPr/>
      <dgm:t>
        <a:bodyPr/>
        <a:lstStyle/>
        <a:p>
          <a:r>
            <a:rPr lang="ru-RU" dirty="0" smtClean="0"/>
            <a:t>Подготовка заявки на участие</a:t>
          </a:r>
          <a:endParaRPr lang="ru-RU" dirty="0"/>
        </a:p>
      </dgm:t>
    </dgm:pt>
    <dgm:pt modelId="{1C275AAC-1869-4639-B020-0562D9ECD865}" type="sibTrans" cxnId="{BCE4FCA2-5194-4AAF-A8DE-6B3E8733AEF8}">
      <dgm:prSet/>
      <dgm:spPr/>
      <dgm:t>
        <a:bodyPr/>
        <a:lstStyle/>
        <a:p>
          <a:endParaRPr lang="ru-RU"/>
        </a:p>
      </dgm:t>
    </dgm:pt>
    <dgm:pt modelId="{13A92EEB-B03C-4488-B696-651DBA312CFE}" type="parTrans" cxnId="{BCE4FCA2-5194-4AAF-A8DE-6B3E8733AEF8}">
      <dgm:prSet/>
      <dgm:spPr/>
      <dgm:t>
        <a:bodyPr/>
        <a:lstStyle/>
        <a:p>
          <a:endParaRPr lang="ru-RU"/>
        </a:p>
      </dgm:t>
    </dgm:pt>
    <dgm:pt modelId="{9E7A9A08-99C6-47D1-964E-BACB5FCAB233}">
      <dgm:prSet phldrT="[Текст]"/>
      <dgm:spPr/>
      <dgm:t>
        <a:bodyPr/>
        <a:lstStyle/>
        <a:p>
          <a:r>
            <a:rPr lang="ru-RU" dirty="0" smtClean="0"/>
            <a:t>Анализ тендера</a:t>
          </a:r>
          <a:endParaRPr lang="ru-RU" dirty="0"/>
        </a:p>
      </dgm:t>
    </dgm:pt>
    <dgm:pt modelId="{E7093CD1-BDA3-4566-870C-0EA65EE7DC9D}" type="sibTrans" cxnId="{80BAD1B3-8394-4002-9C19-4946FE9B6B70}">
      <dgm:prSet/>
      <dgm:spPr/>
      <dgm:t>
        <a:bodyPr/>
        <a:lstStyle/>
        <a:p>
          <a:endParaRPr lang="ru-RU"/>
        </a:p>
      </dgm:t>
    </dgm:pt>
    <dgm:pt modelId="{E22F4FE0-C053-4CB3-BBA2-646E37710A75}" type="parTrans" cxnId="{80BAD1B3-8394-4002-9C19-4946FE9B6B70}">
      <dgm:prSet/>
      <dgm:spPr/>
      <dgm:t>
        <a:bodyPr/>
        <a:lstStyle/>
        <a:p>
          <a:endParaRPr lang="ru-RU"/>
        </a:p>
      </dgm:t>
    </dgm:pt>
    <dgm:pt modelId="{9F84B462-9684-400D-BAFC-FB2D388AD0A4}" type="pres">
      <dgm:prSet presAssocID="{F81507D8-5F5F-4CB5-842E-40FE4D666D2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96479BE-63CE-4213-A6AD-C15A123F4F93}" type="pres">
      <dgm:prSet presAssocID="{0634921D-865C-4F75-AB5D-7407A6B70026}" presName="composite" presStyleCnt="0"/>
      <dgm:spPr/>
    </dgm:pt>
    <dgm:pt modelId="{47AE0834-5F90-4C02-8399-DCB8B939C01B}" type="pres">
      <dgm:prSet presAssocID="{0634921D-865C-4F75-AB5D-7407A6B7002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F8A6E2-2CC8-4BCE-AC88-C0424833A2EC}" type="pres">
      <dgm:prSet presAssocID="{0634921D-865C-4F75-AB5D-7407A6B70026}" presName="descendantText" presStyleLbl="alignAcc1" presStyleIdx="0" presStyleCnt="3" custLinFactNeighborX="492" custLinFactNeighborY="26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3EACBA-5FF5-4C02-AD9E-2A53D73595B8}" type="pres">
      <dgm:prSet presAssocID="{8D51E58B-2C28-4E40-8B91-D66109E39D53}" presName="sp" presStyleCnt="0"/>
      <dgm:spPr/>
    </dgm:pt>
    <dgm:pt modelId="{0D111310-15FD-4495-95CE-819F1A9B615D}" type="pres">
      <dgm:prSet presAssocID="{71CEE787-C85A-469E-8A27-449F881D0155}" presName="composite" presStyleCnt="0"/>
      <dgm:spPr/>
    </dgm:pt>
    <dgm:pt modelId="{D2B91963-5B3A-4C46-9AA5-7452FD10B58E}" type="pres">
      <dgm:prSet presAssocID="{71CEE787-C85A-469E-8A27-449F881D015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F8E265-AE42-4BAF-A7B3-0D593D909522}" type="pres">
      <dgm:prSet presAssocID="{71CEE787-C85A-469E-8A27-449F881D015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4A7AB2-A336-4C1F-A2FE-BC8F8B6E409A}" type="pres">
      <dgm:prSet presAssocID="{966EA80C-411D-4826-AF5D-12994527FC03}" presName="sp" presStyleCnt="0"/>
      <dgm:spPr/>
    </dgm:pt>
    <dgm:pt modelId="{E9822DFF-0066-4337-91A1-26199CB1C6E0}" type="pres">
      <dgm:prSet presAssocID="{2BF1EF7E-868E-44BC-B3DC-BD7C0D00D352}" presName="composite" presStyleCnt="0"/>
      <dgm:spPr/>
    </dgm:pt>
    <dgm:pt modelId="{6EC5C268-C3A5-4970-A0D6-1A4C83974E23}" type="pres">
      <dgm:prSet presAssocID="{2BF1EF7E-868E-44BC-B3DC-BD7C0D00D35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A8D2A3-E12B-48D5-9847-9EC10E8F70BE}" type="pres">
      <dgm:prSet presAssocID="{2BF1EF7E-868E-44BC-B3DC-BD7C0D00D35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8C5BD2C-4B7D-4796-BBB2-E54163D3B3DD}" type="presOf" srcId="{7FF2A51E-8C57-4FB8-8817-4EF8D712E1E2}" destId="{87A8D2A3-E12B-48D5-9847-9EC10E8F70BE}" srcOrd="0" destOrd="1" presId="urn:microsoft.com/office/officeart/2005/8/layout/chevron2"/>
    <dgm:cxn modelId="{6BD0C5D0-AB1F-4ACD-93AD-969B2360D5E7}" srcId="{F81507D8-5F5F-4CB5-842E-40FE4D666D23}" destId="{0634921D-865C-4F75-AB5D-7407A6B70026}" srcOrd="0" destOrd="0" parTransId="{90182779-FFA3-4AA9-BA28-EA2EBB23BE14}" sibTransId="{8D51E58B-2C28-4E40-8B91-D66109E39D53}"/>
    <dgm:cxn modelId="{2543CDBB-2826-4D2A-BB3F-CA83891198A5}" type="presOf" srcId="{BB9274F3-91CD-46CF-A2B8-F70175102961}" destId="{87A8D2A3-E12B-48D5-9847-9EC10E8F70BE}" srcOrd="0" destOrd="0" presId="urn:microsoft.com/office/officeart/2005/8/layout/chevron2"/>
    <dgm:cxn modelId="{BCE4FCA2-5194-4AAF-A8DE-6B3E8733AEF8}" srcId="{71CEE787-C85A-469E-8A27-449F881D0155}" destId="{265EAB94-0763-4DC3-8A73-1CB53D7C176C}" srcOrd="1" destOrd="0" parTransId="{13A92EEB-B03C-4488-B696-651DBA312CFE}" sibTransId="{1C275AAC-1869-4639-B020-0562D9ECD865}"/>
    <dgm:cxn modelId="{CE71EFE2-0919-4B99-A82A-A3F8CBCF2301}" srcId="{F81507D8-5F5F-4CB5-842E-40FE4D666D23}" destId="{71CEE787-C85A-469E-8A27-449F881D0155}" srcOrd="1" destOrd="0" parTransId="{97ECDDF7-D77B-436B-A70D-02525CB9195D}" sibTransId="{966EA80C-411D-4826-AF5D-12994527FC03}"/>
    <dgm:cxn modelId="{E3F7CB05-2889-46FC-AA3B-C0CCB4F1019F}" type="presOf" srcId="{9E7A9A08-99C6-47D1-964E-BACB5FCAB233}" destId="{82F8E265-AE42-4BAF-A7B3-0D593D909522}" srcOrd="0" destOrd="0" presId="urn:microsoft.com/office/officeart/2005/8/layout/chevron2"/>
    <dgm:cxn modelId="{549B2D4C-FEA5-47CD-A623-D2EA04737701}" type="presOf" srcId="{2BF1EF7E-868E-44BC-B3DC-BD7C0D00D352}" destId="{6EC5C268-C3A5-4970-A0D6-1A4C83974E23}" srcOrd="0" destOrd="0" presId="urn:microsoft.com/office/officeart/2005/8/layout/chevron2"/>
    <dgm:cxn modelId="{BFFAA844-F8C7-473C-8CF5-AD58D69E6A2E}" srcId="{F81507D8-5F5F-4CB5-842E-40FE4D666D23}" destId="{2BF1EF7E-868E-44BC-B3DC-BD7C0D00D352}" srcOrd="2" destOrd="0" parTransId="{52BBF76D-A720-4868-85A8-27CBD2C241FD}" sibTransId="{36712BDF-018F-4DE5-BA1D-2AABD238D4E2}"/>
    <dgm:cxn modelId="{06745D87-2880-4A3D-9A87-657F1EEE678D}" type="presOf" srcId="{B1E62E43-965A-4ACC-BD4A-652792548AED}" destId="{23F8A6E2-2CC8-4BCE-AC88-C0424833A2EC}" srcOrd="0" destOrd="0" presId="urn:microsoft.com/office/officeart/2005/8/layout/chevron2"/>
    <dgm:cxn modelId="{28A1CD6D-19B7-4606-A42A-064619964880}" type="presOf" srcId="{265EAB94-0763-4DC3-8A73-1CB53D7C176C}" destId="{82F8E265-AE42-4BAF-A7B3-0D593D909522}" srcOrd="0" destOrd="1" presId="urn:microsoft.com/office/officeart/2005/8/layout/chevron2"/>
    <dgm:cxn modelId="{D5F5E608-1A42-46C0-A65F-1BA886C551C0}" srcId="{0634921D-865C-4F75-AB5D-7407A6B70026}" destId="{B1E62E43-965A-4ACC-BD4A-652792548AED}" srcOrd="0" destOrd="0" parTransId="{45F3206D-6F40-48A0-BFA5-0A283E2C5321}" sibTransId="{BF949AFF-1D8F-4ECC-B61D-71000BFC207E}"/>
    <dgm:cxn modelId="{1C95AE64-0788-42A6-A4FF-62C84A95DBA6}" type="presOf" srcId="{71CEE787-C85A-469E-8A27-449F881D0155}" destId="{D2B91963-5B3A-4C46-9AA5-7452FD10B58E}" srcOrd="0" destOrd="0" presId="urn:microsoft.com/office/officeart/2005/8/layout/chevron2"/>
    <dgm:cxn modelId="{B10F1CCC-B036-4193-8B9B-76FD0373931B}" type="presOf" srcId="{F81507D8-5F5F-4CB5-842E-40FE4D666D23}" destId="{9F84B462-9684-400D-BAFC-FB2D388AD0A4}" srcOrd="0" destOrd="0" presId="urn:microsoft.com/office/officeart/2005/8/layout/chevron2"/>
    <dgm:cxn modelId="{A681D49E-9875-4CD2-99A0-F8E87E9231A6}" srcId="{2BF1EF7E-868E-44BC-B3DC-BD7C0D00D352}" destId="{BB9274F3-91CD-46CF-A2B8-F70175102961}" srcOrd="0" destOrd="0" parTransId="{2510C212-2E32-4601-BF1F-A6BE50D4B374}" sibTransId="{00E838AB-8717-4F08-8FAC-1E57982C72DD}"/>
    <dgm:cxn modelId="{F4BC8684-A5AC-4A57-89DA-2DD05B8D5538}" srcId="{2BF1EF7E-868E-44BC-B3DC-BD7C0D00D352}" destId="{7FF2A51E-8C57-4FB8-8817-4EF8D712E1E2}" srcOrd="1" destOrd="0" parTransId="{C9B1AD48-8D4E-4DCD-8975-0078D93FC5CF}" sibTransId="{9E152D2D-69B6-4BE5-A509-4C0982B87C3A}"/>
    <dgm:cxn modelId="{80BAD1B3-8394-4002-9C19-4946FE9B6B70}" srcId="{71CEE787-C85A-469E-8A27-449F881D0155}" destId="{9E7A9A08-99C6-47D1-964E-BACB5FCAB233}" srcOrd="0" destOrd="0" parTransId="{E22F4FE0-C053-4CB3-BBA2-646E37710A75}" sibTransId="{E7093CD1-BDA3-4566-870C-0EA65EE7DC9D}"/>
    <dgm:cxn modelId="{4CE80852-8AC3-4EED-B469-8631FBD8006C}" type="presOf" srcId="{0634921D-865C-4F75-AB5D-7407A6B70026}" destId="{47AE0834-5F90-4C02-8399-DCB8B939C01B}" srcOrd="0" destOrd="0" presId="urn:microsoft.com/office/officeart/2005/8/layout/chevron2"/>
    <dgm:cxn modelId="{8BA8C49E-0DB8-41B1-AA0F-0D8E7B4B2AEC}" type="presParOf" srcId="{9F84B462-9684-400D-BAFC-FB2D388AD0A4}" destId="{296479BE-63CE-4213-A6AD-C15A123F4F93}" srcOrd="0" destOrd="0" presId="urn:microsoft.com/office/officeart/2005/8/layout/chevron2"/>
    <dgm:cxn modelId="{22F05350-2B61-44E9-BB1E-21F7C706B8B6}" type="presParOf" srcId="{296479BE-63CE-4213-A6AD-C15A123F4F93}" destId="{47AE0834-5F90-4C02-8399-DCB8B939C01B}" srcOrd="0" destOrd="0" presId="urn:microsoft.com/office/officeart/2005/8/layout/chevron2"/>
    <dgm:cxn modelId="{A0C90F50-D5B0-4A67-815D-B49B23B9768C}" type="presParOf" srcId="{296479BE-63CE-4213-A6AD-C15A123F4F93}" destId="{23F8A6E2-2CC8-4BCE-AC88-C0424833A2EC}" srcOrd="1" destOrd="0" presId="urn:microsoft.com/office/officeart/2005/8/layout/chevron2"/>
    <dgm:cxn modelId="{EC45FB30-951E-4250-AA82-C79B1068D272}" type="presParOf" srcId="{9F84B462-9684-400D-BAFC-FB2D388AD0A4}" destId="{B93EACBA-5FF5-4C02-AD9E-2A53D73595B8}" srcOrd="1" destOrd="0" presId="urn:microsoft.com/office/officeart/2005/8/layout/chevron2"/>
    <dgm:cxn modelId="{EC81805C-1DD9-41D3-AEF8-3C6843F1CD78}" type="presParOf" srcId="{9F84B462-9684-400D-BAFC-FB2D388AD0A4}" destId="{0D111310-15FD-4495-95CE-819F1A9B615D}" srcOrd="2" destOrd="0" presId="urn:microsoft.com/office/officeart/2005/8/layout/chevron2"/>
    <dgm:cxn modelId="{C66363CB-58CC-4BED-87A1-1B68D4F56356}" type="presParOf" srcId="{0D111310-15FD-4495-95CE-819F1A9B615D}" destId="{D2B91963-5B3A-4C46-9AA5-7452FD10B58E}" srcOrd="0" destOrd="0" presId="urn:microsoft.com/office/officeart/2005/8/layout/chevron2"/>
    <dgm:cxn modelId="{F171DE33-DBAE-4C05-9FCB-2D51EFEDBDEE}" type="presParOf" srcId="{0D111310-15FD-4495-95CE-819F1A9B615D}" destId="{82F8E265-AE42-4BAF-A7B3-0D593D909522}" srcOrd="1" destOrd="0" presId="urn:microsoft.com/office/officeart/2005/8/layout/chevron2"/>
    <dgm:cxn modelId="{24401264-5028-4EB6-8052-7949B63D04DF}" type="presParOf" srcId="{9F84B462-9684-400D-BAFC-FB2D388AD0A4}" destId="{514A7AB2-A336-4C1F-A2FE-BC8F8B6E409A}" srcOrd="3" destOrd="0" presId="urn:microsoft.com/office/officeart/2005/8/layout/chevron2"/>
    <dgm:cxn modelId="{3A8CE625-6906-4F4A-A67A-23E17C9AE23F}" type="presParOf" srcId="{9F84B462-9684-400D-BAFC-FB2D388AD0A4}" destId="{E9822DFF-0066-4337-91A1-26199CB1C6E0}" srcOrd="4" destOrd="0" presId="urn:microsoft.com/office/officeart/2005/8/layout/chevron2"/>
    <dgm:cxn modelId="{900D05C7-DC68-4EC0-B6D1-7FBB03C02F3C}" type="presParOf" srcId="{E9822DFF-0066-4337-91A1-26199CB1C6E0}" destId="{6EC5C268-C3A5-4970-A0D6-1A4C83974E23}" srcOrd="0" destOrd="0" presId="urn:microsoft.com/office/officeart/2005/8/layout/chevron2"/>
    <dgm:cxn modelId="{190AFF4C-C838-4327-AA1B-75CFBEDD969C}" type="presParOf" srcId="{E9822DFF-0066-4337-91A1-26199CB1C6E0}" destId="{87A8D2A3-E12B-48D5-9847-9EC10E8F70B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E0834-5F90-4C02-8399-DCB8B939C01B}">
      <dsp:nvSpPr>
        <dsp:cNvPr id="0" name=""/>
        <dsp:cNvSpPr/>
      </dsp:nvSpPr>
      <dsp:spPr>
        <a:xfrm rot="5400000">
          <a:off x="-245635" y="2460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Подготовка к участию</a:t>
          </a:r>
          <a:endParaRPr lang="ru-RU" sz="1100" kern="1200" dirty="0"/>
        </a:p>
      </dsp:txBody>
      <dsp:txXfrm rot="-5400000">
        <a:off x="1" y="573596"/>
        <a:ext cx="1146297" cy="491270"/>
      </dsp:txXfrm>
    </dsp:sp>
    <dsp:sp modelId="{23F8A6E2-2CC8-4BCE-AC88-C0424833A2EC}">
      <dsp:nvSpPr>
        <dsp:cNvPr id="0" name=""/>
        <dsp:cNvSpPr/>
      </dsp:nvSpPr>
      <dsp:spPr>
        <a:xfrm rot="5400000">
          <a:off x="4901864" y="-3726965"/>
          <a:ext cx="1064418" cy="85755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Помощь в подготовке документов и приобретении               усиленной </a:t>
          </a:r>
          <a:r>
            <a:rPr lang="ru-RU" sz="2300" kern="1200" dirty="0" err="1" smtClean="0"/>
            <a:t>электронно</a:t>
          </a:r>
          <a:r>
            <a:rPr lang="ru-RU" sz="2300" kern="1200" dirty="0" smtClean="0"/>
            <a:t> - цифровой подписи</a:t>
          </a:r>
          <a:endParaRPr lang="ru-RU" sz="2300" kern="1200" dirty="0"/>
        </a:p>
      </dsp:txBody>
      <dsp:txXfrm rot="-5400000">
        <a:off x="1146298" y="80562"/>
        <a:ext cx="8523591" cy="960496"/>
      </dsp:txXfrm>
    </dsp:sp>
    <dsp:sp modelId="{D2B91963-5B3A-4C46-9AA5-7452FD10B58E}">
      <dsp:nvSpPr>
        <dsp:cNvPr id="0" name=""/>
        <dsp:cNvSpPr/>
      </dsp:nvSpPr>
      <dsp:spPr>
        <a:xfrm rot="5400000">
          <a:off x="-245635" y="168983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Подача документов для участия</a:t>
          </a:r>
          <a:endParaRPr lang="ru-RU" sz="1100" kern="1200" dirty="0"/>
        </a:p>
      </dsp:txBody>
      <dsp:txXfrm rot="-5400000">
        <a:off x="1" y="2017346"/>
        <a:ext cx="1146297" cy="491270"/>
      </dsp:txXfrm>
    </dsp:sp>
    <dsp:sp modelId="{82F8E265-AE42-4BAF-A7B3-0D593D909522}">
      <dsp:nvSpPr>
        <dsp:cNvPr id="0" name=""/>
        <dsp:cNvSpPr/>
      </dsp:nvSpPr>
      <dsp:spPr>
        <a:xfrm rot="5400000">
          <a:off x="4901864" y="-2311369"/>
          <a:ext cx="1064418" cy="85755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Анализ тендера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Подготовка заявки на участие</a:t>
          </a:r>
          <a:endParaRPr lang="ru-RU" sz="2300" kern="1200" dirty="0"/>
        </a:p>
      </dsp:txBody>
      <dsp:txXfrm rot="-5400000">
        <a:off x="1146298" y="1496158"/>
        <a:ext cx="8523591" cy="960496"/>
      </dsp:txXfrm>
    </dsp:sp>
    <dsp:sp modelId="{6EC5C268-C3A5-4970-A0D6-1A4C83974E23}">
      <dsp:nvSpPr>
        <dsp:cNvPr id="0" name=""/>
        <dsp:cNvSpPr/>
      </dsp:nvSpPr>
      <dsp:spPr>
        <a:xfrm rot="5400000">
          <a:off x="-245635" y="3133582"/>
          <a:ext cx="1637567" cy="11462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Сопровождение в торгах</a:t>
          </a:r>
          <a:endParaRPr lang="ru-RU" sz="1100" kern="1200" dirty="0"/>
        </a:p>
      </dsp:txBody>
      <dsp:txXfrm rot="-5400000">
        <a:off x="1" y="3461096"/>
        <a:ext cx="1146297" cy="491270"/>
      </dsp:txXfrm>
    </dsp:sp>
    <dsp:sp modelId="{87A8D2A3-E12B-48D5-9847-9EC10E8F70BE}">
      <dsp:nvSpPr>
        <dsp:cNvPr id="0" name=""/>
        <dsp:cNvSpPr/>
      </dsp:nvSpPr>
      <dsp:spPr>
        <a:xfrm rot="5400000">
          <a:off x="4901864" y="-867619"/>
          <a:ext cx="1064418" cy="857555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Участие в электронном аукционе</a:t>
          </a:r>
          <a:endParaRPr lang="ru-RU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Помощь в получении обеспечения государственного контракта</a:t>
          </a:r>
          <a:endParaRPr lang="ru-RU" sz="2300" kern="1200" dirty="0"/>
        </a:p>
      </dsp:txBody>
      <dsp:txXfrm rot="-5400000">
        <a:off x="1146298" y="2939908"/>
        <a:ext cx="8523591" cy="9604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567DC-A71C-4B1C-B6E2-E4384FEF030C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68313" y="744538"/>
            <a:ext cx="58610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1E971-E696-45E7-84A1-F0FE4AB99C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402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5" y="2130521"/>
            <a:ext cx="9181148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3" y="3886200"/>
            <a:ext cx="7560945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722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830979" y="274734"/>
            <a:ext cx="2430304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0068" y="274734"/>
            <a:ext cx="7110889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1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38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31" y="4406996"/>
            <a:ext cx="918114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3231" y="2906713"/>
            <a:ext cx="9181148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426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40068" y="1600206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90687" y="1600206"/>
            <a:ext cx="477059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52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70" y="1535113"/>
            <a:ext cx="477247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70" y="2174875"/>
            <a:ext cx="477247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86942" y="1535113"/>
            <a:ext cx="47743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486942" y="2174875"/>
            <a:ext cx="47743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74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117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589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116" y="273050"/>
            <a:ext cx="355356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3029" y="273146"/>
            <a:ext cx="6038254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0116" y="1435103"/>
            <a:ext cx="355356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197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141" y="4800600"/>
            <a:ext cx="648081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17141" y="612775"/>
            <a:ext cx="648081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17141" y="5367338"/>
            <a:ext cx="648081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6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600206"/>
            <a:ext cx="972121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068" y="6356446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3F5D5-0DF2-4534-AEAC-A16FAB9751ED}" type="datetimeFigureOut">
              <a:rPr lang="ru-RU" smtClean="0"/>
              <a:t>12.02.2020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90465" y="6356446"/>
            <a:ext cx="34204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740968" y="6356446"/>
            <a:ext cx="25203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CA4AA-C578-4B12-A662-B917679858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74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9806BCBE85459DD166E707D8A6CBDAA374C37083CDA542AE2F7207A39831C8088C1E9EDCD047FEFB966C17B93BB0B8C1A0EB09AF613F40J4g8I" TargetMode="External"/><Relationship Id="rId2" Type="http://schemas.openxmlformats.org/officeDocument/2006/relationships/hyperlink" Target="consultantplus://offline/ref=E94E820DE93FEC987FF740B5D1EE51E65BAEAA92A56782007B782328001DE04850C9F0E35CEA8FAC84680B3A466CCD15C6B852xAF9H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513E44C949880F5A29C1765FC9E2674C4897CC32D46D13F8198DBE69408BCD06832980DE2BA682FDABC793571D55E0CFE80A16B2580EF4g1l0K" TargetMode="External"/><Relationship Id="rId2" Type="http://schemas.openxmlformats.org/officeDocument/2006/relationships/hyperlink" Target="consultantplus://offline/ref=F57FDC3A3EE43AAEFE081D9C61632663D5A48F796DB1340FDE9672C93180148311DADF1D5226976436C10BE8079B4C23A89CBAo6kFK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37"/>
          <p:cNvSpPr txBox="1"/>
          <p:nvPr/>
        </p:nvSpPr>
        <p:spPr>
          <a:xfrm>
            <a:off x="953980" y="89897"/>
            <a:ext cx="1214436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37" name="object 40"/>
          <p:cNvSpPr txBox="1"/>
          <p:nvPr/>
        </p:nvSpPr>
        <p:spPr>
          <a:xfrm>
            <a:off x="954027" y="306924"/>
            <a:ext cx="8013003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38" name="object 25"/>
          <p:cNvSpPr/>
          <p:nvPr/>
        </p:nvSpPr>
        <p:spPr>
          <a:xfrm>
            <a:off x="366676" y="570371"/>
            <a:ext cx="5022243" cy="45719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/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9" name="object 14"/>
          <p:cNvSpPr txBox="1"/>
          <p:nvPr/>
        </p:nvSpPr>
        <p:spPr>
          <a:xfrm>
            <a:off x="281008" y="4566801"/>
            <a:ext cx="9621390" cy="177502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algn="ctr" defTabSz="1031375">
              <a:spcBef>
                <a:spcPts val="64"/>
              </a:spcBef>
            </a:pPr>
            <a:r>
              <a:rPr lang="ru-RU" sz="1100" spc="-87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КЛЮЧЕВЫЕ МЕРОПРИЯТИЯ  РЕГИОНАЛЬНОГО  ПРОЕКТА</a:t>
            </a:r>
            <a:r>
              <a:rPr lang="en-US" sz="1100" spc="-87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 </a:t>
            </a:r>
            <a:r>
              <a:rPr lang="ru-RU" sz="1100" spc="-87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 НА  ПЕРИОД  ДО  2024  ГОДА</a:t>
            </a:r>
            <a:endParaRPr sz="1100" dirty="0">
              <a:solidFill>
                <a:srgbClr val="44546A">
                  <a:lumMod val="75000"/>
                </a:srgbClr>
              </a:solidFill>
              <a:latin typeface="Arial Narrow"/>
              <a:cs typeface="Arial Narrow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99103" y="2357583"/>
            <a:ext cx="2343914" cy="567457"/>
          </a:xfrm>
          <a:prstGeom prst="rect">
            <a:avLst/>
          </a:prstGeom>
          <a:solidFill>
            <a:srgbClr val="F3F3F3">
              <a:alpha val="74902"/>
            </a:srgbClr>
          </a:solidFill>
          <a:ln w="12700" cap="flat" cmpd="sng" algn="ctr">
            <a:solidFill>
              <a:sysClr val="window" lastClr="FFFFFF">
                <a:lumMod val="75000"/>
              </a:sys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83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object 14"/>
          <p:cNvSpPr txBox="1"/>
          <p:nvPr/>
        </p:nvSpPr>
        <p:spPr>
          <a:xfrm>
            <a:off x="58414" y="2121525"/>
            <a:ext cx="2341536" cy="177502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algn="ctr" defTabSz="1031375">
              <a:spcBef>
                <a:spcPts val="64"/>
              </a:spcBef>
            </a:pPr>
            <a:r>
              <a:rPr lang="ru-RU" sz="1100" spc="-87" dirty="0">
                <a:solidFill>
                  <a:srgbClr val="44546A">
                    <a:lumMod val="75000"/>
                  </a:srgbClr>
                </a:solidFill>
                <a:latin typeface="Arial Narrow" panose="020B0606020202030204" pitchFamily="34" charset="0"/>
                <a:cs typeface="Arial"/>
              </a:rPr>
              <a:t>ЗАДАЧА  РЕГИОНАЛЬНОГО  ПРОЕКТА</a:t>
            </a:r>
            <a:endParaRPr sz="1100" dirty="0">
              <a:solidFill>
                <a:srgbClr val="44546A">
                  <a:lumMod val="75000"/>
                </a:srgbClr>
              </a:solidFill>
              <a:latin typeface="Arial Narrow" panose="020B0606020202030204" pitchFamily="34" charset="0"/>
              <a:cs typeface="Arial Narrow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9151" y="1017561"/>
            <a:ext cx="1504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031375"/>
            <a:r>
              <a:rPr lang="ru-RU" sz="2800" spc="-87" dirty="0">
                <a:solidFill>
                  <a:srgbClr val="44546A">
                    <a:lumMod val="75000"/>
                  </a:srgbClr>
                </a:solidFill>
                <a:latin typeface="Arial Narrow" panose="020B0606020202030204" pitchFamily="34" charset="0"/>
                <a:cs typeface="Arial"/>
              </a:rPr>
              <a:t>ЦЕЛЬ</a:t>
            </a: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561200" y="836808"/>
            <a:ext cx="2975379" cy="704069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defTabSz="1031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"/>
              <a:buNone/>
              <a:tabLst/>
              <a:defRPr/>
            </a:pPr>
            <a:r>
              <a:rPr kumimoji="0" lang="ru-RU" sz="1100" b="0" i="0" u="none" strike="noStrike" kern="0" cap="none" spc="-51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Roboto Slab"/>
              </a:rPr>
              <a:t>Национальный проект</a:t>
            </a:r>
          </a:p>
          <a:p>
            <a:pPr marL="0" marR="0" lvl="0" indent="0" defTabSz="1031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"/>
              <a:buNone/>
              <a:tabLst/>
              <a:defRPr/>
            </a:pPr>
            <a:r>
              <a:rPr kumimoji="0" lang="ru-RU" sz="1100" b="0" i="0" u="none" strike="noStrike" kern="0" cap="none" spc="-51" normalizeH="0" baseline="0" noProof="0" dirty="0" smtClean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Roboto Slab"/>
              </a:rPr>
              <a:t>«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Малое и среднее предпринимательство </a:t>
            </a:r>
            <a:b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и поддержка индивидуальной предпринимательской инициативы</a:t>
            </a:r>
            <a:r>
              <a:rPr kumimoji="0" lang="ru-RU" sz="1100" b="0" i="0" u="none" strike="noStrike" kern="0" cap="none" spc="-51" normalizeH="0" baseline="0" noProof="0" dirty="0" smtClean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Roboto Slab"/>
              </a:rPr>
              <a:t>»</a:t>
            </a:r>
            <a:endParaRPr kumimoji="0" lang="ru-RU" sz="1100" b="0" i="0" u="none" strike="noStrike" kern="0" cap="none" spc="-51" normalizeH="0" baseline="0" noProof="0" dirty="0">
              <a:ln>
                <a:noFill/>
              </a:ln>
              <a:solidFill>
                <a:srgbClr val="44546A">
                  <a:lumMod val="75000"/>
                </a:srgbClr>
              </a:solidFill>
              <a:effectLst/>
              <a:uLnTx/>
              <a:uFillTx/>
              <a:latin typeface="Arial"/>
              <a:ea typeface="+mn-ea"/>
              <a:cs typeface="Arial"/>
              <a:sym typeface="Roboto Slab"/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1561199" y="1540781"/>
            <a:ext cx="3605716" cy="580743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1031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"/>
              <a:buNone/>
              <a:tabLst/>
              <a:defRPr/>
            </a:pPr>
            <a:r>
              <a:rPr kumimoji="0" lang="ru-RU" sz="1100" b="0" i="0" u="none" strike="noStrike" kern="0" cap="none" spc="-51" normalizeH="0" baseline="0" noProof="0" dirty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Roboto Slab"/>
              </a:rPr>
              <a:t>Региональный проект</a:t>
            </a:r>
          </a:p>
          <a:p>
            <a:pPr marL="0" marR="0" lvl="0" indent="0" defTabSz="10313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Arial"/>
              <a:buNone/>
              <a:tabLst/>
              <a:defRPr/>
            </a:pPr>
            <a:r>
              <a:rPr kumimoji="0" lang="ru-RU" sz="1100" b="0" i="0" u="none" strike="noStrike" kern="0" cap="none" spc="-51" normalizeH="0" baseline="0" noProof="0" dirty="0" smtClean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Roboto Slab"/>
              </a:rPr>
              <a:t>«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Создание системы поддержки фермеров </a:t>
            </a:r>
            <a:b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и развитие сельской кооперации</a:t>
            </a:r>
            <a:r>
              <a:rPr kumimoji="0" lang="ru-RU" sz="1100" b="0" i="0" u="none" strike="noStrike" kern="0" cap="none" spc="-51" normalizeH="0" baseline="0" noProof="0" dirty="0" smtClean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Roboto Slab"/>
              </a:rPr>
              <a:t>»</a:t>
            </a:r>
            <a:endParaRPr kumimoji="0" lang="ru-RU" sz="1100" b="0" i="0" u="none" strike="noStrike" kern="0" cap="none" spc="-51" normalizeH="0" baseline="0" noProof="0" dirty="0">
              <a:ln>
                <a:noFill/>
              </a:ln>
              <a:solidFill>
                <a:srgbClr val="44546A">
                  <a:lumMod val="75000"/>
                </a:srgbClr>
              </a:solidFill>
              <a:effectLst/>
              <a:uLnTx/>
              <a:uFillTx/>
              <a:latin typeface="Arial"/>
              <a:ea typeface="+mn-ea"/>
              <a:cs typeface="Arial"/>
              <a:sym typeface="Roboto Slab"/>
            </a:endParaRPr>
          </a:p>
        </p:txBody>
      </p:sp>
      <p:grpSp>
        <p:nvGrpSpPr>
          <p:cNvPr id="45" name="Google Shape;705;p40"/>
          <p:cNvGrpSpPr/>
          <p:nvPr/>
        </p:nvGrpSpPr>
        <p:grpSpPr>
          <a:xfrm>
            <a:off x="8966986" y="732314"/>
            <a:ext cx="1430557" cy="1204740"/>
            <a:chOff x="5961125" y="1623900"/>
            <a:chExt cx="427450" cy="448175"/>
          </a:xfrm>
          <a:solidFill>
            <a:sysClr val="windowText" lastClr="000000"/>
          </a:solidFill>
        </p:grpSpPr>
        <p:sp>
          <p:nvSpPr>
            <p:cNvPr id="46" name="Google Shape;706;p40"/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7" name="Google Shape;707;p40"/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8" name="Google Shape;708;p40"/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9" name="Google Shape;709;p40"/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0" name="Google Shape;710;p40"/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1" name="Google Shape;711;p40"/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noFill/>
            <a:ln w="12700" cap="flat" cmpd="sng" algn="ctr">
              <a:solidFill>
                <a:sysClr val="windowText" lastClr="000000"/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2" name="Google Shape;712;p40"/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solidFill>
              <a:sysClr val="windowText" lastClr="000000"/>
            </a:solidFill>
            <a:ln w="12700" cap="flat" cmpd="sng" algn="ctr">
              <a:solidFill>
                <a:sysClr val="windowText" lastClr="000000">
                  <a:shade val="50000"/>
                </a:sysClr>
              </a:solidFill>
              <a:prstDash val="solid"/>
              <a:miter lim="800000"/>
              <a:headEnd type="none" w="sm" len="sm"/>
              <a:tailEnd type="none" w="sm" len="sm"/>
            </a:ln>
            <a:effectLst/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53" name="Рисунок 52">
            <a:extLst>
              <a:ext uri="{FF2B5EF4-FFF2-40B4-BE49-F238E27FC236}">
                <a16:creationId xmlns="" xmlns:a16="http://schemas.microsoft.com/office/drawing/2014/main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63" y="89801"/>
            <a:ext cx="512724" cy="434052"/>
          </a:xfrm>
          <a:prstGeom prst="rect">
            <a:avLst/>
          </a:prstGeom>
          <a:noFill/>
        </p:spPr>
      </p:pic>
      <p:sp>
        <p:nvSpPr>
          <p:cNvPr id="54" name="Прямоугольник 53"/>
          <p:cNvSpPr/>
          <p:nvPr/>
        </p:nvSpPr>
        <p:spPr>
          <a:xfrm>
            <a:off x="4991377" y="732314"/>
            <a:ext cx="43670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</a:rPr>
              <a:t>Количества вновь вовлеченных в субъекты малого и среднего предпринимательства (МСП) </a:t>
            </a:r>
            <a:r>
              <a:rPr kumimoji="0" lang="ru-RU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</a:rPr>
              <a:t/>
            </a:r>
            <a:br>
              <a:rPr kumimoji="0" lang="ru-RU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</a:rPr>
            </a:br>
            <a:r>
              <a:rPr kumimoji="0" lang="ru-RU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</a:rPr>
              <a:t>в </a:t>
            </a:r>
            <a:r>
              <a:rPr kumimoji="0" lang="ru-RU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</a:rPr>
              <a:t>сельском хозяйстве к 2024 году не </a:t>
            </a:r>
            <a:r>
              <a:rPr kumimoji="0" lang="ru-RU" sz="9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itchFamily="34" charset="0"/>
              </a:rPr>
              <a:t>менее</a:t>
            </a:r>
            <a:endParaRPr kumimoji="0" lang="ru-RU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186289" y="2924996"/>
            <a:ext cx="2213660" cy="6001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688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1375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7062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2749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8437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4124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9812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25499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Соглашение об участии Красноярского края в федеральном проекте от 28.01.2019 </a:t>
            </a:r>
            <a:endParaRPr lang="ru-RU" sz="800" dirty="0">
              <a:solidFill>
                <a:prstClr val="black">
                  <a:lumMod val="85000"/>
                  <a:lumOff val="1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169465" y="3645029"/>
            <a:ext cx="2424250" cy="76944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5688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1375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7062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62749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8437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94124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9812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25499" algn="l" defTabSz="1031375" rtl="0" eaLnBrk="1" latinLnBrk="0" hangingPunct="1"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Дополнительное соглашение </a:t>
            </a:r>
            <a:br>
              <a:rPr lang="ru-RU" sz="1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1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 реализации регионального проекта </a:t>
            </a:r>
            <a:br>
              <a:rPr lang="ru-RU" sz="1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11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части показателей и результатов регионального проекта от 03.05.2019</a:t>
            </a:r>
            <a:endParaRPr lang="ru-RU" sz="800" dirty="0">
              <a:solidFill>
                <a:prstClr val="black">
                  <a:lumMod val="85000"/>
                  <a:lumOff val="15000"/>
                </a:prstClr>
              </a:solidFill>
              <a:latin typeface="Arial Narrow" panose="020B060602020203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69464" y="4761185"/>
            <a:ext cx="10662676" cy="1682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0" marR="22225" indent="-171450" algn="just" defTabSz="1031375">
              <a:spcAft>
                <a:spcPts val="400"/>
              </a:spcAft>
              <a:buFont typeface="Wingdings" panose="020B0604020202020204" pitchFamily="2" charset="2"/>
              <a:buChar char="§"/>
            </a:pP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Предоставление грантов в размере до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6,0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млн рублей главам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КФХ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на реализацию проектов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создания и развития КФХ;</a:t>
            </a:r>
            <a:endParaRPr lang="ru-RU" sz="1000" dirty="0">
              <a:solidFill>
                <a:prstClr val="black"/>
              </a:solidFill>
              <a:latin typeface="Arial Narrow" pitchFamily="34" charset="0"/>
            </a:endParaRPr>
          </a:p>
          <a:p>
            <a:pPr marL="184150" marR="22225" indent="-171450" algn="just" defTabSz="1031375">
              <a:spcAft>
                <a:spcPts val="400"/>
              </a:spcAft>
              <a:buFont typeface="Wingdings" panose="020B0604020202020204" pitchFamily="2" charset="2"/>
              <a:buChar char="§"/>
            </a:pP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Предоставление сельскохозяйственным потребительским кооперативам субсидий на возмещение части затрат, связанных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 с закупкой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сельскохозяйственной продукции у членов сельскохозяйственного потребительского кооператива;</a:t>
            </a:r>
          </a:p>
          <a:p>
            <a:pPr marL="184150" marR="22225" indent="-171450" algn="just" defTabSz="1031375">
              <a:spcAft>
                <a:spcPts val="400"/>
              </a:spcAft>
              <a:buFont typeface="Wingdings" panose="020B0604020202020204" pitchFamily="2" charset="2"/>
              <a:buChar char="§"/>
            </a:pP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Предоставление сельскохозяйственным потребительским кооперативам субсидий на возмещение части затрат, связанных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с приобретением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имущества в целях последующей передачи (реализации) приобретенного имущества в собственность членов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сельскохозяйственного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потребительского кооператива;</a:t>
            </a:r>
          </a:p>
          <a:p>
            <a:pPr marL="184150" marR="22225" indent="-171450" algn="just" defTabSz="1031375">
              <a:spcAft>
                <a:spcPts val="400"/>
              </a:spcAft>
              <a:buFont typeface="Wingdings" panose="020B0604020202020204" pitchFamily="2" charset="2"/>
              <a:buChar char="§"/>
            </a:pP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Предоставление сельскохозяйственным потребительским кооперативам субсидий на возмещение части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затрат, связанных с приобретением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оборудования и сельскохозяйственной техники для оказания услуг членам сельскохозяйственных потребительских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кооперативов;</a:t>
            </a:r>
            <a:endParaRPr lang="ru-RU" sz="1000" dirty="0">
              <a:solidFill>
                <a:prstClr val="black"/>
              </a:solidFill>
              <a:latin typeface="Arial Narrow" pitchFamily="34" charset="0"/>
            </a:endParaRPr>
          </a:p>
          <a:p>
            <a:pPr marL="184150" marR="22225" indent="-171450" algn="just" defTabSz="1031375">
              <a:spcAft>
                <a:spcPts val="400"/>
              </a:spcAft>
              <a:buFont typeface="Wingdings" panose="020B0604020202020204" pitchFamily="2" charset="2"/>
              <a:buChar char="§"/>
            </a:pP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 Предоставление 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центру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компетенций в сфере сельскохозяйственной кооперации и поддержки фермеров субсидий на </a:t>
            </a:r>
            <a:r>
              <a:rPr lang="ru-RU" sz="1000" dirty="0" err="1" smtClean="0">
                <a:solidFill>
                  <a:prstClr val="black"/>
                </a:solidFill>
                <a:latin typeface="Arial Narrow" pitchFamily="34" charset="0"/>
              </a:rPr>
              <a:t>софинансирование</a:t>
            </a: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 затрат, связанных с осуществлением текущей деятельности </a:t>
            </a:r>
            <a:b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</a:br>
            <a:r>
              <a:rPr lang="ru-RU" sz="1000" dirty="0" smtClean="0">
                <a:solidFill>
                  <a:prstClr val="black"/>
                </a:solidFill>
                <a:latin typeface="Arial Narrow" pitchFamily="34" charset="0"/>
              </a:rPr>
              <a:t>и </a:t>
            </a:r>
            <a:r>
              <a:rPr lang="ru-RU" sz="1000" dirty="0">
                <a:solidFill>
                  <a:prstClr val="black"/>
                </a:solidFill>
                <a:latin typeface="Arial Narrow" pitchFamily="34" charset="0"/>
              </a:rPr>
              <a:t>достижение показателей эффективности.</a:t>
            </a:r>
          </a:p>
        </p:txBody>
      </p:sp>
      <p:graphicFrame>
        <p:nvGraphicFramePr>
          <p:cNvPr id="58" name="Таблица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306800"/>
              </p:ext>
            </p:extLst>
          </p:nvPr>
        </p:nvGraphicFramePr>
        <p:xfrm>
          <a:off x="2510705" y="2085181"/>
          <a:ext cx="8063195" cy="2498217"/>
        </p:xfrm>
        <a:graphic>
          <a:graphicData uri="http://schemas.openxmlformats.org/drawingml/2006/table">
            <a:tbl>
              <a:tblPr firstRow="1" firstCol="1" bandCol="1"/>
              <a:tblGrid>
                <a:gridCol w="2982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745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1273"/>
                <a:gridCol w="5465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525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1709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1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0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10313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Текущее значение  (за 2019 год)</a:t>
                      </a:r>
                      <a:endParaRPr lang="ru-RU" sz="105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2020 год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 2024 году 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0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208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</a:rPr>
                        <a:t>1</a:t>
                      </a:r>
                      <a:endParaRPr lang="ru-RU" sz="1100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0" marR="0" marT="0" marB="923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Количество вовлеченных в субъекты МСП, осуществляющие деятельность в сфере сельского хозяйства, в том числе за счет средств государственной поддержки, человек </a:t>
                      </a:r>
                    </a:p>
                  </a:txBody>
                  <a:tcPr marL="51954" marR="0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</a:rPr>
                        <a:t>118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117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521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  <a:ea typeface="Calibri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60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/>
                      <a:r>
                        <a:rPr lang="en-US" sz="11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923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Количество вновь созданных субъектов малого и среднего предпринимательства в сельском хозяйстве, включая крестьянские (фермерские) хозяйства и сельскохозяйственные потребительские кооперативы, единиц</a:t>
                      </a:r>
                    </a:p>
                  </a:txBody>
                  <a:tcPr marL="51954" marR="0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77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86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094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/>
                      <a:r>
                        <a:rPr lang="en-US" sz="11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923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Количество работников, зарегистрированных в Пенсионном фонде Российской Федерации, Фонде социального страхования Российской Федерации, принятых крестьянскими (фермерскими) хозяйствами в году получения грантов  «</a:t>
                      </a:r>
                      <a:r>
                        <a:rPr kumimoji="0" lang="ru-RU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Агростартап</a:t>
                      </a: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», человек </a:t>
                      </a:r>
                    </a:p>
                  </a:txBody>
                  <a:tcPr marL="51954" marR="0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29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271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34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/>
                      <a:r>
                        <a:rPr lang="en-US" sz="1100" b="1" dirty="0">
                          <a:solidFill>
                            <a:srgbClr val="002060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9235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lumMod val="20000"/>
                        <a:lumOff val="8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1F497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Количество принятых членов сельскохозяйственных потребительских кооперативов (кроме кредитных) из числа субъектов МСП, включая личных подсобных хозяйств и крестьянских (фермерских) хозяйств, в году предоставления государственной поддержки, единиц </a:t>
                      </a:r>
                      <a:endParaRPr lang="ru-RU" sz="1050" b="0" kern="120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51954" marR="0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53</a:t>
                      </a:r>
                      <a:endParaRPr lang="ru-RU" sz="105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164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1954" marR="51954" marT="0" marB="92352" anchor="ctr">
                    <a:lnL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59" name="Прямоугольник 58"/>
          <p:cNvSpPr/>
          <p:nvPr/>
        </p:nvSpPr>
        <p:spPr>
          <a:xfrm>
            <a:off x="5388919" y="1253312"/>
            <a:ext cx="308858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31375"/>
            <a:r>
              <a:rPr lang="ru-RU" sz="1400" b="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126 тыс. человек</a:t>
            </a:r>
          </a:p>
        </p:txBody>
      </p:sp>
      <p:sp>
        <p:nvSpPr>
          <p:cNvPr id="60" name="Прямоугольник 59"/>
          <p:cNvSpPr/>
          <p:nvPr/>
        </p:nvSpPr>
        <p:spPr>
          <a:xfrm>
            <a:off x="5107587" y="1783166"/>
            <a:ext cx="32111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031375"/>
            <a:r>
              <a:rPr lang="ru-RU" sz="1400" b="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521 человек</a:t>
            </a:r>
            <a:endParaRPr lang="ru-RU" sz="1100" b="1" spc="-5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62" name="object 64"/>
          <p:cNvSpPr txBox="1"/>
          <p:nvPr/>
        </p:nvSpPr>
        <p:spPr>
          <a:xfrm>
            <a:off x="674591" y="2357584"/>
            <a:ext cx="1692702" cy="423723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defTabSz="1031375">
              <a:spcBef>
                <a:spcPts val="64"/>
              </a:spcBef>
              <a:spcAft>
                <a:spcPts val="385"/>
              </a:spcAft>
            </a:pPr>
            <a:r>
              <a:rPr lang="ru-RU" sz="900" dirty="0">
                <a:solidFill>
                  <a:prstClr val="black"/>
                </a:solidFill>
                <a:latin typeface="Arial Narrow" panose="020B0606020202030204" pitchFamily="34" charset="0"/>
              </a:rPr>
              <a:t>Создание системы поддержки фермеров и развитие сельской кооперации</a:t>
            </a:r>
            <a:endParaRPr lang="ru-RU" sz="400" dirty="0">
              <a:solidFill>
                <a:prstClr val="black"/>
              </a:solidFill>
              <a:latin typeface="Arial Narrow" panose="020B0606020202030204" pitchFamily="34" charset="0"/>
              <a:cs typeface="Arial Narrow"/>
            </a:endParaRPr>
          </a:p>
        </p:txBody>
      </p:sp>
      <p:grpSp>
        <p:nvGrpSpPr>
          <p:cNvPr id="63" name="Google Shape;566;p40"/>
          <p:cNvGrpSpPr/>
          <p:nvPr/>
        </p:nvGrpSpPr>
        <p:grpSpPr>
          <a:xfrm>
            <a:off x="91067" y="2357583"/>
            <a:ext cx="548958" cy="510759"/>
            <a:chOff x="6618700" y="1635475"/>
            <a:chExt cx="456675" cy="432325"/>
          </a:xfrm>
        </p:grpSpPr>
        <p:sp>
          <p:nvSpPr>
            <p:cNvPr id="64" name="Google Shape;567;p40"/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noFill/>
            <a:ln w="9525" cap="rnd" cmpd="sng">
              <a:solidFill>
                <a:sysClr val="windowText" lastClr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Google Shape;568;p40"/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noFill/>
            <a:ln w="9525" cap="rnd" cmpd="sng">
              <a:solidFill>
                <a:sysClr val="windowText" lastClr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Google Shape;569;p40"/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noFill/>
            <a:ln w="9525" cap="rnd" cmpd="sng">
              <a:solidFill>
                <a:sysClr val="windowText" lastClr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Google Shape;570;p40"/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noFill/>
            <a:ln w="9525" cap="rnd" cmpd="sng">
              <a:solidFill>
                <a:sysClr val="windowText" lastClr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Google Shape;571;p40"/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noFill/>
            <a:ln w="9525" cap="rnd" cmpd="sng">
              <a:solidFill>
                <a:sysClr val="windowText" lastClr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1031375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0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2" name="Семиугольник 1"/>
          <p:cNvSpPr/>
          <p:nvPr/>
        </p:nvSpPr>
        <p:spPr>
          <a:xfrm>
            <a:off x="9956154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23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/>
          <p:nvPr/>
        </p:nvSpPr>
        <p:spPr>
          <a:xfrm>
            <a:off x="288107" y="722017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</a:t>
            </a:r>
            <a:r>
              <a:rPr lang="ru-RU" sz="600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504056"/>
          </a:xfrm>
          <a:prstGeom prst="rect">
            <a:avLst/>
          </a:prstGeom>
          <a:noFill/>
        </p:spPr>
      </p:pic>
      <p:sp>
        <p:nvSpPr>
          <p:cNvPr id="7" name="object 40"/>
          <p:cNvSpPr txBox="1"/>
          <p:nvPr/>
        </p:nvSpPr>
        <p:spPr>
          <a:xfrm>
            <a:off x="908113" y="333658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8107" y="764553"/>
            <a:ext cx="10297144" cy="4932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050" dirty="0" smtClean="0">
              <a:solidFill>
                <a:srgbClr val="0C0C0C"/>
              </a:solidFill>
              <a:ea typeface="Calibri"/>
              <a:cs typeface="Times New Roman"/>
            </a:endParaRPr>
          </a:p>
          <a:p>
            <a:pPr algn="ctr"/>
            <a:r>
              <a:rPr lang="ru-RU" b="1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Кооператив, на формирование неделимого фонда которого КФХ направляет часть средств гранта «</a:t>
            </a:r>
            <a:r>
              <a:rPr lang="ru-RU" b="1" dirty="0" err="1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Агростартап</a:t>
            </a:r>
            <a:r>
              <a:rPr lang="ru-RU" b="1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», должен соответствовать следующим основным требованиям:</a:t>
            </a:r>
          </a:p>
          <a:p>
            <a:pPr algn="ctr"/>
            <a:endParaRPr lang="ru-RU" sz="1200" b="1" dirty="0">
              <a:solidFill>
                <a:srgbClr val="0C0C0C"/>
              </a:solidFill>
              <a:latin typeface="Times New Roman"/>
              <a:ea typeface="Calibri"/>
              <a:cs typeface="Times New Roman"/>
            </a:endParaRPr>
          </a:p>
          <a:p>
            <a:pPr marL="268288" indent="-268288"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 кооператив создан в соответствии с Федеральным законом № 193-ФЗ «О сельскохозяйственной кооперации»;</a:t>
            </a:r>
            <a:endParaRPr lang="ru-RU" sz="1200" dirty="0" smtClean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68288" indent="-268288"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кооператив включен в реестр субъектов агропромышленного комплекса края, претендующих на получение государственной поддержки;</a:t>
            </a:r>
            <a:endParaRPr lang="ru-RU" sz="1200" dirty="0" smtClean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68288" indent="-268288"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 </a:t>
            </a:r>
            <a:r>
              <a:rPr lang="ru-RU" sz="16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 кооператива по состоянию на первое число месяца подачи заявки отсутствует просроченная задолженность </a:t>
            </a:r>
            <a:b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возврату в краевой бюджет субсидий, бюджетных инвестиций, предоставленных, в том числе в соответствии с иными правовыми актами, и иная просроченная задолженность перед краевым бюджетом;	</a:t>
            </a:r>
            <a:endParaRPr lang="ru-RU" sz="1600" dirty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 кооператив зарегистрирован на сельской территории края;	</a:t>
            </a:r>
          </a:p>
          <a:p>
            <a:pPr marL="268288" indent="-268288"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5)  кооператив является субъектом малого и среднего предпринимательства в соответствии с Федеральным законом № 209-ФЗ «О развитии малого и среднего предпринимательства в Российской Федерации»;	</a:t>
            </a:r>
            <a:endParaRPr lang="ru-RU" sz="1200" dirty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6)  кооператив объединяет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менее 5 ЛПХ и (или) 3 иных</a:t>
            </a:r>
            <a:r>
              <a:rPr lang="ru-RU" sz="12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сельскохозяйственных товаропроизводителей;</a:t>
            </a:r>
            <a:endParaRPr lang="ru-RU" sz="1200" dirty="0" smtClean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68288" indent="-268288"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7) обязуется осуществлять деятельность в течение не менее 5 лет со дня поступления части средств гранта «</a:t>
            </a:r>
            <a:r>
              <a:rPr lang="ru-RU" sz="16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Агростартап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 на расчетный счет кооператива, открытый в кредитной организации;		</a:t>
            </a:r>
          </a:p>
          <a:p>
            <a:pPr marL="268288" indent="-268288" algn="just"/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8) обязуется внести имущество, приобретенное за счет части средств гранта «</a:t>
            </a:r>
            <a:r>
              <a:rPr lang="ru-RU" sz="1600" dirty="0" err="1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Агростартап</a:t>
            </a:r>
            <a:r>
              <a:rPr lang="ru-RU" sz="16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», в неделимый фонд кооператива и не продавать, не дарить, не передавать в аренду, не обменивать, не передавать в залог, не вносить в виде пая, вклада или не отчуждать иным способом в соответствии с законодательством Российской Федерации в течение всего срока реализации проекта.</a:t>
            </a:r>
            <a:endParaRPr lang="ru-RU" sz="1050" dirty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9" name="Семиугольник 8"/>
          <p:cNvSpPr/>
          <p:nvPr/>
        </p:nvSpPr>
        <p:spPr>
          <a:xfrm>
            <a:off x="9956154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274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/>
          <p:nvPr/>
        </p:nvSpPr>
        <p:spPr>
          <a:xfrm>
            <a:off x="288107" y="722017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</a:t>
            </a:r>
            <a:r>
              <a:rPr lang="ru-RU" sz="600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504056"/>
          </a:xfrm>
          <a:prstGeom prst="rect">
            <a:avLst/>
          </a:prstGeom>
          <a:noFill/>
        </p:spPr>
      </p:pic>
      <p:sp>
        <p:nvSpPr>
          <p:cNvPr id="7" name="object 40"/>
          <p:cNvSpPr txBox="1"/>
          <p:nvPr/>
        </p:nvSpPr>
        <p:spPr>
          <a:xfrm>
            <a:off x="908113" y="333658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4423" y="705466"/>
            <a:ext cx="9865096" cy="553998"/>
          </a:xfrm>
          <a:prstGeom prst="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>
            <a:spAutoFit/>
          </a:bodyPr>
          <a:lstStyle/>
          <a:p>
            <a:pPr lvl="0" algn="ctr"/>
            <a:r>
              <a:rPr lang="ru-RU" sz="1500" dirty="0">
                <a:latin typeface="Times New Roman"/>
                <a:ea typeface="Calibri"/>
              </a:rPr>
              <a:t>Порядок и условия предоставления субсидий сельскохозяйственным потребительским кооперативам на возмещение части затрат, </a:t>
            </a:r>
            <a:r>
              <a:rPr lang="ru-RU" sz="1500" dirty="0" smtClean="0">
                <a:latin typeface="Times New Roman"/>
                <a:ea typeface="Calibri"/>
              </a:rPr>
              <a:t>понесенных в </a:t>
            </a:r>
            <a:r>
              <a:rPr lang="ru-RU" sz="1500" dirty="0">
                <a:latin typeface="Times New Roman"/>
                <a:ea typeface="Calibri"/>
              </a:rPr>
              <a:t>текущем финансовом году</a:t>
            </a:r>
            <a:endParaRPr lang="ru-RU" sz="1500" dirty="0">
              <a:latin typeface="Book Antiqua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97878" y="2780928"/>
            <a:ext cx="6066893" cy="2304256"/>
          </a:xfrm>
          <a:prstGeom prst="rect">
            <a:avLst/>
          </a:prstGeom>
          <a:solidFill>
            <a:srgbClr val="F2F2F2"/>
          </a:solidFill>
          <a:ln w="28575" cap="flat" cmpd="sng" algn="ctr">
            <a:solidFill>
              <a:srgbClr val="6DAA2D">
                <a:lumMod val="60000"/>
                <a:lumOff val="4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800" b="0" i="0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ru-RU" sz="1200" b="0" i="1" u="sng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lvl="0" algn="ctr">
              <a:buFontTx/>
              <a:buChar char="-"/>
              <a:defRPr/>
            </a:pPr>
            <a:r>
              <a:rPr kumimoji="0" lang="ru-RU" sz="1300" b="0" i="1" u="sng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на приобретение имущества в целях последующей передачи (реализации) приобретенного имущества в собственность членов </a:t>
            </a:r>
            <a:r>
              <a:rPr lang="ru-RU" sz="1300" i="1" u="sng" kern="0" dirty="0">
                <a:solidFill>
                  <a:srgbClr val="0C0C0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(кроме ассоциированных членов</a:t>
            </a:r>
            <a:r>
              <a:rPr lang="ru-RU" sz="1300" i="1" u="sng" kern="0" dirty="0" smtClean="0">
                <a:solidFill>
                  <a:srgbClr val="0C0C0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) </a:t>
            </a:r>
            <a:r>
              <a:rPr lang="ru-RU" sz="1300" i="1" u="sng" kern="0" dirty="0">
                <a:solidFill>
                  <a:srgbClr val="0C0C0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данного </a:t>
            </a:r>
            <a:r>
              <a:rPr lang="ru-RU" sz="1300" i="1" u="sng" kern="0" dirty="0" smtClean="0">
                <a:solidFill>
                  <a:srgbClr val="0C0C0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кооператива:</a:t>
            </a:r>
            <a:endParaRPr kumimoji="0" lang="ru-RU" sz="1300" b="0" i="1" u="sng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171450" marR="0" lvl="0" indent="-17145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сельскохозяйственные животные (кроме свиней) и птица; рыбопосадочный материал; </a:t>
            </a:r>
          </a:p>
          <a:p>
            <a:pPr marL="171450" lvl="0" indent="-171450" algn="just">
              <a:buFontTx/>
              <a:buChar char="-"/>
              <a:defRPr/>
            </a:pPr>
            <a:r>
              <a:rPr lang="ru-RU" sz="1050" kern="0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посадочный материал для закладки многолетних насаждений, включая виноградники; племенная продукция (материал), за исключением племенной продукции (материала) племенных </a:t>
            </a:r>
            <a:r>
              <a:rPr lang="ru-RU" sz="1050" kern="0" dirty="0" smtClean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свиней;</a:t>
            </a:r>
          </a:p>
          <a:p>
            <a:pPr lvl="0" algn="just">
              <a:defRPr/>
            </a:pPr>
            <a:r>
              <a:rPr lang="ru-RU" sz="1050" b="1" kern="0" dirty="0" smtClean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имущества, утверждаемый МСХ Красноярского края:</a:t>
            </a:r>
          </a:p>
          <a:p>
            <a:pPr marL="171450" lvl="0" indent="-171450" algn="just">
              <a:buFontTx/>
              <a:buChar char="-"/>
              <a:defRPr/>
            </a:pPr>
            <a:r>
              <a:rPr lang="ru-RU" sz="1050" kern="0" dirty="0" smtClean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специализированный </a:t>
            </a: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инвентарь, материалы и оборудование, средства автоматизации, предназначенные для производства сельскохозяйственной продукции (кроме свиноводческой продукции); </a:t>
            </a:r>
          </a:p>
          <a:p>
            <a:pPr marL="171450" lvl="0" indent="-171450" algn="just">
              <a:buFontTx/>
              <a:buChar char="-"/>
              <a:defRPr/>
            </a:pPr>
            <a:r>
              <a:rPr kumimoji="0" lang="ru-RU" sz="105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специализированный инвентарь, материалы и оборудование, средства автоматизации, предназначенные для промышленного производства овощей в защищенном грунте, в том числе мини-теплицы площадью до 1 га.</a:t>
            </a: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29920" algn="l"/>
                <a:tab pos="449580" algn="l"/>
              </a:tabLst>
              <a:defRPr/>
            </a:pPr>
            <a:endParaRPr kumimoji="0" lang="ru-RU" sz="2000" b="1" i="0" u="sng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Book Antiqua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763514" y="4005065"/>
            <a:ext cx="3633198" cy="919526"/>
          </a:xfrm>
          <a:prstGeom prst="rect">
            <a:avLst/>
          </a:prstGeom>
          <a:solidFill>
            <a:srgbClr val="F2F2F2"/>
          </a:solidFill>
          <a:ln w="12700" cap="flat" cmpd="sng" algn="ctr">
            <a:solidFill>
              <a:srgbClr val="6DAA2D">
                <a:lumMod val="40000"/>
                <a:lumOff val="60000"/>
              </a:srgbClr>
            </a:solidFill>
            <a:prstDash val="solid"/>
            <a:miter lim="800000"/>
          </a:ln>
          <a:effectLst>
            <a:glow rad="63500">
              <a:srgbClr val="6DAA2D">
                <a:satMod val="175000"/>
                <a:alpha val="40000"/>
              </a:srgb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стоимость такого имущества, передаваемого (реализуемого) в собственность одного члена кооператива, не может превышать 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30 процентов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общей стоимости данного имущества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Book Antiqua"/>
              <a:ea typeface="Calibri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55763" y="2934366"/>
            <a:ext cx="3640949" cy="646331"/>
          </a:xfrm>
          <a:prstGeom prst="rect">
            <a:avLst/>
          </a:prstGeom>
          <a:solidFill>
            <a:srgbClr val="F2F2F2"/>
          </a:solidFill>
          <a:ln w="19050" cap="flat">
            <a:solidFill>
              <a:srgbClr val="92D050"/>
            </a:solidFill>
            <a:prstDash val="solid"/>
          </a:ln>
          <a:effectLst>
            <a:glow rad="63500">
              <a:srgbClr val="6DAA2D">
                <a:satMod val="175000"/>
                <a:alpha val="40000"/>
              </a:srgbClr>
            </a:glow>
            <a:outerShdw blurRad="50800" dist="50800" dir="5400000" algn="ctr" rotWithShape="0">
              <a:srgbClr val="FFFFFF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в размере, не превышающем 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50 процентов затрат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, </a:t>
            </a: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но не более 3 млн рублей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из расчета на один кооператив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6278026" y="3257531"/>
            <a:ext cx="472289" cy="1"/>
          </a:xfrm>
          <a:prstGeom prst="straightConnector1">
            <a:avLst/>
          </a:prstGeom>
          <a:noFill/>
          <a:ln w="12700" cap="flat" cmpd="sng" algn="ctr">
            <a:solidFill>
              <a:srgbClr val="6DAA2D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8" name="Прямая со стрелкой 17"/>
          <p:cNvCxnSpPr/>
          <p:nvPr/>
        </p:nvCxnSpPr>
        <p:spPr>
          <a:xfrm>
            <a:off x="6278026" y="4365104"/>
            <a:ext cx="458166" cy="0"/>
          </a:xfrm>
          <a:prstGeom prst="straightConnector1">
            <a:avLst/>
          </a:prstGeom>
          <a:noFill/>
          <a:ln w="12700" cap="flat" cmpd="sng" algn="ctr">
            <a:solidFill>
              <a:srgbClr val="6DAA2D"/>
            </a:solidFill>
            <a:prstDash val="solid"/>
            <a:miter lim="800000"/>
            <a:tailEnd type="arrow"/>
          </a:ln>
          <a:effectLst/>
        </p:spPr>
      </p:cxnSp>
      <p:sp>
        <p:nvSpPr>
          <p:cNvPr id="19" name="Прямоугольник 18"/>
          <p:cNvSpPr/>
          <p:nvPr/>
        </p:nvSpPr>
        <p:spPr>
          <a:xfrm>
            <a:off x="2038056" y="2411015"/>
            <a:ext cx="5976663" cy="307777"/>
          </a:xfrm>
          <a:prstGeom prst="rect">
            <a:avLst/>
          </a:prstGeom>
          <a:ln w="38100"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C0C0C"/>
                </a:solidFill>
                <a:cs typeface="Times New Roman" pitchFamily="18" charset="0"/>
              </a:rPr>
              <a:t>1 Направление </a:t>
            </a:r>
            <a:r>
              <a:rPr lang="ru-RU" sz="1400" b="1" dirty="0">
                <a:solidFill>
                  <a:srgbClr val="0C0C0C"/>
                </a:solidFill>
                <a:cs typeface="Times New Roman" pitchFamily="18" charset="0"/>
              </a:rPr>
              <a:t>возмещения расходов </a:t>
            </a:r>
            <a:r>
              <a:rPr lang="ru-RU" sz="1400" b="1" dirty="0" smtClean="0">
                <a:solidFill>
                  <a:srgbClr val="0C0C0C"/>
                </a:solidFill>
                <a:cs typeface="Times New Roman" pitchFamily="18" charset="0"/>
              </a:rPr>
              <a:t>кооператива</a:t>
            </a:r>
            <a:endParaRPr lang="ru-RU" sz="14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97879" y="1269245"/>
            <a:ext cx="10252200" cy="1154162"/>
          </a:xfrm>
          <a:prstGeom prst="rect">
            <a:avLst/>
          </a:prstGeom>
          <a:noFill/>
          <a:ln w="12700" cap="flat" cmpd="sng" algn="ctr">
            <a:solidFill>
              <a:srgbClr val="6DAA2D">
                <a:shade val="50000"/>
              </a:srgbClr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marL="0" marR="0" lvl="0" indent="450215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ОСНОВНЫЕ УСЛОВИЯ ПРЕДОСТАВЛЕНИЯ СУБСИДИЙ:</a:t>
            </a:r>
          </a:p>
          <a:p>
            <a:pPr marL="0" marR="0" lvl="0" indent="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включение кооператива в реестр субъектов агропромышленного комплекса края, претендующих на получение государственной поддержки;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 Antiqua"/>
              <a:ea typeface="Calibri"/>
              <a:cs typeface="Times New Roman"/>
            </a:endParaRPr>
          </a:p>
          <a:p>
            <a:pPr marL="0" marR="0" lvl="0" indent="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заключение соглашения о предоставлении государственной поддержки;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 Antiqua"/>
              <a:ea typeface="Calibri"/>
              <a:cs typeface="Times New Roman"/>
            </a:endParaRPr>
          </a:p>
          <a:p>
            <a:pPr marL="0" marR="0" lvl="0" indent="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отсутствие проведения в отношении получателя субсидии процедур банкротства и ликвидации в соответствии с действующим законодательством;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 Antiqua"/>
              <a:ea typeface="Calibri"/>
              <a:cs typeface="Times New Roman"/>
            </a:endParaRPr>
          </a:p>
          <a:p>
            <a:pPr marL="0" marR="0" lvl="0" indent="0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-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членство получателя субсидии в ревизионном союзе сельскохозяйственных кооперативов.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ook Antiqua"/>
              <a:ea typeface="Calibri"/>
              <a:cs typeface="Times New Roman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433274" y="5085184"/>
            <a:ext cx="52549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C0C0C"/>
                </a:solidFill>
                <a:cs typeface="Times New Roman" pitchFamily="18" charset="0"/>
              </a:rPr>
              <a:t>2 </a:t>
            </a:r>
            <a:r>
              <a:rPr lang="ru-RU" sz="1400" b="1" dirty="0">
                <a:solidFill>
                  <a:srgbClr val="0C0C0C"/>
                </a:solidFill>
                <a:cs typeface="Times New Roman" pitchFamily="18" charset="0"/>
              </a:rPr>
              <a:t>Направление возмещения расходов кооператива</a:t>
            </a:r>
            <a:endParaRPr lang="ru-RU" sz="14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7879" y="5486164"/>
            <a:ext cx="6066892" cy="11831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92D05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r>
              <a:rPr lang="ru-RU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приобретение КРС в целях замены КРС, 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ольного или инфицированного лейкозом, принадлежащего членам (кроме ассоциированных членов) данного кооператива на праве собственности.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замены КРС утверждается МСХ Красноярского края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94970" y="5311080"/>
            <a:ext cx="3616692" cy="35016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ru-RU" sz="1050" kern="0" dirty="0" smtClean="0">
                <a:solidFill>
                  <a:srgbClr val="0C0C0C"/>
                </a:solidFill>
                <a:latin typeface="Times New Roman"/>
                <a:ea typeface="Calibri"/>
              </a:rPr>
              <a:t>в </a:t>
            </a:r>
            <a:r>
              <a:rPr lang="ru-RU" sz="1050" kern="0" dirty="0">
                <a:solidFill>
                  <a:srgbClr val="0C0C0C"/>
                </a:solidFill>
                <a:latin typeface="Times New Roman"/>
                <a:ea typeface="Calibri"/>
              </a:rPr>
              <a:t>размере, не превышающем </a:t>
            </a:r>
            <a:r>
              <a:rPr lang="ru-RU" sz="1050" b="1" kern="0" dirty="0">
                <a:solidFill>
                  <a:srgbClr val="0C0C0C"/>
                </a:solidFill>
                <a:latin typeface="Times New Roman"/>
                <a:ea typeface="Calibri"/>
              </a:rPr>
              <a:t>50 процентов затрат, но не более </a:t>
            </a:r>
            <a:r>
              <a:rPr lang="ru-RU" sz="1050" b="1" kern="0" dirty="0" smtClean="0">
                <a:solidFill>
                  <a:srgbClr val="0C0C0C"/>
                </a:solidFill>
                <a:latin typeface="Times New Roman"/>
                <a:ea typeface="Calibri"/>
              </a:rPr>
              <a:t>10 </a:t>
            </a:r>
            <a:r>
              <a:rPr lang="ru-RU" sz="1050" b="1" kern="0" dirty="0">
                <a:solidFill>
                  <a:srgbClr val="0C0C0C"/>
                </a:solidFill>
                <a:latin typeface="Times New Roman"/>
                <a:ea typeface="Calibri"/>
              </a:rPr>
              <a:t>млн рублей</a:t>
            </a:r>
            <a:r>
              <a:rPr lang="ru-RU" sz="1050" kern="0" dirty="0">
                <a:solidFill>
                  <a:srgbClr val="0C0C0C"/>
                </a:solidFill>
                <a:latin typeface="Times New Roman"/>
                <a:ea typeface="Calibri"/>
              </a:rPr>
              <a:t> из расчета на один </a:t>
            </a:r>
            <a:r>
              <a:rPr lang="ru-RU" sz="1050" kern="0" dirty="0" smtClean="0">
                <a:solidFill>
                  <a:srgbClr val="0C0C0C"/>
                </a:solidFill>
                <a:latin typeface="Times New Roman"/>
                <a:ea typeface="Calibri"/>
              </a:rPr>
              <a:t>кооператив</a:t>
            </a:r>
            <a:endParaRPr lang="ru-RU" sz="1050" kern="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94970" y="5766678"/>
            <a:ext cx="3616693" cy="62771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тоимость КРС, передаваемого (реализуемого) 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собственность одного члена кооператива, не может превышать </a:t>
            </a:r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процентов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общей стоимости приобретаемого поголовья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794970" y="6429326"/>
            <a:ext cx="3502250" cy="21602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92D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озраст приобретаемого КРС не должен превышать 2 года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>
            <a:off x="6278026" y="5589240"/>
            <a:ext cx="498800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6274006" y="5990220"/>
            <a:ext cx="520964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6274006" y="6537338"/>
            <a:ext cx="489565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Блок-схема: подготовка 44"/>
          <p:cNvSpPr/>
          <p:nvPr/>
        </p:nvSpPr>
        <p:spPr>
          <a:xfrm>
            <a:off x="10090002" y="6389948"/>
            <a:ext cx="720154" cy="46805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938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/>
          <p:nvPr/>
        </p:nvSpPr>
        <p:spPr>
          <a:xfrm>
            <a:off x="288107" y="722017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</a:t>
            </a:r>
            <a:r>
              <a:rPr lang="ru-RU" sz="600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504056"/>
          </a:xfrm>
          <a:prstGeom prst="rect">
            <a:avLst/>
          </a:prstGeom>
          <a:noFill/>
        </p:spPr>
      </p:pic>
      <p:sp>
        <p:nvSpPr>
          <p:cNvPr id="7" name="object 40"/>
          <p:cNvSpPr txBox="1"/>
          <p:nvPr/>
        </p:nvSpPr>
        <p:spPr>
          <a:xfrm>
            <a:off x="908113" y="333658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1486" y="751338"/>
            <a:ext cx="104725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C0C0C"/>
                </a:solidFill>
                <a:cs typeface="Times New Roman" pitchFamily="18" charset="0"/>
              </a:rPr>
              <a:t>3 Направление </a:t>
            </a:r>
            <a:r>
              <a:rPr lang="ru-RU" sz="1600" b="1" dirty="0">
                <a:solidFill>
                  <a:srgbClr val="0C0C0C"/>
                </a:solidFill>
                <a:cs typeface="Times New Roman" pitchFamily="18" charset="0"/>
              </a:rPr>
              <a:t>возмещения расходов </a:t>
            </a:r>
            <a:r>
              <a:rPr lang="ru-RU" sz="1600" b="1" dirty="0" smtClean="0">
                <a:solidFill>
                  <a:srgbClr val="0C0C0C"/>
                </a:solidFill>
                <a:cs typeface="Times New Roman" pitchFamily="18" charset="0"/>
              </a:rPr>
              <a:t>кооператива</a:t>
            </a:r>
            <a:endParaRPr lang="ru-RU" sz="12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7370" y="2567753"/>
            <a:ext cx="9160271" cy="369332"/>
          </a:xfrm>
          <a:prstGeom prst="rect">
            <a:avLst/>
          </a:prstGeom>
          <a:ln>
            <a:solidFill>
              <a:srgbClr val="6DAA2D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sng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- на закуп сельскохозяйственной продукции у членов кооператива, – в размере, не превышающем</a:t>
            </a:r>
            <a:r>
              <a:rPr kumimoji="0" lang="ru-RU" sz="1800" b="0" i="1" u="sng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:</a:t>
            </a:r>
            <a:endParaRPr kumimoji="0" lang="ru-RU" sz="1800" b="0" i="1" u="sng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53318" y="3068960"/>
            <a:ext cx="8012723" cy="400110"/>
          </a:xfrm>
          <a:prstGeom prst="rect">
            <a:avLst/>
          </a:prstGeom>
          <a:ln w="19050">
            <a:solidFill>
              <a:srgbClr val="6DAA2D">
                <a:lumMod val="60000"/>
                <a:lumOff val="40000"/>
              </a:srgbClr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если выручка от реализации продукции, закупленной у членов кооператива по итогам отчетного бухгалтерского периода (квартала) текущего финансового года, за который предоставляется возмещение части затрат, составляет </a:t>
            </a:r>
            <a:r>
              <a:rPr kumimoji="0" lang="ru-RU" sz="100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от </a:t>
            </a:r>
            <a:r>
              <a:rPr kumimoji="0" lang="ru-RU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100 тыс. рублей до 2 500 тыс. рублей</a:t>
            </a: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 включительно;</a:t>
            </a:r>
            <a:endParaRPr kumimoji="0" lang="ru-RU" sz="1000" b="0" i="0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Book Antiqua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2039002" y="3987765"/>
            <a:ext cx="466895" cy="0"/>
          </a:xfrm>
          <a:prstGeom prst="straightConnector1">
            <a:avLst/>
          </a:prstGeom>
          <a:noFill/>
          <a:ln w="6350" cap="flat" cmpd="sng" algn="ctr">
            <a:solidFill>
              <a:srgbClr val="6DAA2D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5" name="Прямая со стрелкой 14"/>
          <p:cNvCxnSpPr/>
          <p:nvPr/>
        </p:nvCxnSpPr>
        <p:spPr>
          <a:xfrm>
            <a:off x="2068848" y="4757781"/>
            <a:ext cx="466895" cy="0"/>
          </a:xfrm>
          <a:prstGeom prst="straightConnector1">
            <a:avLst/>
          </a:prstGeom>
          <a:noFill/>
          <a:ln w="6350" cap="flat" cmpd="sng" algn="ctr">
            <a:solidFill>
              <a:srgbClr val="6DAA2D"/>
            </a:solidFill>
            <a:prstDash val="solid"/>
            <a:miter lim="800000"/>
            <a:tailEnd type="arrow"/>
          </a:ln>
          <a:effectLst/>
        </p:spPr>
      </p:cxnSp>
      <p:sp>
        <p:nvSpPr>
          <p:cNvPr id="16" name="Прямоугольник 15"/>
          <p:cNvSpPr/>
          <p:nvPr/>
        </p:nvSpPr>
        <p:spPr>
          <a:xfrm rot="10800000" flipV="1">
            <a:off x="2546077" y="4234561"/>
            <a:ext cx="8033808" cy="1046440"/>
          </a:xfrm>
          <a:prstGeom prst="rect">
            <a:avLst/>
          </a:prstGeom>
          <a:ln w="19050">
            <a:solidFill>
              <a:srgbClr val="6DAA2D">
                <a:lumMod val="60000"/>
                <a:lumOff val="40000"/>
              </a:srgbClr>
            </a:solidFill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если выручка от реализации продукции, закупленной у членов кооператива по итогам отчетного бухгалтерского периода (квартала) текущего финансового года, за который предоставляется возмещение части затрат, составляет от </a:t>
            </a:r>
            <a:r>
              <a:rPr kumimoji="0" lang="ru-RU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5 001 тыс. рублей до 10 000 тыс. рублей </a:t>
            </a: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включительно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</a:rPr>
              <a:t>.</a:t>
            </a:r>
            <a:r>
              <a:rPr lang="ru-RU" sz="1200" dirty="0"/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выручка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сельскохозяйственного потребительского кооператива от реализации продукции, закупленной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членов сельскохозяйственного потребительского кооператива по итогам отчетного бухгалтерского периода (квартала) текущего финансового года,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более 10001 тыс. рублей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части затрат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связанных с закупкой сельскохозяйственной продукции у членов сельскохозяйственного потребительского кооператива,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осуществляется из расчета указанного максимального размера выручки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7" name="Прямоугольник 16"/>
          <p:cNvSpPr/>
          <p:nvPr/>
        </p:nvSpPr>
        <p:spPr>
          <a:xfrm rot="10800000" flipV="1">
            <a:off x="199934" y="5428101"/>
            <a:ext cx="10153128" cy="830997"/>
          </a:xfrm>
          <a:prstGeom prst="rect">
            <a:avLst/>
          </a:prstGeom>
          <a:solidFill>
            <a:srgbClr val="50B4F2">
              <a:lumMod val="20000"/>
              <a:lumOff val="80000"/>
            </a:srgbClr>
          </a:solidFill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1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Объем продукции, закупленной у одного члена кооператива, не должен превышать 15,00 % всего объема продукции, закупленной данным кооперативом у членов кооператива по итогам отчетного бухгалтерского периода (квартала) текущего финансового года, за который предоставляется возмещение части затрат.</a:t>
            </a:r>
            <a:endParaRPr kumimoji="0" lang="ru-RU" sz="1200" b="0" i="1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35743" y="3710767"/>
            <a:ext cx="8030298" cy="400110"/>
          </a:xfrm>
          <a:prstGeom prst="rect">
            <a:avLst/>
          </a:prstGeom>
          <a:ln w="19050">
            <a:solidFill>
              <a:srgbClr val="6DAA2D">
                <a:lumMod val="60000"/>
                <a:lumOff val="40000"/>
              </a:srgbClr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если выручка от реализации продукции, закупленной у членов кооператива по итогам отчетного бухгалтерского периода (квартала) текущего финансового года, за который предоставляется возмещение части затрат, составляет </a:t>
            </a:r>
            <a:r>
              <a:rPr kumimoji="0" lang="ru-RU" sz="100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от</a:t>
            </a:r>
            <a:r>
              <a:rPr kumimoji="0" lang="ru-RU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 2 501 тыс. рублей до 5 000 тыс. рублей </a:t>
            </a:r>
            <a:r>
              <a:rPr kumimoji="0" lang="ru-RU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включительно;</a:t>
            </a:r>
            <a:endParaRPr kumimoji="0" lang="ru-RU" sz="1000" b="0" i="0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7370" y="3068960"/>
            <a:ext cx="1837362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b="1" kern="0" dirty="0" smtClean="0">
                <a:solidFill>
                  <a:srgbClr val="0C0C0C"/>
                </a:solidFill>
                <a:latin typeface="Times New Roman"/>
                <a:ea typeface="Calibri"/>
              </a:rPr>
              <a:t>10 </a:t>
            </a:r>
            <a:r>
              <a:rPr lang="ru-RU" sz="1400" b="1" kern="0" dirty="0">
                <a:solidFill>
                  <a:srgbClr val="0C0C0C"/>
                </a:solidFill>
                <a:latin typeface="Times New Roman"/>
                <a:ea typeface="Calibri"/>
              </a:rPr>
              <a:t>процентов затрат</a:t>
            </a:r>
            <a:endParaRPr lang="ru-RU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2054732" y="3222848"/>
            <a:ext cx="466894" cy="0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231485" y="3833877"/>
            <a:ext cx="1837362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ru-RU" sz="1400" b="1" kern="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12 процентов затрат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35363" y="4608001"/>
            <a:ext cx="1837362" cy="3077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ru-RU" sz="1400" b="1" kern="0" dirty="0">
                <a:solidFill>
                  <a:srgbClr val="0C0C0C"/>
                </a:solidFill>
                <a:latin typeface="Times New Roman"/>
                <a:ea typeface="Calibri"/>
              </a:rPr>
              <a:t>15 процентов затрат</a:t>
            </a:r>
            <a:endParaRPr lang="ru-RU" dirty="0"/>
          </a:p>
        </p:txBody>
      </p:sp>
      <p:sp>
        <p:nvSpPr>
          <p:cNvPr id="29" name="Семиугольник 28"/>
          <p:cNvSpPr/>
          <p:nvPr/>
        </p:nvSpPr>
        <p:spPr>
          <a:xfrm>
            <a:off x="9956154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12</a:t>
            </a: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2204864"/>
            <a:ext cx="10474325" cy="3699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771070" y="2229199"/>
            <a:ext cx="48486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b="1" dirty="0">
                <a:solidFill>
                  <a:srgbClr val="0C0C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возмещения расходов кооператива</a:t>
            </a:r>
            <a:endParaRPr lang="ru-RU" sz="1600" dirty="0">
              <a:solidFill>
                <a:srgbClr val="F2F2F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749617" y="1089892"/>
            <a:ext cx="3816424" cy="367605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размере, не превышающем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 процентов затрат, но не более 10 млн рублей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из расчета на один кооператив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63462" y="1636365"/>
            <a:ext cx="3816424" cy="568499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эксплуатации таких техники, оборудования 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объектов на день получения средств субсидии не должен превышать 3 года с года его производства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я со стрелкой 12"/>
          <p:cNvCxnSpPr>
            <a:endCxn id="3" idx="1"/>
          </p:cNvCxnSpPr>
          <p:nvPr/>
        </p:nvCxnSpPr>
        <p:spPr>
          <a:xfrm>
            <a:off x="6336779" y="1273695"/>
            <a:ext cx="412838" cy="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8" idx="1"/>
          </p:cNvCxnSpPr>
          <p:nvPr/>
        </p:nvCxnSpPr>
        <p:spPr>
          <a:xfrm>
            <a:off x="6293842" y="1920615"/>
            <a:ext cx="469620" cy="0"/>
          </a:xfrm>
          <a:prstGeom prst="straightConnector1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192426" y="1099591"/>
            <a:ext cx="6101416" cy="112960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приобретение сельскохозяйственной техники,</a:t>
            </a:r>
            <a:r>
              <a:rPr lang="ru-RU" sz="1400" i="1" u="sng" dirty="0"/>
              <a:t> </a:t>
            </a:r>
            <a:r>
              <a:rPr lang="ru-RU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оборудования для переработки сельскохозяйственной продукции (за исключением продукции свиноводства) и мобильных торговых объектов для оказания услуг членам сельскохозяйственного потребительского </a:t>
            </a:r>
            <a:r>
              <a:rPr lang="ru-RU" sz="1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кооператива.</a:t>
            </a:r>
            <a:endParaRPr lang="ru-RU" sz="1400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таких техники и объектов 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утверждается МСХ Красноярского края</a:t>
            </a:r>
            <a:endParaRPr lang="ru-RU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3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0428" y="274638"/>
            <a:ext cx="10272815" cy="778098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государственной поддержки,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реализуемые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условиях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федерального бюджета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859" y="991103"/>
            <a:ext cx="10272814" cy="114175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 на развитие семейной фермы</a:t>
            </a:r>
          </a:p>
          <a:p>
            <a:pPr marL="0" indent="0" algn="just">
              <a:buNone/>
            </a:pP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на развитие семейных ферм предоставляются главам крестьянских (фермерских) хозяйств, соответствующим условиям, установленным Правительством края, в форме субсидий на </a:t>
            </a:r>
            <a:r>
              <a:rPr lang="ru-RU" sz="1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затрат, не возмещаемых в рамках иных направлений государственной поддержки в соответствии с настоящим Законом, в целях развития на сельских территориях края крестьянских (фермерских) хозяйств и создания на сельских территориях края новых постоянных рабочих мест исходя из расчета создания не менее 3 новых постоянных рабочих мест на один грант в срок, установленный Правительством края, но не позднее срока расходования </a:t>
            </a:r>
            <a:r>
              <a:rPr lang="ru-RU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гранта</a:t>
            </a:r>
            <a:r>
              <a:rPr lang="ru-RU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42 Закона края № 17-4487)</a:t>
            </a:r>
            <a:endParaRPr lang="ru-RU" sz="1200" b="1" i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28406" y="2071668"/>
            <a:ext cx="7272808" cy="35867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расходов гранта на развитие семейной фермы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076030" y="2443627"/>
            <a:ext cx="7350843" cy="40011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разработку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проектной документации строительства, реконструкции или модернизации объектов для производства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переработки сельскохозяйственной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продукции;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076030" y="2859961"/>
            <a:ext cx="7371995" cy="40011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приобретение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строительство,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реконструкцию,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или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модернизацию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для производства и переработки сельскохозяйственной продукции;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089625" y="3363676"/>
            <a:ext cx="7380163" cy="553998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комплектацию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для производства и переработки сельскохозяйственной продукции оборудованием, сельскохозяйственной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техникой и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специализированным транспортом и их монтаж. Перечень указанного оборудования, техники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специализированного транспорта определяется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МСХ Красноярского края;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076030" y="3982970"/>
            <a:ext cx="7393758" cy="400110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г) на приобретение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сельскохозяйственных животных и птицы (за исключением свиней). При этом планируемое маточное поголовье крупного рогатого скота не должно превышать 300 голов, овец (коз) - не более 500 условных голов;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3076030" y="4473915"/>
            <a:ext cx="7414540" cy="246221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приобретение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рыбопосадочного материала;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3076030" y="4752221"/>
            <a:ext cx="7435689" cy="553998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приобретение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снегоходных средств, в случае если крестьянское (фермерское) хозяйство осуществляет деятельность по развитию оленеводства и (или) мараловодства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территориях Красноярского края,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относящихся к районам Крайнего Севера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приравненным к ним местностям;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3076031" y="6064840"/>
            <a:ext cx="7435688" cy="707886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оплату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20 процентов стоимости проекта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создания и развития крестьянских (фермерских)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хозяйств, включающего приобретение имущества, предусмотренного пунктами «б», «в», «е», осуществленного с привлечением льготного инвестиционного кредита в соответствии с Правилами возмещения банками недополученных доходов (постановление Правительства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Российский Федерации от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29.12.2016 № 1528)</a:t>
            </a:r>
            <a:endParaRPr lang="ru-RU" sz="1000" u="sng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076030" y="5306219"/>
            <a:ext cx="7435689" cy="246221"/>
          </a:xfrm>
          <a:prstGeom prst="rect">
            <a:avLst/>
          </a:prstGeom>
          <a:ln w="3175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ж) на приобретение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автономных источников электро-, газо- и водоснабжения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259432" y="2443627"/>
            <a:ext cx="2188916" cy="1277273"/>
          </a:xfrm>
          <a:prstGeom prst="rect">
            <a:avLst/>
          </a:prstGeom>
          <a:ln w="127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размер гранта </a:t>
            </a:r>
            <a:r>
              <a:rPr lang="ru-RU" sz="1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превышает </a:t>
            </a:r>
            <a:r>
              <a:rPr lang="ru-RU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млн. рублей, но не более 60 процентов затрат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 предоставляется на все отрасли животноводства (за исключением свиноводства) и на все отрасли растениеводства</a:t>
            </a:r>
            <a:endParaRPr lang="ru-RU" sz="1100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20331" y="5552040"/>
            <a:ext cx="2505886" cy="73866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 гранта подлежат казначейскому сопровождению!!!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2448348" y="2948812"/>
            <a:ext cx="27786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2726217" y="2628749"/>
            <a:ext cx="5871" cy="369033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2732088" y="2643682"/>
            <a:ext cx="339650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2753674" y="3055333"/>
            <a:ext cx="31806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>
            <a:endCxn id="41" idx="1"/>
          </p:cNvCxnSpPr>
          <p:nvPr/>
        </p:nvCxnSpPr>
        <p:spPr>
          <a:xfrm>
            <a:off x="2744738" y="5029220"/>
            <a:ext cx="331292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2744738" y="5437449"/>
            <a:ext cx="344887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Прямоугольник 88"/>
          <p:cNvSpPr/>
          <p:nvPr/>
        </p:nvSpPr>
        <p:spPr>
          <a:xfrm>
            <a:off x="244963" y="4336722"/>
            <a:ext cx="2217853" cy="830997"/>
          </a:xfrm>
          <a:prstGeom prst="rect">
            <a:avLst/>
          </a:prstGeom>
          <a:ln w="28575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dirty="0"/>
              <a:t>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использования гранта на развитие семейной фермы составляет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24 месяцев со дня его получения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Стрелка вверх 92"/>
          <p:cNvSpPr/>
          <p:nvPr/>
        </p:nvSpPr>
        <p:spPr>
          <a:xfrm>
            <a:off x="1028396" y="3754147"/>
            <a:ext cx="523964" cy="560772"/>
          </a:xfrm>
          <a:prstGeom prst="up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подготовка 3"/>
          <p:cNvSpPr/>
          <p:nvPr/>
        </p:nvSpPr>
        <p:spPr>
          <a:xfrm>
            <a:off x="10081196" y="6549937"/>
            <a:ext cx="720154" cy="308064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76029" y="5589916"/>
            <a:ext cx="7435689" cy="455481"/>
          </a:xfrm>
          <a:prstGeom prst="rect">
            <a:avLst/>
          </a:prstGeom>
          <a:ln w="31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з) на доставку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(или)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монтаж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имущества, указанного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пунктах «в» - «е»,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 если крестьянское (фермерское) хозяйство осуществляет деятельность в субъектах Российской Федерации, относящихся к районам Крайнего Севера и приравненным к ним местностям</a:t>
            </a: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726217" y="5817656"/>
            <a:ext cx="345521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35" idx="1"/>
          </p:cNvCxnSpPr>
          <p:nvPr/>
        </p:nvCxnSpPr>
        <p:spPr>
          <a:xfrm>
            <a:off x="2769389" y="4597025"/>
            <a:ext cx="306641" cy="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endCxn id="28" idx="1"/>
          </p:cNvCxnSpPr>
          <p:nvPr/>
        </p:nvCxnSpPr>
        <p:spPr>
          <a:xfrm>
            <a:off x="2769389" y="4183025"/>
            <a:ext cx="306641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2753674" y="6319080"/>
            <a:ext cx="31806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>
            <a:endCxn id="27" idx="1"/>
          </p:cNvCxnSpPr>
          <p:nvPr/>
        </p:nvCxnSpPr>
        <p:spPr>
          <a:xfrm>
            <a:off x="2753674" y="3640675"/>
            <a:ext cx="335951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088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274638"/>
            <a:ext cx="9721215" cy="70609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Меры государственной поддержки, реализуемые на условиях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федерального бюджета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5040" y="914046"/>
            <a:ext cx="9721215" cy="43204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 на развитие материально-технической базы кооперативам</a:t>
            </a:r>
            <a:endParaRPr lang="ru-RU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9682" y="1196752"/>
            <a:ext cx="9865095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на развитие материально-технической базы предоставляются </a:t>
            </a:r>
            <a:r>
              <a:rPr lang="ru-RU" sz="1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сельскохозяйственным потребительским кооперативам (за исключением сельскохозяйственных кредитных потребительских кооперативов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соответствующим условиям, установленным Правительством края, в форме субсидий на </a:t>
            </a:r>
            <a:r>
              <a:rPr lang="ru-RU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затрат, не возмещаемых в рамках иных направлений государственной поддержки в соответствии с настоящим Законом, в целях развития материально-технической базы и создания на сельских территориях края новых постоянных рабочих мест исходя из расчета создания не менее одного нового постоянного рабочего места на каждые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млн рублей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гранта, но не менее одного нового постоянного рабочего места на один грант в срок, установленный Правительством края, но не позднее срока использования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гранта </a:t>
            </a:r>
            <a:r>
              <a:rPr lang="ru-RU" sz="11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43 Закона края № 17-4487)</a:t>
            </a:r>
            <a:endParaRPr lang="ru-RU" sz="11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98498" y="2488592"/>
            <a:ext cx="7344891" cy="677108"/>
          </a:xfrm>
          <a:prstGeom prst="rect">
            <a:avLst/>
          </a:prstGeom>
          <a:ln w="31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приобретение, строительство, ремонт, реконструкцию или модернизацию производственных объектов по заготовке, хранению, подработке, переработке, сортировке, убою, первичной переработке и подготовке к реализации сельскохозяйственной продукции, дикорастущих плодов, ягод, орехов, грибов, семян и подобных лесных ресурсов (далее - дикорастущие пищевые ресурсы) и продуктов переработки указанных продукции и ресурсов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36179" y="2092222"/>
            <a:ext cx="9217023" cy="33100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и размеры затрат на развитие материально-технической базы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98497" y="3206349"/>
            <a:ext cx="7344892" cy="111569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и монтаж оборудования и техники для производственных объектов, предназначенных для заготовки, хранения, подработки, переработки, сортировки, убоя, первичной переработки, охлаждения, подготовки к реализации, погрузки, разгрузки сельскохозяйственной продукции, дикорастущих пищевых ресурсов и продуктов переработки указанных продукции и ресурсов, а также на приобретение оборудования для лабораторного анализа качества сельскохозяйственной продукции для оснащения лабораторий производственного контроля качества и безопасности выпускаемой (производимой и перерабатываемой) продукции и проведения государственной ветеринарно-санитарной экспертизы. Перечень указанных оборудования и техники утверждается Министерством сельского хозяйства Российской Федерации;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198498" y="4358803"/>
            <a:ext cx="7324424" cy="67710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специализированного транспорта, фургонов, прицепов, полуприцепов, вагонов, контейнеров для транспортировки, обеспечения сохранности при перевозке и реализации сельскохозяйственной продукции, дикорастущих пищевых ресурсов и продуктов переработки указанной продукции. Перечень указанной техники утверждается Министерством сельского хозяйства Российской Федерации;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198497" y="5061362"/>
            <a:ext cx="7310371" cy="38472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приобретение оборудования для рыбоводной инфраструктуры и </a:t>
            </a:r>
            <a:r>
              <a:rPr lang="ru-RU" sz="9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аквакультуры</a:t>
            </a:r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(рыбоводства). Перечень указанного оборудования утверждается Министерством сельского хозяйства Российской Федерации;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66041" y="2688647"/>
            <a:ext cx="2254313" cy="954107"/>
          </a:xfrm>
          <a:prstGeom prst="rect">
            <a:avLst/>
          </a:prstGeom>
          <a:ln w="127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размер гранта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превышает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млн. рублей, но не более 60 процентов затрат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198498" y="6099392"/>
            <a:ext cx="7310370" cy="70788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уплату </a:t>
            </a:r>
            <a:r>
              <a:rPr lang="ru-RU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20 процентов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проекта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материально-технической базы сельскохозяйственных потребительских кооперативов</a:t>
            </a: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включая приобретение имущества, предусмотренного пунктами «а» - «г», и реализуемого </a:t>
            </a:r>
            <a:b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привлечением льготного инвестиционного кредита в соответствии с Правилами возмещения банкам недополученных доходов 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(постановление Правительства Российский Федерации от 29.12.2016 № 1528)</a:t>
            </a:r>
            <a:endParaRPr lang="ru-RU" sz="1000" dirty="0"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98497" y="5518511"/>
            <a:ext cx="7314821" cy="53091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на </a:t>
            </a:r>
            <a:r>
              <a:rPr lang="ru-RU" sz="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доставку и монтаж оборудования, техники и специализированного транспорта, </a:t>
            </a: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указанных пунктах «б» - «г», в случае, если сельскохозяйственный потребительский кооператив осуществляет деятельность на территориях Красноярского края, относящихся </a:t>
            </a:r>
            <a:b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9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районам Крайнего Севера и приравненных к ним местностям; </a:t>
            </a:r>
            <a:endParaRPr lang="ru-RU" sz="950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520353" y="3068960"/>
            <a:ext cx="3560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880395" y="2730217"/>
            <a:ext cx="5153" cy="372173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885548" y="2730217"/>
            <a:ext cx="28803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endCxn id="7" idx="1"/>
          </p:cNvCxnSpPr>
          <p:nvPr/>
        </p:nvCxnSpPr>
        <p:spPr>
          <a:xfrm>
            <a:off x="2910466" y="3764194"/>
            <a:ext cx="28803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endCxn id="8" idx="1"/>
          </p:cNvCxnSpPr>
          <p:nvPr/>
        </p:nvCxnSpPr>
        <p:spPr>
          <a:xfrm>
            <a:off x="2889999" y="4697357"/>
            <a:ext cx="3084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endCxn id="9" idx="1"/>
          </p:cNvCxnSpPr>
          <p:nvPr/>
        </p:nvCxnSpPr>
        <p:spPr>
          <a:xfrm>
            <a:off x="2875945" y="5253722"/>
            <a:ext cx="322552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endCxn id="13" idx="1"/>
          </p:cNvCxnSpPr>
          <p:nvPr/>
        </p:nvCxnSpPr>
        <p:spPr>
          <a:xfrm>
            <a:off x="2889999" y="5783968"/>
            <a:ext cx="308498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83839" y="4260257"/>
            <a:ext cx="2628329" cy="784830"/>
          </a:xfrm>
          <a:prstGeom prst="rect">
            <a:avLst/>
          </a:prstGeom>
          <a:ln w="1905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использования гранта на развитие материально-технической базы сельскохозяйственного потребительского кооператива составляет </a:t>
            </a:r>
            <a:r>
              <a:rPr lang="ru-RU" sz="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24 месяцев со дня его получения</a:t>
            </a:r>
            <a:r>
              <a:rPr lang="ru-RU" sz="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2" name="Стрелка вверх 41"/>
          <p:cNvSpPr/>
          <p:nvPr/>
        </p:nvSpPr>
        <p:spPr>
          <a:xfrm>
            <a:off x="996638" y="3764194"/>
            <a:ext cx="484632" cy="47332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Блок-схема: подготовка 13"/>
          <p:cNvSpPr/>
          <p:nvPr/>
        </p:nvSpPr>
        <p:spPr>
          <a:xfrm>
            <a:off x="10153202" y="6597352"/>
            <a:ext cx="720081" cy="255202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14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84197" y="5517232"/>
            <a:ext cx="262797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 гранта подлежат казначейскому сопровождению!!!</a:t>
            </a:r>
          </a:p>
        </p:txBody>
      </p:sp>
      <p:cxnSp>
        <p:nvCxnSpPr>
          <p:cNvPr id="35" name="Прямая соединительная линия 34"/>
          <p:cNvCxnSpPr>
            <a:endCxn id="12" idx="1"/>
          </p:cNvCxnSpPr>
          <p:nvPr/>
        </p:nvCxnSpPr>
        <p:spPr>
          <a:xfrm>
            <a:off x="2876736" y="6451951"/>
            <a:ext cx="321762" cy="138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43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0994" y="116632"/>
            <a:ext cx="9721215" cy="562074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Мероприятия, реализуемые с 2020 года за счет средств краевого бюджета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4130" y="692696"/>
            <a:ext cx="9721215" cy="460642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6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грантов на создание и (или) развитие сельскохозяйственных потребительских </a:t>
            </a:r>
            <a:r>
              <a:rPr lang="ru-RU" sz="6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кооперативов </a:t>
            </a:r>
            <a:r>
              <a:rPr lang="ru-RU" sz="5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(ст. 43.2. Закона края № 17-4487)</a:t>
            </a:r>
            <a:endParaRPr lang="ru-RU" sz="5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40134" y="1096638"/>
            <a:ext cx="993710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Гранты предоставляются на конкурсной основе </a:t>
            </a:r>
            <a:r>
              <a:rPr lang="ru-RU" sz="1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сельскохозяйственным потребительским кооперативам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соответствующим условиям, установленным Правительством края, в форме субсидий на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софинансирование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затрат, не возмещаемых в рамках иных направлений государственной поддержки в соответствии с Законом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края № 17-4487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реализацию проектов, направленных на создание и развитие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сельских территориях края </a:t>
            </a:r>
            <a:r>
              <a:rPr lang="ru-RU" sz="14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сельскохозяйственных потребительских кооперативов, по плану расходов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предусматривающих приобретение техники и оборудования по перечню, утверждаемому министерством.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1700" y="2400796"/>
            <a:ext cx="993710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Максимальный размер гранта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расчете на один кооператив составляет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млн рублей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не более 90 процентов затрат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 (или) развитие кооператива, указанных в плане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расходов. Срок расходования средств гранта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более 12 месяцев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даты его получения.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6648" y="2996952"/>
            <a:ext cx="99221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части затрат на содержание коров молочного направления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продуктивности </a:t>
            </a:r>
          </a:p>
          <a:p>
            <a:pPr algn="ctr"/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44.1. 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края № 17-4487</a:t>
            </a:r>
            <a:r>
              <a:rPr lang="ru-RU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3687" y="3501008"/>
            <a:ext cx="101531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на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части затрат на содержание коров молочного направления продуктивности, находящихся </a:t>
            </a: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 и (или) пользовании у граждан, ведущих личное подсобное хозяйство, являющихся членами сельскохозяйственного потребительского кооператива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исключением ассоциированных членов, не участвующих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хозяйственной деятельности кооператива или не принимающих в его деятельности личное трудовое участие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сельскохозяйственным потребительским кооперативам, осуществляющим закуп молока крупного рогатого скота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форме субсидий.</a:t>
            </a:r>
          </a:p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не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на содержание коров молочного направления продуктивности, находящихся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собственности и (или) пользовании у граждан, ведущих личное подсобное хозяйство, осуществляющих свою деятельность на территории </a:t>
            </a:r>
            <a:r>
              <a:rPr lang="ru-RU" sz="1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Емельяновского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Березовского и Сухобузимского муниципальных районов.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03688" y="5445224"/>
            <a:ext cx="102059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 определяется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поголовья коров, находящихся в собственности и (или) пользовании граждан, ведущих личное подсобное хозяйство, и ставки субсидирования на одну голову.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размер субсидии не может превышать 80,0 тыс. рублей в год на одного гражданина, ведущего личное подсобное хозяйство.</a:t>
            </a:r>
          </a:p>
        </p:txBody>
      </p:sp>
      <p:sp>
        <p:nvSpPr>
          <p:cNvPr id="9" name="Овал 8"/>
          <p:cNvSpPr/>
          <p:nvPr/>
        </p:nvSpPr>
        <p:spPr>
          <a:xfrm>
            <a:off x="10009187" y="6309319"/>
            <a:ext cx="720080" cy="5040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3688" y="6183888"/>
            <a:ext cx="9562433" cy="61386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документов, необходимых для предоставления субсидии, утверждены приказом МСХ Красноярского края </a:t>
            </a:r>
            <a:r>
              <a:rPr lang="ru-RU" sz="1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12.03.2018 № 159-о</a:t>
            </a:r>
            <a:r>
              <a:rPr lang="ru-RU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85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8830" y="4802100"/>
            <a:ext cx="9721215" cy="321131"/>
          </a:xfrm>
        </p:spPr>
        <p:txBody>
          <a:bodyPr>
            <a:normAutofit fontScale="90000"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и условия передачи племенного материала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728" y="729278"/>
            <a:ext cx="9721215" cy="57606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 части затрат сельскохозяйственных потребительских кооперативов на приобретение племенного </a:t>
            </a:r>
            <a:r>
              <a:rPr lang="ru-RU" sz="3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(ст.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44.2.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Закона края № 17-4487)</a:t>
            </a:r>
            <a:endParaRPr lang="ru-RU" sz="25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32123" y="1305342"/>
            <a:ext cx="100811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на возмещение части затрат на приобретение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племенных нетелей и (или) коров молочного направления продуктивности, включенных в Государственный реестр селекционных достижений, допущенных к использованию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предоставляются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сельскохозяйственным потребительским кооперативам для последующей передачи племенного материала в собственность граждан, ведущих личное подсобное хозяйство, являющихся его членами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исключением ассоциированных членов, не участвующих в хозяйственной деятельности кооператива или не принимающих в деятельности кооператива личное трудовое участие), в форме субсидий.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2123" y="2276872"/>
            <a:ext cx="1008111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Размер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 определяется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исходя из стоимости приобретаемого племенного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выше предельной стоимости за 1 кг живой массы племенного материала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264 рубля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налога на добавленную стоимость -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получателей субсидий, не являющихся налогоплательщиками налога на добавленную стоимость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220 рублей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без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учета налога на добавленную стоимость -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получателей субсидий, являющихся налогоплательщиками налога на добавленную </a:t>
            </a:r>
            <a:r>
              <a:rPr lang="ru-RU" sz="12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ставки субсидирования в процентах от стоимости племенного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материала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утверждаемой МСХ Красноярского края.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0904" y="3717032"/>
            <a:ext cx="10009112" cy="28803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предоставления субсидии: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0211" y="4005064"/>
            <a:ext cx="1008111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приобретение племенного материала, происходящего от племенных животных в племенных стадах, зарегистрированных в Государственном племенном регистре;</a:t>
            </a: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осуществление оплаты приобретаемого племенного материала в размере не менее 10 процентов его стоимости путем перечисления денежных средств с расчетного счета получателя субсидии на расчетный счет продавца племенного материала.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10211" y="5118283"/>
            <a:ext cx="100451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Получатель субсидии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передает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племенной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 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собственность гражданина, ведущего личное подсобное хозяйство,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пятнадцати календарных дней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даты его приобретения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условием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сохранения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гражданином, ведущим личное подсобное хозяйство,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племенного материала в течение двух лет со дня его получения в собственность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</a:t>
            </a:r>
            <a:r>
              <a:rPr lang="ru-RU" sz="1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случаев вынужденного убоя, падежа и гибели племенного материала от стихийных бедствий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0852" y="5949280"/>
            <a:ext cx="10081119" cy="60916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документов, необходимых для получения субсидии определен пунктами 6, 7 настоящей статьи; ответственность за несоблюдение сроков представления документов предусмотрена пунктом 8 настоящей статьи.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0009187" y="6453337"/>
            <a:ext cx="720079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16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68127" y="188640"/>
            <a:ext cx="94690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реализуемые с 2020 года за счет средств краевого бюджета 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00852" y="3292535"/>
            <a:ext cx="10054475" cy="4244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документов, необходимых для предоставления субсидии, утверждены приказом МСХ Красноярского края </a:t>
            </a:r>
            <a:r>
              <a:rPr lang="ru-RU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12.03.2018 № 159-о</a:t>
            </a:r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582254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 оказываемые Центром компетенций в сфере сельскохозяйственной кооперации и поддержки фермеров Красноярского края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806874"/>
              </p:ext>
            </p:extLst>
          </p:nvPr>
        </p:nvGraphicFramePr>
        <p:xfrm>
          <a:off x="648147" y="1916832"/>
          <a:ext cx="972185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E4142708-6D9A-4878-A923-D66665D7BCF2}"/>
              </a:ext>
            </a:extLst>
          </p:cNvPr>
          <p:cNvSpPr txBox="1">
            <a:spLocks/>
          </p:cNvSpPr>
          <p:nvPr/>
        </p:nvSpPr>
        <p:spPr>
          <a:xfrm>
            <a:off x="432123" y="1196752"/>
            <a:ext cx="10515600" cy="62733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>Оказание услуг для участия в Государственных закупках  </a:t>
            </a:r>
            <a:endParaRPr lang="ru-RU" sz="2000" dirty="0"/>
          </a:p>
        </p:txBody>
      </p:sp>
      <p:sp>
        <p:nvSpPr>
          <p:cNvPr id="6" name="Семиугольник 5"/>
          <p:cNvSpPr/>
          <p:nvPr/>
        </p:nvSpPr>
        <p:spPr>
          <a:xfrm>
            <a:off x="9793163" y="6165303"/>
            <a:ext cx="914400" cy="674627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751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Услуги, оказываемые Центром компетенций в сфере сельскохозяйственной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перации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поддержки фермеров Красноярского края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Багетная рамка 419">
            <a:extLst>
              <a:ext uri="{FF2B5EF4-FFF2-40B4-BE49-F238E27FC236}">
                <a16:creationId xmlns="" xmlns:a16="http://schemas.microsoft.com/office/drawing/2014/main" id="{4D646A05-EFE0-4A14-8B38-1ED54B817D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639127" y="3318150"/>
            <a:ext cx="7488832" cy="720080"/>
          </a:xfrm>
          <a:prstGeom prst="bevel">
            <a:avLst>
              <a:gd name="adj" fmla="val 12264"/>
            </a:avLst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914400" lvl="2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alt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alt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АгроФедерация</a:t>
            </a:r>
            <a:r>
              <a:rPr kumimoji="0" lang="ru-RU" altLang="ru-RU" sz="20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131" y="1340768"/>
            <a:ext cx="1401762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315" y="1340767"/>
            <a:ext cx="1408112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3981" y="1340768"/>
            <a:ext cx="1579562" cy="1036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691" y="1398711"/>
            <a:ext cx="1408112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867" y="1340768"/>
            <a:ext cx="1438275" cy="79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5051" y="1340768"/>
            <a:ext cx="1401762" cy="6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370" y="1911301"/>
            <a:ext cx="828675" cy="142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71" y="1897337"/>
            <a:ext cx="828675" cy="142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874" y="2232300"/>
            <a:ext cx="23177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4731" y="1947814"/>
            <a:ext cx="4699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6678" y="1947814"/>
            <a:ext cx="652462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3003" y="1897337"/>
            <a:ext cx="1457325" cy="1420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4748" y="4436448"/>
            <a:ext cx="2212975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Прямая со стрелкой 12"/>
          <p:cNvCxnSpPr/>
          <p:nvPr/>
        </p:nvCxnSpPr>
        <p:spPr>
          <a:xfrm flipV="1">
            <a:off x="2934169" y="4061056"/>
            <a:ext cx="270320" cy="43204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1343" y="4870102"/>
            <a:ext cx="1938338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 стрелкой 18"/>
          <p:cNvCxnSpPr>
            <a:stCxn id="1043" idx="0"/>
            <a:endCxn id="11" idx="2"/>
          </p:cNvCxnSpPr>
          <p:nvPr/>
        </p:nvCxnSpPr>
        <p:spPr>
          <a:xfrm flipV="1">
            <a:off x="5170512" y="4038230"/>
            <a:ext cx="213031" cy="831872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2016" y="4870101"/>
            <a:ext cx="20669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Прямая со стрелкой 21"/>
          <p:cNvCxnSpPr>
            <a:stCxn id="1044" idx="0"/>
          </p:cNvCxnSpPr>
          <p:nvPr/>
        </p:nvCxnSpPr>
        <p:spPr>
          <a:xfrm flipH="1" flipV="1">
            <a:off x="7200875" y="4077072"/>
            <a:ext cx="164604" cy="793029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035" y="4870100"/>
            <a:ext cx="18478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5" name="Прямая со стрелкой 24"/>
          <p:cNvCxnSpPr>
            <a:stCxn id="1045" idx="0"/>
          </p:cNvCxnSpPr>
          <p:nvPr/>
        </p:nvCxnSpPr>
        <p:spPr>
          <a:xfrm flipH="1" flipV="1">
            <a:off x="8785051" y="4077072"/>
            <a:ext cx="779909" cy="793028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180678" y="4581128"/>
            <a:ext cx="1512168" cy="201622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Заготконторы, кооперативы</a:t>
            </a:r>
          </a:p>
          <a:p>
            <a:pPr algn="ctr"/>
            <a:r>
              <a:rPr lang="ru-RU" sz="1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Дикоросы: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переработка;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ушка;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олодильник;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ru-RU" sz="10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транспортировка. </a:t>
            </a:r>
            <a:endParaRPr lang="ru-RU" sz="1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Прямая со стрелкой 28"/>
          <p:cNvCxnSpPr>
            <a:stCxn id="27" idx="0"/>
          </p:cNvCxnSpPr>
          <p:nvPr/>
        </p:nvCxnSpPr>
        <p:spPr>
          <a:xfrm flipV="1">
            <a:off x="936762" y="4077072"/>
            <a:ext cx="914400" cy="504056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Семиугольник 30"/>
          <p:cNvSpPr/>
          <p:nvPr/>
        </p:nvSpPr>
        <p:spPr>
          <a:xfrm>
            <a:off x="9810328" y="5949280"/>
            <a:ext cx="914400" cy="791424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68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20155" y="908720"/>
            <a:ext cx="9217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dirty="0">
                <a:latin typeface="Times New Roman"/>
                <a:ea typeface="Times New Roman"/>
                <a:cs typeface="Times New Roman"/>
              </a:rPr>
              <a:t>Центр компетенций в сфере сельскохозяйственной кооперации и поддержки фермеров Красноярского края</a:t>
            </a:r>
            <a:endParaRPr lang="ru-RU" sz="2800" dirty="0">
              <a:latin typeface="Book Antiqua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8107" y="1616606"/>
            <a:ext cx="10153129" cy="271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Постановлением Правительства края от 27.05.2019 № 271-п</a:t>
            </a:r>
            <a:r>
              <a:rPr lang="ru-RU" sz="1400" dirty="0">
                <a:solidFill>
                  <a:srgbClr val="000000"/>
                </a:solidFill>
                <a:ea typeface="Times New Roman"/>
                <a:cs typeface="Times New Roman"/>
              </a:rPr>
              <a:t>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общество с ограниченной ответственностью «Информационно-консультационный центр «Енисей» определено Центром компетенций в сфере сельскохозяйственной кооперации и поддержки фермеров Красноярского края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ru-RU" sz="11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</a:pP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Адрес </a:t>
            </a:r>
            <a:r>
              <a:rPr lang="ru-RU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местонахождения ООО ИКЦ ЕНИСЕЙ: г. Красноярск</a:t>
            </a: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 ул</a:t>
            </a:r>
            <a:r>
              <a:rPr lang="ru-RU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. 9 мая, д. 7, </a:t>
            </a: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телефоны: 277-62-11, 277-62-12</a:t>
            </a:r>
            <a:r>
              <a:rPr lang="ru-RU" b="1" i="1" dirty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, адрес эл. почты </a:t>
            </a:r>
            <a:r>
              <a:rPr lang="ru-RU" b="1" i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ikc.yenisei@mail.ru</a:t>
            </a:r>
            <a:endParaRPr lang="ru-RU" sz="1400" dirty="0">
              <a:solidFill>
                <a:srgbClr val="000000"/>
              </a:solidFill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</a:pP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1400" b="1" u="sng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Основные направления </a:t>
            </a:r>
            <a:r>
              <a:rPr lang="ru-RU" sz="1400" b="1" u="sng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деятельности Центра </a:t>
            </a:r>
            <a:r>
              <a:rPr lang="ru-RU" sz="1400" b="1" u="sng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компетенций:</a:t>
            </a:r>
            <a:endParaRPr lang="en-US" sz="1400" b="1" u="sng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оказание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информационно-консультационных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услуг физическим и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юридическим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лицам;</a:t>
            </a:r>
          </a:p>
          <a:p>
            <a:pPr marL="285750" indent="-285750" algn="just">
              <a:lnSpc>
                <a:spcPct val="115000"/>
              </a:lnSpc>
              <a:buFontTx/>
              <a:buChar char="-"/>
            </a:pP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обеспечение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создания и (или) развития субъектов малого и среднего предпринимательства в области сельского хозяйства</a:t>
            </a:r>
            <a:r>
              <a:rPr lang="ru-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, </a:t>
            </a:r>
            <a:r>
              <a:rPr lang="ru-RU" sz="140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/>
            </a:r>
            <a:br>
              <a:rPr lang="ru-RU" sz="140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</a:br>
            <a:r>
              <a:rPr lang="ru-RU" sz="140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том числе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КФХ,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сельскохозяйственных кооперативов, и граждан, ведущих личные подсобные хозяйства, на сельских территориях Красноярского края.</a:t>
            </a:r>
            <a:endParaRPr lang="ru-RU" sz="1400" dirty="0">
              <a:solidFill>
                <a:srgbClr val="000000"/>
              </a:solidFill>
              <a:ea typeface="Times New Roman"/>
              <a:cs typeface="Times New Roman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9833" y="4342750"/>
            <a:ext cx="102139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073150" algn="ctr"/>
            <a:r>
              <a:rPr lang="ru-RU" sz="1400" b="1" u="sng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Функции и услуги Центра компетенций:</a:t>
            </a:r>
            <a:endParaRPr lang="ru-RU" b="1" u="sng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4553" y="4705980"/>
            <a:ext cx="813690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Проведение совещаний, семинаров и конференций для граждан, ведущих ЛПХ, субъектов МСП, СХК</a:t>
            </a:r>
            <a:endParaRPr lang="ru-RU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05542" y="6204260"/>
            <a:ext cx="19763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Организация обучения </a:t>
            </a:r>
            <a:endParaRPr lang="ru-RU" sz="14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74553" y="5536977"/>
            <a:ext cx="6523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Планирование деятельности (услуги физическим лицам и субъектам МСП и СХК)</a:t>
            </a:r>
            <a:endParaRPr lang="ru-RU" sz="14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8107" y="5013757"/>
            <a:ext cx="86430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2075"/>
            <a:r>
              <a:rPr lang="ru-RU" sz="1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Оказание услуг в области финансовой и производственной деятельности, оказание юридических услуг, услуг в области маркетинга, продвижения и сбыта сельскохозяйственной продукции</a:t>
            </a:r>
            <a:endParaRPr lang="ru-RU" sz="14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74553" y="5879261"/>
            <a:ext cx="312630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Подготовка и оформление документов</a:t>
            </a:r>
            <a:endParaRPr lang="ru-RU" sz="1400" dirty="0">
              <a:solidFill>
                <a:srgbClr val="F2F2F2"/>
              </a:solidFill>
              <a:latin typeface="Book Antiqua"/>
            </a:endParaRPr>
          </a:p>
        </p:txBody>
      </p:sp>
      <p:sp>
        <p:nvSpPr>
          <p:cNvPr id="16" name="Семиугольник 15"/>
          <p:cNvSpPr/>
          <p:nvPr/>
        </p:nvSpPr>
        <p:spPr>
          <a:xfrm>
            <a:off x="9876084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569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bject 25"/>
          <p:cNvSpPr/>
          <p:nvPr/>
        </p:nvSpPr>
        <p:spPr>
          <a:xfrm>
            <a:off x="366676" y="586769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/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7" name="object 14"/>
          <p:cNvSpPr txBox="1"/>
          <p:nvPr/>
        </p:nvSpPr>
        <p:spPr>
          <a:xfrm>
            <a:off x="216099" y="859471"/>
            <a:ext cx="5524820" cy="451936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algn="ctr" defTabSz="1031375">
              <a:spcBef>
                <a:spcPts val="64"/>
              </a:spcBef>
            </a:pPr>
            <a:r>
              <a:rPr lang="ru-RU" sz="1400" spc="-87" dirty="0" smtClean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ОСНОВНОЙ  РЕЗУЛЬТАТ  </a:t>
            </a:r>
            <a:r>
              <a:rPr lang="ru-RU" sz="1400" spc="-87" dirty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РЕГИОНАЛЬНОГО  </a:t>
            </a:r>
            <a:endParaRPr lang="ru-RU" sz="1400" spc="-87" dirty="0" smtClean="0">
              <a:solidFill>
                <a:srgbClr val="44546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145" algn="ctr" defTabSz="1031375">
              <a:spcBef>
                <a:spcPts val="64"/>
              </a:spcBef>
            </a:pPr>
            <a:r>
              <a:rPr lang="ru-RU" sz="1400" spc="-87" dirty="0" smtClean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  </a:t>
            </a:r>
            <a:r>
              <a:rPr lang="ru-RU" sz="1400" spc="-87" dirty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 </a:t>
            </a:r>
            <a:r>
              <a:rPr lang="ru-RU" sz="1400" spc="-87" dirty="0" smtClean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 ГОДУ В КРАСНОЯРСКОМ КРАЕ</a:t>
            </a:r>
            <a:endParaRPr sz="1400" dirty="0">
              <a:solidFill>
                <a:srgbClr val="44546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64206" y="1440201"/>
            <a:ext cx="52154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0" marR="22225" indent="-171450" algn="just" defTabSz="1031375">
              <a:spcAft>
                <a:spcPts val="400"/>
              </a:spcAft>
              <a:buFont typeface="Wingdings" panose="05000000000000000000" pitchFamily="2" charset="2"/>
              <a:buChar char="§"/>
            </a:pP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Количество вновь созданных </a:t>
            </a:r>
            <a:r>
              <a:rPr lang="ru-RU" sz="1600" spc="-15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КФХ </a:t>
            </a: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 сельскохозяйственных потребительских кооперативов, получивших государственную </a:t>
            </a:r>
            <a:r>
              <a:rPr lang="ru-RU" sz="1600" spc="-15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поддержку - </a:t>
            </a:r>
            <a:r>
              <a:rPr lang="ru-RU" sz="1600" b="1" spc="-15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8 </a:t>
            </a:r>
            <a:r>
              <a:rPr lang="ru-RU" sz="1600" b="1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единиц 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366676" y="3715292"/>
            <a:ext cx="5106006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just" defTabSz="1031375" fontAlgn="ctr">
              <a:buFontTx/>
              <a:buAutoNum type="arabicPeriod"/>
            </a:pP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Увеличение объема сельскохозяйственной </a:t>
            </a:r>
            <a:r>
              <a:rPr lang="ru-RU" sz="1600" spc="-15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продукции.</a:t>
            </a:r>
            <a:endParaRPr lang="ru-RU" sz="1600" spc="-15" dirty="0">
              <a:solidFill>
                <a:prstClr val="black">
                  <a:lumMod val="85000"/>
                  <a:lumOff val="15000"/>
                </a:prst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28600" indent="-228600" algn="just" defTabSz="1031375" fontAlgn="ctr">
              <a:buFontTx/>
              <a:buAutoNum type="arabicPeriod"/>
            </a:pP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Создание новых рабочих мест, повышение занятости населения и рост доходов.</a:t>
            </a:r>
          </a:p>
          <a:p>
            <a:pPr marL="228600" indent="-228600" algn="just" defTabSz="1031375" fontAlgn="ctr">
              <a:buFontTx/>
              <a:buAutoNum type="arabicPeriod"/>
            </a:pP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Развитие кооперации на селе.</a:t>
            </a:r>
          </a:p>
          <a:p>
            <a:pPr marL="228600" indent="-228600" algn="just" defTabSz="1031375" fontAlgn="ctr">
              <a:buFontTx/>
              <a:buAutoNum type="arabicPeriod"/>
            </a:pP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Гарантированный сбыт сельскохозяйственной продукции.</a:t>
            </a:r>
          </a:p>
          <a:p>
            <a:pPr marL="228600" indent="-228600" algn="just" defTabSz="1031375" fontAlgn="ctr">
              <a:buFontTx/>
              <a:buAutoNum type="arabicPeriod"/>
            </a:pP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Повышение конкурентоспособности </a:t>
            </a:r>
            <a:r>
              <a:rPr lang="ru-RU" sz="1600" spc="-15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сельскохозяйственной </a:t>
            </a:r>
            <a:r>
              <a:rPr lang="ru-RU" sz="1600" spc="-15" dirty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продукции на краевом рынке и за его </a:t>
            </a:r>
            <a:r>
              <a:rPr lang="ru-RU" sz="1600" spc="-15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пределами.</a:t>
            </a:r>
            <a:endParaRPr lang="ru-RU" sz="1600" spc="-15" dirty="0">
              <a:solidFill>
                <a:prstClr val="black">
                  <a:lumMod val="85000"/>
                  <a:lumOff val="15000"/>
                </a:prst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28600" indent="-228600" algn="just" defTabSz="1031375" fontAlgn="ctr">
              <a:buFontTx/>
              <a:buAutoNum type="arabicPeriod"/>
            </a:pPr>
            <a:endParaRPr lang="ru-RU" sz="1200" spc="-15" dirty="0">
              <a:solidFill>
                <a:prstClr val="black">
                  <a:lumMod val="85000"/>
                  <a:lumOff val="15000"/>
                </a:prst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3" name="object 37"/>
          <p:cNvSpPr txBox="1"/>
          <p:nvPr/>
        </p:nvSpPr>
        <p:spPr>
          <a:xfrm>
            <a:off x="953984" y="154850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64" name="object 40"/>
          <p:cNvSpPr txBox="1"/>
          <p:nvPr/>
        </p:nvSpPr>
        <p:spPr>
          <a:xfrm>
            <a:off x="943942" y="350275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5" name="Рисунок 64">
            <a:extLst>
              <a:ext uri="{FF2B5EF4-FFF2-40B4-BE49-F238E27FC236}">
                <a16:creationId xmlns="" xmlns:a16="http://schemas.microsoft.com/office/drawing/2014/main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06" y="102060"/>
            <a:ext cx="512724" cy="434052"/>
          </a:xfrm>
          <a:prstGeom prst="rect">
            <a:avLst/>
          </a:prstGeom>
          <a:noFill/>
        </p:spPr>
      </p:pic>
      <p:sp>
        <p:nvSpPr>
          <p:cNvPr id="50" name="Прямоугольник 49"/>
          <p:cNvSpPr/>
          <p:nvPr/>
        </p:nvSpPr>
        <p:spPr>
          <a:xfrm rot="10800000" flipV="1">
            <a:off x="504131" y="3037242"/>
            <a:ext cx="47521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-87" normalizeH="0" baseline="0" noProof="0" dirty="0" smtClean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ЭФФЕКТИВНОСТЬ ОТ  РЕАЛИЗАЦИИ  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-87" normalizeH="0" baseline="0" noProof="0" dirty="0" smtClean="0">
                <a:ln>
                  <a:noFill/>
                </a:ln>
                <a:solidFill>
                  <a:srgbClr val="44546A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РЕГИОНАЛЬНОГО ПРОЕКТА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8" name="object 14"/>
          <p:cNvSpPr txBox="1"/>
          <p:nvPr/>
        </p:nvSpPr>
        <p:spPr>
          <a:xfrm>
            <a:off x="5740918" y="774833"/>
            <a:ext cx="4716215" cy="439112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/>
          <a:p>
            <a:pPr marL="8145" algn="ctr" defTabSz="1031375">
              <a:spcBef>
                <a:spcPts val="64"/>
              </a:spcBef>
            </a:pPr>
            <a:r>
              <a:rPr lang="ru-RU" sz="1400" spc="-87" dirty="0" smtClean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ФИНАНСОВОЕ   </a:t>
            </a:r>
            <a:r>
              <a:rPr lang="ru-RU" sz="1400" spc="-87" dirty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ОБЕСПЕЧЕНИЕ   РЕГИОНАЛЬНОГО   ПРОЕКТА    НА   ПЕРИОД   </a:t>
            </a:r>
            <a:r>
              <a:rPr lang="ru-RU" sz="1400" spc="-87" dirty="0" smtClean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2019-2024 </a:t>
            </a:r>
            <a:r>
              <a:rPr lang="ru-RU" sz="1400" spc="-87" dirty="0">
                <a:solidFill>
                  <a:srgbClr val="44546A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гг.</a:t>
            </a:r>
            <a:endParaRPr sz="1400" dirty="0">
              <a:solidFill>
                <a:srgbClr val="44546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9" name="Group 6">
            <a:extLst>
              <a:ext uri="{FF2B5EF4-FFF2-40B4-BE49-F238E27FC236}">
                <a16:creationId xmlns="" xmlns:a16="http://schemas.microsoft.com/office/drawing/2014/main" id="{4F37BF88-28EE-4ADE-B15F-D2CC8A5EA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085858"/>
              </p:ext>
            </p:extLst>
          </p:nvPr>
        </p:nvGraphicFramePr>
        <p:xfrm>
          <a:off x="5667031" y="4581128"/>
          <a:ext cx="4611866" cy="1545020"/>
        </p:xfrm>
        <a:graphic>
          <a:graphicData uri="http://schemas.openxmlformats.org/drawingml/2006/table">
            <a:tbl>
              <a:tblPr/>
              <a:tblGrid>
                <a:gridCol w="1814133">
                  <a:extLst>
                    <a:ext uri="{9D8B030D-6E8A-4147-A177-3AD203B41FA5}">
                      <a16:colId xmlns="" xmlns:a16="http://schemas.microsoft.com/office/drawing/2014/main" val="1477833200"/>
                    </a:ext>
                  </a:extLst>
                </a:gridCol>
                <a:gridCol w="453534">
                  <a:extLst>
                    <a:ext uri="{9D8B030D-6E8A-4147-A177-3AD203B41FA5}">
                      <a16:colId xmlns="" xmlns:a16="http://schemas.microsoft.com/office/drawing/2014/main" val="2677398756"/>
                    </a:ext>
                  </a:extLst>
                </a:gridCol>
                <a:gridCol w="453534"/>
                <a:gridCol w="453534">
                  <a:extLst>
                    <a:ext uri="{9D8B030D-6E8A-4147-A177-3AD203B41FA5}">
                      <a16:colId xmlns="" xmlns:a16="http://schemas.microsoft.com/office/drawing/2014/main" val="145291128"/>
                    </a:ext>
                  </a:extLst>
                </a:gridCol>
                <a:gridCol w="453534"/>
                <a:gridCol w="453534">
                  <a:extLst>
                    <a:ext uri="{9D8B030D-6E8A-4147-A177-3AD203B41FA5}">
                      <a16:colId xmlns="" xmlns:a16="http://schemas.microsoft.com/office/drawing/2014/main" val="4057877121"/>
                    </a:ext>
                  </a:extLst>
                </a:gridCol>
                <a:gridCol w="530063"/>
              </a:tblGrid>
              <a:tr h="366942">
                <a:tc>
                  <a:txBody>
                    <a:bodyPr/>
                    <a:lstStyle>
                      <a:lvl1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1pPr>
                      <a:lvl2pPr marL="820738" indent="-306388" algn="l" defTabSz="9144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2pPr>
                      <a:lvl3pPr marL="1389063" indent="-358775" algn="l" defTabSz="9144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3pPr>
                      <a:lvl4pPr marL="1958975" indent="-412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4pPr>
                      <a:lvl5pPr marL="2474913" indent="-412750" algn="l" defTabSz="9144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5pPr>
                      <a:lvl6pPr marL="2932113" indent="-412750" algn="l" defTabSz="1030288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6pPr>
                      <a:lvl7pPr marL="3389313" indent="-412750" algn="l" defTabSz="1030288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7pPr>
                      <a:lvl8pPr marL="3846513" indent="-412750" algn="l" defTabSz="1030288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8pPr>
                      <a:lvl9pPr marL="4303713" indent="-412750" algn="l" defTabSz="1030288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1030288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1pPr>
                      <a:lvl2pPr marL="820738" indent="-306388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2pPr>
                      <a:lvl3pPr marL="1389063" indent="-358775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3pPr>
                      <a:lvl4pPr marL="1958975" indent="-41275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4pPr>
                      <a:lvl5pPr marL="2474913" indent="-41275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5pPr>
                      <a:lvl6pPr marL="29321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6pPr>
                      <a:lvl7pPr marL="33893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7pPr>
                      <a:lvl8pPr marL="38465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8pPr>
                      <a:lvl9pPr marL="43037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2020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25400" marR="25400" marT="0" marB="0" anchor="ctr" horzOverflow="overflow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1pPr>
                      <a:lvl2pPr marL="820738" indent="-306388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2pPr>
                      <a:lvl3pPr marL="1389063" indent="-358775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3pPr>
                      <a:lvl4pPr marL="1958975" indent="-41275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4pPr>
                      <a:lvl5pPr marL="2474913" indent="-41275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5pPr>
                      <a:lvl6pPr marL="29321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6pPr>
                      <a:lvl7pPr marL="33893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7pPr>
                      <a:lvl8pPr marL="38465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8pPr>
                      <a:lvl9pPr marL="43037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2021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25400" marR="25400" marT="0" marB="0" anchor="ctr" horzOverflow="overflow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1pPr>
                      <a:lvl2pPr marL="820738" indent="-306388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2pPr>
                      <a:lvl3pPr marL="1389063" indent="-358775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3pPr>
                      <a:lvl4pPr marL="1958975" indent="-41275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4pPr>
                      <a:lvl5pPr marL="2474913" indent="-412750" algn="l" defTabSz="457200" rtl="0" eaLnBrk="1" latinLnBrk="0" hangingPunct="1">
                        <a:lnSpc>
                          <a:spcPct val="90000"/>
                        </a:lnSpc>
                        <a:spcBef>
                          <a:spcPts val="1100"/>
                        </a:spcBef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5pPr>
                      <a:lvl6pPr marL="29321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6pPr>
                      <a:lvl7pPr marL="33893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7pPr>
                      <a:lvl8pPr marL="38465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8pPr>
                      <a:lvl9pPr marL="4303713" indent="-412750" algn="l" defTabSz="457200" rtl="0" eaLnBrk="1" fontAlgn="base" latinLnBrk="0" hangingPunct="0">
                        <a:lnSpc>
                          <a:spcPct val="90000"/>
                        </a:lnSpc>
                        <a:spcBef>
                          <a:spcPts val="1100"/>
                        </a:spcBef>
                        <a:spcAft>
                          <a:spcPct val="0"/>
                        </a:spcAft>
                        <a:buSzPct val="100000"/>
                        <a:buFont typeface="Arial" panose="020B0604020202020204" pitchFamily="34" charset="0"/>
                        <a:defRPr sz="2800" kern="12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cs typeface="Calibri" panose="020F0502020204030204" pitchFamily="34" charset="0"/>
                          <a:sym typeface="Calibri" panose="020F0502020204030204" pitchFamily="34" charset="0"/>
                        </a:rPr>
                        <a:t>2022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25400" marR="25400" marT="0" marB="0" anchor="ctr" horzOverflow="overflow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  <a:cs typeface="Calibri" panose="020F0502020204030204" pitchFamily="34" charset="0"/>
                        <a:sym typeface="Calibri" panose="020F0502020204030204" pitchFamily="34" charset="0"/>
                      </a:endParaRPr>
                    </a:p>
                  </a:txBody>
                  <a:tcPr marL="25400" marR="2540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1602072"/>
                  </a:ext>
                </a:extLst>
              </a:tr>
              <a:tr h="3418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ФБ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КБ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ФБ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КБ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ФБ</a:t>
                      </a:r>
                      <a:endParaRPr lang="ru-RU" sz="14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 Narrow" panose="020B0606020202030204" pitchFamily="34" charset="0"/>
                        </a:rPr>
                        <a:t>КБ</a:t>
                      </a:r>
                      <a:endParaRPr lang="ru-RU" sz="1400" b="1" i="0" u="none" strike="noStrike" dirty="0">
                        <a:solidFill>
                          <a:srgbClr val="C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61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Финансовое обеспечение </a:t>
                      </a:r>
                      <a:b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на период 2020-2022 гг.</a:t>
                      </a:r>
                      <a:endParaRPr lang="ru-RU" sz="1200" b="0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108000" marR="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27,0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1,4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47,8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2,5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63,8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/>
                          <a:cs typeface="Times New Roman"/>
                        </a:rPr>
                        <a:t>3,4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>
                          <a:lumMod val="75000"/>
                          <a:lumOff val="25000"/>
                        </a:sys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3228962"/>
                  </a:ext>
                </a:extLst>
              </a:tr>
            </a:tbl>
          </a:graphicData>
        </a:graphic>
      </p:graphicFrame>
      <p:sp>
        <p:nvSpPr>
          <p:cNvPr id="70" name="Скругленный прямоугольник 69"/>
          <p:cNvSpPr/>
          <p:nvPr/>
        </p:nvSpPr>
        <p:spPr bwMode="auto">
          <a:xfrm>
            <a:off x="5832723" y="1673697"/>
            <a:ext cx="4032448" cy="1185621"/>
          </a:xfrm>
          <a:prstGeom prst="roundRect">
            <a:avLst/>
          </a:prstGeom>
          <a:noFill/>
          <a:ln w="9525" cap="flat" cmpd="sng" algn="ctr">
            <a:solidFill>
              <a:sysClr val="window" lastClr="FFFFFF">
                <a:lumMod val="75000"/>
              </a:sys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45712" tIns="45712" rIns="45712" bIns="45712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129,4</a:t>
            </a: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Arial Narrow" panose="020B0606020202030204" pitchFamily="34" charset="0"/>
              </a:rPr>
              <a:t> 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rPr>
              <a:t>млн руб.</a:t>
            </a:r>
          </a:p>
          <a:p>
            <a:pPr marL="0" marR="0" lvl="0" indent="0" algn="ctr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rPr>
              <a:t>о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rPr>
              <a:t>бщий объем финансирования </a:t>
            </a:r>
            <a:b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rPr>
            </a:b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</a:rPr>
              <a:t>на 2019-2024 годы </a:t>
            </a:r>
            <a:endParaRPr kumimoji="0" lang="ru-RU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cxnSp>
        <p:nvCxnSpPr>
          <p:cNvPr id="71" name="Прямая со стрелкой 70"/>
          <p:cNvCxnSpPr/>
          <p:nvPr/>
        </p:nvCxnSpPr>
        <p:spPr>
          <a:xfrm>
            <a:off x="8966332" y="2859318"/>
            <a:ext cx="0" cy="855974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lumMod val="50000"/>
              </a:srgbClr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72" name="Прямая со стрелкой 71"/>
          <p:cNvCxnSpPr/>
          <p:nvPr/>
        </p:nvCxnSpPr>
        <p:spPr>
          <a:xfrm>
            <a:off x="6912843" y="2882413"/>
            <a:ext cx="0" cy="832879"/>
          </a:xfrm>
          <a:prstGeom prst="straightConnector1">
            <a:avLst/>
          </a:prstGeom>
          <a:noFill/>
          <a:ln w="9525" cap="flat" cmpd="sng" algn="ctr">
            <a:solidFill>
              <a:srgbClr val="4472C4">
                <a:lumMod val="50000"/>
              </a:srgbClr>
            </a:solidFill>
            <a:prstDash val="solid"/>
            <a:miter lim="800000"/>
            <a:tailEnd type="arrow"/>
          </a:ln>
          <a:effectLst/>
        </p:spPr>
      </p:cxnSp>
      <p:sp>
        <p:nvSpPr>
          <p:cNvPr id="73" name="TextBox 72"/>
          <p:cNvSpPr txBox="1"/>
          <p:nvPr/>
        </p:nvSpPr>
        <p:spPr>
          <a:xfrm>
            <a:off x="6321032" y="3616562"/>
            <a:ext cx="166923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031375"/>
            <a:r>
              <a:rPr lang="ru-RU" b="1" dirty="0" smtClean="0">
                <a:solidFill>
                  <a:srgbClr val="1F4E79"/>
                </a:solidFill>
                <a:latin typeface="Arial Narrow" panose="020B0606020202030204" pitchFamily="34" charset="0"/>
              </a:rPr>
              <a:t>123 млн. руб. </a:t>
            </a:r>
            <a:r>
              <a:rPr lang="ru-RU" sz="105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средства федерального </a:t>
            </a:r>
            <a:r>
              <a:rPr lang="ru-RU" sz="1050" dirty="0">
                <a:solidFill>
                  <a:prstClr val="black"/>
                </a:solidFill>
                <a:latin typeface="Arial Narrow" panose="020B0606020202030204" pitchFamily="34" charset="0"/>
              </a:rPr>
              <a:t/>
            </a:r>
            <a:br>
              <a:rPr lang="ru-RU" sz="1050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ru-RU" sz="1050" dirty="0">
                <a:solidFill>
                  <a:prstClr val="black"/>
                </a:solidFill>
                <a:latin typeface="Arial Narrow" panose="020B0606020202030204" pitchFamily="34" charset="0"/>
              </a:rPr>
              <a:t>бюджета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8310924" y="3616562"/>
            <a:ext cx="1572420" cy="6924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1031375"/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</a:rPr>
              <a:t>6,4 </a:t>
            </a: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млн. руб.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defTabSz="1031375"/>
            <a:r>
              <a:rPr lang="ru-RU" sz="1050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средства краевого </a:t>
            </a:r>
            <a:r>
              <a:rPr lang="ru-RU" sz="1050" dirty="0">
                <a:solidFill>
                  <a:prstClr val="black"/>
                </a:solidFill>
                <a:latin typeface="Arial Narrow" panose="020B0606020202030204" pitchFamily="34" charset="0"/>
              </a:rPr>
              <a:t/>
            </a:r>
            <a:br>
              <a:rPr lang="ru-RU" sz="1050" dirty="0">
                <a:solidFill>
                  <a:prstClr val="black"/>
                </a:solidFill>
                <a:latin typeface="Arial Narrow" panose="020B0606020202030204" pitchFamily="34" charset="0"/>
              </a:rPr>
            </a:br>
            <a:r>
              <a:rPr lang="ru-RU" sz="1050" dirty="0">
                <a:solidFill>
                  <a:prstClr val="black"/>
                </a:solidFill>
                <a:latin typeface="Arial Narrow" panose="020B0606020202030204" pitchFamily="34" charset="0"/>
              </a:rPr>
              <a:t>бюджета</a:t>
            </a:r>
            <a:endParaRPr lang="ru-RU" sz="105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978019" y="1284244"/>
            <a:ext cx="402450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defTabSz="1031375" fontAlgn="ctr">
              <a:defRPr/>
            </a:pPr>
            <a:r>
              <a:rPr lang="ru-RU" sz="1600" b="1" spc="-15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29.05.2019  заключено «денежное» </a:t>
            </a:r>
            <a:r>
              <a:rPr lang="ru-RU" sz="1600" b="1" spc="-15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соглашение</a:t>
            </a:r>
            <a:endParaRPr lang="ru-RU" sz="1600" b="1" spc="-15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емиугольник 17"/>
          <p:cNvSpPr/>
          <p:nvPr/>
        </p:nvSpPr>
        <p:spPr>
          <a:xfrm>
            <a:off x="9956154" y="6165304"/>
            <a:ext cx="682855" cy="59785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735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418064" y="3223559"/>
            <a:ext cx="5965223" cy="622799"/>
          </a:xfrm>
          <a:prstGeom prst="rect">
            <a:avLst/>
          </a:prstGeom>
          <a:solidFill>
            <a:srgbClr val="F2F2F2"/>
          </a:solidFill>
          <a:ln>
            <a:noFill/>
          </a:ln>
          <a:scene3d>
            <a:camera prst="obliqueTopRigh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pPr marL="0" marR="0" lvl="0" indent="342265" algn="just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0215" algn="l"/>
              </a:tabLst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Calibri"/>
                <a:cs typeface="Times New Roman"/>
              </a:rPr>
              <a:t>СПАСИБО ЗА ВНИМАНИЕ!!!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7540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469" y="692696"/>
            <a:ext cx="9824893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Нормативно-правовая база, регламентирующая государственную поддержку в рамках регионального проекта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831" y="1412776"/>
            <a:ext cx="9460452" cy="4824536"/>
          </a:xfrm>
        </p:spPr>
        <p:txBody>
          <a:bodyPr>
            <a:normAutofit fontScale="32500" lnSpcReduction="20000"/>
          </a:bodyPr>
          <a:lstStyle/>
          <a:p>
            <a:pPr marL="0" indent="360363" algn="just">
              <a:buNone/>
            </a:pPr>
            <a:r>
              <a:rPr lang="ru-RU" sz="4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</a:t>
            </a:r>
            <a:r>
              <a:rPr lang="ru-RU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 Российской Федерации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29.12.2006 № 264-ФЗ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развитии сельского хозяйства»;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24.07.2007 № 209-ФЗ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 развитии малого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предпринимательства в Российской Федерации»;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11.06.2003 № 74-ФЗ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 крестьянском (фермерском) хозяйстве»;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07.07.2003 № 112-ФЗ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 личном подсобном хозяйстве»;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08.12.1995 № 193-ФЗ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сельскохозяйственной кооперации»;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 </a:t>
            </a:r>
            <a:r>
              <a:rPr lang="ru-RU" sz="4300" b="1" i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резидента Российской Федерации от 07.05.2018 № 204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национальных целях и стратегических задачах развития Российской Федерации на период до 2024 года»;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«Создание системы поддержки фермеров </a:t>
            </a:r>
            <a:r>
              <a:rPr lang="ru-RU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сельской кооперации» национального проекта «Малое и среднее предпринимательство и поддержка индивидуальной предпринимательской инициативы»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14.07.2012 № 717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Государственной программе развития сельского хозяйства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регулирования рынков сельскохозяйственной продукции, сырья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продовольствия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(Приложение № 6); </a:t>
            </a:r>
            <a:endParaRPr lang="ru-RU" sz="4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Минсельхоза России от </a:t>
            </a:r>
            <a:r>
              <a:rPr lang="ru-RU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28.01.2020 </a:t>
            </a:r>
            <a:r>
              <a:rPr lang="ru-RU" sz="43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43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перечней, форм документов, предусмотренных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предоставления и распределения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субсидий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федерального бюджета бюджетам субъектов Российской Федерации на создание системы поддержки фермеров и развитие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сельской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кооперации,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приведенными</a:t>
            </a:r>
            <a:b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приложении № 6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Государственной программе развития сельского хозяйства и регулирования рынков сельскохозяйственной продукции, сырья и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продовольствия, утвержденной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Правительства РФ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14.07.2012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717, 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 же об установлении сроков их </a:t>
            </a:r>
            <a:r>
              <a:rPr lang="ru-RU" sz="4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представления</a:t>
            </a:r>
            <a:r>
              <a:rPr lang="ru-RU" sz="4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object 25"/>
          <p:cNvSpPr/>
          <p:nvPr/>
        </p:nvSpPr>
        <p:spPr>
          <a:xfrm>
            <a:off x="290577" y="601341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6" name="object 40"/>
          <p:cNvSpPr txBox="1"/>
          <p:nvPr/>
        </p:nvSpPr>
        <p:spPr>
          <a:xfrm>
            <a:off x="867843" y="364847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434052"/>
          </a:xfrm>
          <a:prstGeom prst="rect">
            <a:avLst/>
          </a:prstGeom>
          <a:noFill/>
        </p:spPr>
      </p:pic>
      <p:sp>
        <p:nvSpPr>
          <p:cNvPr id="8" name="Семиугольник 7"/>
          <p:cNvSpPr/>
          <p:nvPr/>
        </p:nvSpPr>
        <p:spPr>
          <a:xfrm>
            <a:off x="10009187" y="6237312"/>
            <a:ext cx="576064" cy="525842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421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44469" y="692696"/>
            <a:ext cx="9824893" cy="576064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Нормативно-правовая база, регламентирующая государственную поддержку в рамках регионального проекта</a:t>
            </a:r>
            <a:endParaRPr lang="ru-RU" sz="2000" dirty="0"/>
          </a:p>
        </p:txBody>
      </p:sp>
      <p:sp>
        <p:nvSpPr>
          <p:cNvPr id="5" name="object 25"/>
          <p:cNvSpPr/>
          <p:nvPr/>
        </p:nvSpPr>
        <p:spPr>
          <a:xfrm>
            <a:off x="290577" y="601341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6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7" name="object 40"/>
          <p:cNvSpPr txBox="1"/>
          <p:nvPr/>
        </p:nvSpPr>
        <p:spPr>
          <a:xfrm>
            <a:off x="867843" y="364847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434052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720155" y="1340768"/>
            <a:ext cx="9433048" cy="484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363" lvl="8">
              <a:spcBef>
                <a:spcPct val="20000"/>
              </a:spcBef>
            </a:pPr>
            <a:r>
              <a:rPr lang="ru-RU" sz="1600" b="1" u="sng" dirty="0">
                <a:solidFill>
                  <a:prstClr val="black"/>
                </a:solidFill>
              </a:rPr>
              <a:t>Нормативная база Красноярского края</a:t>
            </a:r>
          </a:p>
          <a:p>
            <a:pPr marL="342900" lvl="0" indent="-342900" algn="just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ru-RU" sz="1050" dirty="0">
              <a:solidFill>
                <a:prstClr val="black"/>
              </a:solidFill>
            </a:endParaRPr>
          </a:p>
          <a:p>
            <a:pPr marL="360363" lvl="0" indent="-360363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prstClr val="black"/>
                </a:solidFill>
              </a:rPr>
              <a:t>Закон Красноярского края от 21.02.2006 № 17-4487</a:t>
            </a:r>
            <a:r>
              <a:rPr lang="ru-RU" sz="1400" dirty="0">
                <a:solidFill>
                  <a:prstClr val="black"/>
                </a:solidFill>
              </a:rPr>
              <a:t> «О государственной поддержке субъектов агропромышленного комплекса края»;</a:t>
            </a:r>
          </a:p>
          <a:p>
            <a:pPr marL="360363" lvl="0" indent="-360363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prstClr val="black"/>
                </a:solidFill>
              </a:rPr>
              <a:t>Постановление Правительства Красноярского края от 30.09.2013 № 506-п</a:t>
            </a:r>
            <a:r>
              <a:rPr lang="ru-RU" sz="1400" dirty="0">
                <a:solidFill>
                  <a:prstClr val="black"/>
                </a:solidFill>
              </a:rPr>
              <a:t> «Об утверждении государственной программы  Красноярского края «Развитие     сельского хозяйства и регулирование рынков сельскохозяйственной продукции, сырья и продовольствия»; </a:t>
            </a:r>
          </a:p>
          <a:p>
            <a:pPr marL="360363" lvl="0" indent="-360363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prstClr val="black"/>
                </a:solidFill>
              </a:rPr>
              <a:t>Постановление Правительства Красноярского края от 27.05.2019 № 272-п </a:t>
            </a:r>
            <a:r>
              <a:rPr lang="ru-RU" sz="1400" dirty="0">
                <a:solidFill>
                  <a:prstClr val="black"/>
                </a:solidFill>
              </a:rPr>
              <a:t>«Об утверждении Порядка предоставления крестьянским (фермерским) хозяйствам грантов «</a:t>
            </a:r>
            <a:r>
              <a:rPr lang="ru-RU" sz="1400" dirty="0" err="1">
                <a:solidFill>
                  <a:prstClr val="black"/>
                </a:solidFill>
              </a:rPr>
              <a:t>Агростартап</a:t>
            </a:r>
            <a:r>
              <a:rPr lang="ru-RU" sz="1400" dirty="0">
                <a:solidFill>
                  <a:prstClr val="black"/>
                </a:solidFill>
              </a:rPr>
              <a:t>», условий участия в конкурсном отборе, критериев отбора, требований, предъявляемых к сельскохозяйственному потребительскому кооперативу, членом которого является крестьянское (фермерское) хозяйство, перечня, форм и сроков представления </a:t>
            </a:r>
            <a:r>
              <a:rPr lang="ru-RU" sz="1400" dirty="0" smtClean="0">
                <a:solidFill>
                  <a:prstClr val="black"/>
                </a:solidFill>
              </a:rPr>
              <a:t/>
            </a:r>
            <a:br>
              <a:rPr lang="ru-RU" sz="1400" dirty="0" smtClean="0">
                <a:solidFill>
                  <a:prstClr val="black"/>
                </a:solidFill>
              </a:rPr>
            </a:br>
            <a:r>
              <a:rPr lang="ru-RU" sz="1400" dirty="0" smtClean="0">
                <a:solidFill>
                  <a:prstClr val="black"/>
                </a:solidFill>
              </a:rPr>
              <a:t>и </a:t>
            </a:r>
            <a:r>
              <a:rPr lang="ru-RU" sz="1400" dirty="0">
                <a:solidFill>
                  <a:prstClr val="black"/>
                </a:solidFill>
              </a:rPr>
              <a:t>рассмотрения документов, необходимых для их получения, порядка представления отчетности крестьянскими (фермерскими) хозяйствами и сельскохозяйственными потребительскими кооперативами, перечней документов, подтверждающих целевое расходование гранта «</a:t>
            </a:r>
            <a:r>
              <a:rPr lang="ru-RU" sz="1400" dirty="0" err="1">
                <a:solidFill>
                  <a:prstClr val="black"/>
                </a:solidFill>
              </a:rPr>
              <a:t>Агростартап</a:t>
            </a:r>
            <a:r>
              <a:rPr lang="ru-RU" sz="1400" dirty="0">
                <a:solidFill>
                  <a:prstClr val="black"/>
                </a:solidFill>
              </a:rPr>
              <a:t>» и части средств гранта «</a:t>
            </a:r>
            <a:r>
              <a:rPr lang="ru-RU" sz="1400" dirty="0" err="1">
                <a:solidFill>
                  <a:prstClr val="black"/>
                </a:solidFill>
              </a:rPr>
              <a:t>Агростартап</a:t>
            </a:r>
            <a:r>
              <a:rPr lang="ru-RU" sz="1400" dirty="0">
                <a:solidFill>
                  <a:prstClr val="black"/>
                </a:solidFill>
              </a:rPr>
              <a:t>», переданных крестьянским (фермерским) хозяйством на цели формирования неделимого фонда сельскохозяйственного потребительского кооператива, а также порядка возврата средств государственной поддержки в случае нарушения условий, установленных при их предоставлении»;</a:t>
            </a:r>
          </a:p>
          <a:p>
            <a:pPr marL="360363" lvl="0" indent="-360363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prstClr val="black"/>
                </a:solidFill>
              </a:rPr>
              <a:t>Постановление Правительства Красноярского края от 27.05.2019 № 273-п </a:t>
            </a:r>
            <a:r>
              <a:rPr lang="ru-RU" sz="1400" dirty="0">
                <a:solidFill>
                  <a:prstClr val="black"/>
                </a:solidFill>
              </a:rPr>
              <a:t>«Об утверждении Порядка и условий предоставления субсидий Сельскохозяйственным потребительским кооперативам на возмещение части затрат, понесенных в текущем финансовом году, перечня, форм и сроков представления и рассмотрения документов, необходимых для их получения, а также порядка возврата субсидий в случае нарушения условий, установленных при их предоставлении». </a:t>
            </a:r>
          </a:p>
        </p:txBody>
      </p:sp>
      <p:sp>
        <p:nvSpPr>
          <p:cNvPr id="13" name="Семиугольник 12"/>
          <p:cNvSpPr/>
          <p:nvPr/>
        </p:nvSpPr>
        <p:spPr>
          <a:xfrm>
            <a:off x="9793163" y="6182093"/>
            <a:ext cx="774341" cy="581061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019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5"/>
          <p:cNvSpPr/>
          <p:nvPr/>
        </p:nvSpPr>
        <p:spPr>
          <a:xfrm>
            <a:off x="290577" y="601341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434052"/>
          </a:xfrm>
          <a:prstGeom prst="rect">
            <a:avLst/>
          </a:prstGeom>
          <a:noFill/>
        </p:spPr>
      </p:pic>
      <p:sp>
        <p:nvSpPr>
          <p:cNvPr id="9" name="object 40"/>
          <p:cNvSpPr txBox="1"/>
          <p:nvPr/>
        </p:nvSpPr>
        <p:spPr>
          <a:xfrm>
            <a:off x="867843" y="364847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7664" y="5013176"/>
            <a:ext cx="10104996" cy="584775"/>
          </a:xfrm>
          <a:prstGeom prst="rect">
            <a:avLst/>
          </a:prstGeom>
          <a:noFill/>
          <a:ln w="38100">
            <a:solidFill>
              <a:srgbClr val="92D050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Направлениями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расходования средств,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на которые предоставляется грант «</a:t>
            </a:r>
            <a:r>
              <a:rPr lang="ru-RU" sz="16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Агростартап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», являются все отрасли растениеводства и животноводства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,  </a:t>
            </a:r>
            <a:r>
              <a:rPr lang="ru-RU" sz="1600" b="1" dirty="0">
                <a:solidFill>
                  <a:srgbClr val="000000"/>
                </a:solidFill>
                <a:latin typeface="Times New Roman"/>
                <a:ea typeface="Times New Roman"/>
              </a:rPr>
              <a:t>за исключением свиноводства</a:t>
            </a:r>
            <a:endParaRPr lang="ru-RU" sz="1400" b="1" dirty="0">
              <a:solidFill>
                <a:srgbClr val="000000"/>
              </a:solidFill>
              <a:latin typeface="Book Antiqua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40587" y="1374636"/>
            <a:ext cx="90009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0C0C0C"/>
                </a:solidFill>
                <a:latin typeface="Times New Roman"/>
                <a:ea typeface="Calibri"/>
              </a:rPr>
              <a:t>Гранты «</a:t>
            </a:r>
            <a:r>
              <a:rPr lang="ru-RU" sz="1600" b="1" i="1" dirty="0" err="1" smtClean="0">
                <a:solidFill>
                  <a:srgbClr val="0C0C0C"/>
                </a:solidFill>
                <a:latin typeface="Times New Roman"/>
                <a:ea typeface="Calibri"/>
              </a:rPr>
              <a:t>Агростартап</a:t>
            </a:r>
            <a:r>
              <a:rPr lang="ru-RU" sz="1600" b="1" i="1" dirty="0" smtClean="0">
                <a:solidFill>
                  <a:srgbClr val="0C0C0C"/>
                </a:solidFill>
                <a:latin typeface="Times New Roman"/>
                <a:ea typeface="Calibri"/>
              </a:rPr>
              <a:t>» планируется предоставить в 2020 году не менее 7 Главам КФХ</a:t>
            </a:r>
            <a:endParaRPr lang="ru-RU" sz="1600" b="1" i="1" dirty="0">
              <a:solidFill>
                <a:srgbClr val="0C0C0C"/>
              </a:solidFill>
              <a:latin typeface="Book Antiqua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44638" y="1772816"/>
            <a:ext cx="10016217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О</a:t>
            </a:r>
            <a:r>
              <a:rPr lang="ru-RU" sz="16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сновные условия, </a:t>
            </a:r>
            <a:r>
              <a:rPr lang="ru-RU" sz="16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которым должен соответствовать </a:t>
            </a:r>
            <a:r>
              <a:rPr lang="ru-RU" sz="16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заявитель, претендующий на участие </a:t>
            </a:r>
            <a:r>
              <a:rPr lang="ru-RU" sz="16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в конкурсном отборе для предоставления грантов «</a:t>
            </a:r>
            <a:r>
              <a:rPr lang="ru-RU" sz="1600" dirty="0" err="1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Агростартап</a:t>
            </a:r>
            <a:r>
              <a:rPr lang="ru-RU" sz="16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»:</a:t>
            </a:r>
          </a:p>
          <a:p>
            <a:pPr algn="ctr"/>
            <a:endParaRPr lang="ru-RU" sz="1200" dirty="0">
              <a:solidFill>
                <a:srgbClr val="0C0C0C"/>
              </a:solidFill>
              <a:ea typeface="Calibri"/>
              <a:cs typeface="Times New Roman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Заявитель, который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является или ранее не являлся получателем средств финансовой поддержки, субсидий или грантов на организацию начального этапа предпринимательской деятельности, а также гранта на поддержку начинающего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фермера</a:t>
            </a:r>
            <a:r>
              <a:rPr lang="ru-RU" sz="1400" dirty="0" smtClean="0">
                <a:solidFill>
                  <a:srgbClr val="0C0C0C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buFont typeface="+mj-lt"/>
              <a:buAutoNum type="arabicParenR"/>
            </a:pPr>
            <a:endParaRPr lang="ru-RU" sz="1400" dirty="0">
              <a:solidFill>
                <a:srgbClr val="0C0C0C"/>
              </a:solidFill>
              <a:ea typeface="Calibri"/>
              <a:cs typeface="Times New Roman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Заявитель зарегистрирован </a:t>
            </a:r>
            <a:r>
              <a:rPr lang="ru-RU" sz="1400" b="1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на сельской территории </a:t>
            </a:r>
            <a:r>
              <a:rPr lang="ru-RU" sz="1400" b="1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края в </a:t>
            </a:r>
            <a:r>
              <a:rPr lang="ru-RU" sz="1400" b="1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текущем финансовом году</a:t>
            </a:r>
            <a:r>
              <a:rPr lang="ru-RU" sz="1400" b="1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;</a:t>
            </a:r>
          </a:p>
          <a:p>
            <a:pPr marL="342900" indent="-342900" algn="just">
              <a:buFont typeface="+mj-lt"/>
              <a:buAutoNum type="arabicParenR"/>
            </a:pPr>
            <a:endParaRPr lang="ru-RU" sz="1400" dirty="0">
              <a:solidFill>
                <a:srgbClr val="0C0C0C"/>
              </a:solidFill>
              <a:ea typeface="Calibri"/>
              <a:cs typeface="Times New Roman"/>
            </a:endParaRPr>
          </a:p>
          <a:p>
            <a:pPr marL="342900" indent="-342900" algn="just">
              <a:buFont typeface="+mj-lt"/>
              <a:buAutoNum type="arabicParenR"/>
            </a:pPr>
            <a:r>
              <a:rPr lang="ru-RU" sz="14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У заявителя отсутствует </a:t>
            </a:r>
            <a:r>
              <a:rPr lang="ru-RU" sz="14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по состоянию на первое число месяца подачи заявки </a:t>
            </a:r>
            <a:r>
              <a:rPr lang="ru-RU" sz="14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неисполненная обязанность </a:t>
            </a:r>
            <a:r>
              <a:rPr lang="ru-RU" sz="14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по уплате налогов, сборов, страховых взносов, пеней, штрафов</a:t>
            </a:r>
            <a:r>
              <a:rPr lang="ru-RU" sz="14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, процентов</a:t>
            </a:r>
            <a:r>
              <a:rPr lang="ru-RU" sz="14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, подлежащих уплате в </a:t>
            </a:r>
            <a:r>
              <a:rPr lang="ru-RU" sz="14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соответствии с </a:t>
            </a:r>
            <a:r>
              <a:rPr lang="ru-RU" sz="14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законодательством РФ о </a:t>
            </a:r>
            <a:r>
              <a:rPr lang="ru-RU" sz="14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налогах и </a:t>
            </a:r>
            <a:r>
              <a:rPr lang="ru-RU" sz="1400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сборах (</a:t>
            </a:r>
            <a:r>
              <a:rPr lang="ru-RU" sz="1400" i="1" dirty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как у КФХ, так и у Главы КФХ как физического </a:t>
            </a:r>
            <a:r>
              <a:rPr lang="ru-RU" sz="1400" i="1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лица</a:t>
            </a:r>
            <a:r>
              <a:rPr lang="ru-RU" sz="1400" i="1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).</a:t>
            </a:r>
            <a:endParaRPr lang="ru-RU" sz="1400" i="1" dirty="0" smtClean="0">
              <a:solidFill>
                <a:srgbClr val="0C0C0C"/>
              </a:solidFill>
              <a:latin typeface="Times New Roman"/>
              <a:ea typeface="Calibri"/>
              <a:cs typeface="Times New Roman"/>
            </a:endParaRPr>
          </a:p>
          <a:p>
            <a:pPr algn="just"/>
            <a:endParaRPr lang="ru-RU" sz="1400" i="1" dirty="0" smtClean="0">
              <a:solidFill>
                <a:srgbClr val="0C0C0C"/>
              </a:solidFill>
              <a:latin typeface="Times New Roman"/>
              <a:ea typeface="Calibri"/>
              <a:cs typeface="Times New Roman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929385" y="771246"/>
            <a:ext cx="3773790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 Antiqua"/>
                <a:ea typeface="+mj-ea"/>
                <a:cs typeface="+mj-cs"/>
              </a:rPr>
              <a:t>Грант «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Book Antiqua"/>
                <a:ea typeface="+mj-ea"/>
                <a:cs typeface="+mj-cs"/>
              </a:rPr>
              <a:t>Агростартап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Book Antiqua"/>
                <a:ea typeface="+mj-ea"/>
                <a:cs typeface="+mj-cs"/>
              </a:rPr>
              <a:t>»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1" name="Семиугольник 20"/>
          <p:cNvSpPr/>
          <p:nvPr/>
        </p:nvSpPr>
        <p:spPr>
          <a:xfrm>
            <a:off x="9956154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>
            <a:off x="5092130" y="5727749"/>
            <a:ext cx="576064" cy="783377"/>
          </a:xfrm>
          <a:prstGeom prst="down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30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5"/>
          <p:cNvSpPr/>
          <p:nvPr/>
        </p:nvSpPr>
        <p:spPr>
          <a:xfrm>
            <a:off x="870937" y="947874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9" name="object 37"/>
          <p:cNvSpPr txBox="1"/>
          <p:nvPr/>
        </p:nvSpPr>
        <p:spPr>
          <a:xfrm>
            <a:off x="1458245" y="515955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67" y="463165"/>
            <a:ext cx="512724" cy="434052"/>
          </a:xfrm>
          <a:prstGeom prst="rect">
            <a:avLst/>
          </a:prstGeom>
          <a:noFill/>
        </p:spPr>
      </p:pic>
      <p:sp>
        <p:nvSpPr>
          <p:cNvPr id="11" name="object 40"/>
          <p:cNvSpPr txBox="1"/>
          <p:nvPr/>
        </p:nvSpPr>
        <p:spPr>
          <a:xfrm>
            <a:off x="1448203" y="711380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12" name="Объект 2"/>
          <p:cNvSpPr txBox="1">
            <a:spLocks noGrp="1"/>
          </p:cNvSpPr>
          <p:nvPr>
            <p:ph idx="1"/>
          </p:nvPr>
        </p:nvSpPr>
        <p:spPr>
          <a:xfrm>
            <a:off x="504131" y="1340768"/>
            <a:ext cx="9721215" cy="4968552"/>
          </a:xfrm>
          <a:prstGeom prst="rect">
            <a:avLst/>
          </a:prstGeom>
          <a:ln w="38100">
            <a:solidFill>
              <a:srgbClr val="6DAA2D">
                <a:lumMod val="60000"/>
                <a:lumOff val="40000"/>
              </a:srgb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544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830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4028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450215" algn="l"/>
              </a:tabLst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+mn-cs"/>
              </a:rPr>
              <a:t>	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28665" y="1437790"/>
            <a:ext cx="4621469" cy="646331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разведению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крупного рогатого скота мясного или молочного направлений продуктивности - в размере, не превышающем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 но не более 90 процентов затрат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533189" y="2222199"/>
            <a:ext cx="4621470" cy="1384995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разведению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крупного рогатого скота мясного или молочного направлений продуктивности, в случае если предусмотрено использование части средств гранта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Агростартап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на цели формирования неделимого фонда сельскохозяйственного потребительского кооператива, членом которого является указанное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КФХ,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размере, не превышающем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 но не более 90 процентов затрат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528665" y="3745539"/>
            <a:ext cx="4589418" cy="646331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иным направлениям проекта создания и (или) развития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КФХ –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размере, не превышающем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млн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 но не более 90 процентов затрат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5528665" y="4581128"/>
            <a:ext cx="4589418" cy="1200329"/>
          </a:xfrm>
          <a:prstGeom prst="rect">
            <a:avLst/>
          </a:prstGeom>
          <a:ln w="28575"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иным направлениям проекта создания и (или) развития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КФХ, </a:t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случае если предусмотрено использование части средств гранта "</a:t>
            </a:r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Агростартап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на цели формирования неделимого фонда сельскохозяйственного потребительского кооператива, членом которого является указанное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КФХ,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размере, не превышающем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млн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рублей, но не более 90 процентов затрат</a:t>
            </a:r>
          </a:p>
        </p:txBody>
      </p:sp>
      <p:cxnSp>
        <p:nvCxnSpPr>
          <p:cNvPr id="39" name="Прямая соединительная линия 38"/>
          <p:cNvCxnSpPr/>
          <p:nvPr/>
        </p:nvCxnSpPr>
        <p:spPr>
          <a:xfrm>
            <a:off x="4433809" y="3644993"/>
            <a:ext cx="216024" cy="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4674215" y="1644516"/>
            <a:ext cx="0" cy="3728700"/>
          </a:xfrm>
          <a:prstGeom prst="line">
            <a:avLst/>
          </a:prstGeom>
          <a:ln w="127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4674215" y="1644516"/>
            <a:ext cx="785510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>
            <a:off x="4674215" y="2780928"/>
            <a:ext cx="785510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 стрелкой 60"/>
          <p:cNvCxnSpPr/>
          <p:nvPr/>
        </p:nvCxnSpPr>
        <p:spPr>
          <a:xfrm>
            <a:off x="4674215" y="4005064"/>
            <a:ext cx="785510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 стрелкой 1032"/>
          <p:cNvCxnSpPr/>
          <p:nvPr/>
        </p:nvCxnSpPr>
        <p:spPr>
          <a:xfrm>
            <a:off x="4674215" y="5373216"/>
            <a:ext cx="785510" cy="0"/>
          </a:xfrm>
          <a:prstGeom prst="straightConnector1">
            <a:avLst/>
          </a:prstGeom>
          <a:ln w="127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8083" y="6237312"/>
            <a:ext cx="609771" cy="550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53818" y="2637273"/>
            <a:ext cx="3860202" cy="2216532"/>
          </a:xfrm>
          <a:prstGeom prst="rect">
            <a:avLst/>
          </a:prstGeom>
          <a:ln>
            <a:solidFill>
              <a:srgbClr val="92D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Гранты «</a:t>
            </a:r>
            <a:r>
              <a:rPr lang="ru-RU" dirty="0" err="1" smtClean="0"/>
              <a:t>Агростартап</a:t>
            </a:r>
            <a:r>
              <a:rPr lang="ru-RU" dirty="0" smtClean="0"/>
              <a:t>» предоставляются КФХ на конкурсной основе в соответствии с решением конкурсной комиссии на реализацию проектов создания и (или) развития КФХ: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829" y="5013176"/>
            <a:ext cx="2517775" cy="79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258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/>
          <p:nvPr/>
        </p:nvSpPr>
        <p:spPr>
          <a:xfrm>
            <a:off x="288107" y="722017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504056"/>
          </a:xfrm>
          <a:prstGeom prst="rect">
            <a:avLst/>
          </a:prstGeom>
          <a:noFill/>
        </p:spPr>
      </p:pic>
      <p:sp>
        <p:nvSpPr>
          <p:cNvPr id="7" name="object 40"/>
          <p:cNvSpPr txBox="1"/>
          <p:nvPr/>
        </p:nvSpPr>
        <p:spPr>
          <a:xfrm>
            <a:off x="908113" y="333658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7630" y="1484784"/>
            <a:ext cx="9904948" cy="609398"/>
          </a:xfrm>
          <a:prstGeom prst="rect">
            <a:avLst/>
          </a:prstGeom>
          <a:ln w="28575">
            <a:solidFill>
              <a:srgbClr val="EFC119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Перечень затрат, финансовое обеспечение которых предусмотрено осуществить за счет средств гранта «</a:t>
            </a:r>
            <a:r>
              <a:rPr kumimoji="0" lang="ru-RU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Агростартап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» </a:t>
            </a:r>
            <a:r>
              <a:rPr kumimoji="0" lang="ru-RU" sz="140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Times New Roman"/>
              </a:rPr>
              <a:t>(приложение № 1 к приказу МСХ РФ от 28.01.2020 № 26)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:</a:t>
            </a:r>
            <a:endParaRPr kumimoji="0" lang="ru-RU" sz="11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6972" y="2140817"/>
            <a:ext cx="9780311" cy="430887"/>
          </a:xfrm>
          <a:prstGeom prst="rect">
            <a:avLst/>
          </a:prstGeom>
          <a:ln>
            <a:solidFill>
              <a:srgbClr val="EFC119"/>
            </a:solidFill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а) приобретение земельных участков из земель сельскохозяйственного назначения для осуществления деятельности КФХ </a:t>
            </a:r>
            <a:b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с целью производства и (или) переработки сельскохозяйственной продукции в рамках реализации проекта «</a:t>
            </a:r>
            <a:r>
              <a:rPr kumimoji="0" lang="ru-RU" sz="11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Агростартап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»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15375" y="2571704"/>
            <a:ext cx="9767204" cy="430887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б) разработка проектной документации для строительства или реконструкции производственных и складских зданий, помещений, предназначенных </a:t>
            </a:r>
            <a:b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для производства, хранения и переработки сельскохозяйственной продукции 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8623" y="3100773"/>
            <a:ext cx="9743956" cy="430887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в) приобретение, строительство, ремонт, модернизация и (или) переустройство производственных и складских зданий, помещений, пристроек </a:t>
            </a:r>
            <a:b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и сооружений, необходимых для производства, хранения и переработки сельскохозяйственной продукции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26998" y="3670833"/>
            <a:ext cx="9755581" cy="430887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г) подключение производственных и складских зданий, помещений, пристроек и (или) сооружений, необходимых для производства, хранения</a:t>
            </a: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и переработки сельскохозяйственной продукции, к электрическим, водо-, газо- и теплопроводным сетям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640170" y="4149082"/>
            <a:ext cx="9742409" cy="430887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д) приобретение сельскохозяйственных животных (кроме свиней), и птицы; приобретение посадочного материала для закладки многолетних насаждений,</a:t>
            </a:r>
            <a:b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в том числе виноградников; приобретение рыбопосадочного материала 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4" name="Прямоугольник 13"/>
          <p:cNvSpPr/>
          <p:nvPr/>
        </p:nvSpPr>
        <p:spPr>
          <a:xfrm rot="10800000" flipV="1">
            <a:off x="640169" y="4687337"/>
            <a:ext cx="9742409" cy="600164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е) приобретение сельскохозяйственной техники, включая прицепное и навесное оборудование, грузового автомобильного транспорта, специализированного автомобильного транспорта для транспортировки</a:t>
            </a:r>
            <a:r>
              <a:rPr kumimoji="0" lang="ru-RU" sz="11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сельскохозяйственной продукции и осуществления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мобильной торговли, оборудования для производства, переработки</a:t>
            </a:r>
            <a:r>
              <a:rPr kumimoji="0" lang="ru-RU" sz="11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и хранения</a:t>
            </a: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сельскохозяйственной продукции (кроме оборудования, предназначенного для производства продукции свиноводства) </a:t>
            </a:r>
            <a:endParaRPr kumimoji="0" lang="ru-RU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8623" y="5394501"/>
            <a:ext cx="9743955" cy="600164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ж) приобретение средств транспортных снегоходных, соответствующих коду 29.10.52.110 Общероссийского классификатора продукции по видам экономической деятельности – в случае, если КФХ осуществляет деятельность по развитию оленеводства и (или) мараловодства на территориях Красноярского края, относящихся к районам Крайнего Севера и приравненных к ним местностям </a:t>
            </a:r>
            <a:endParaRPr kumimoji="0" lang="ru-RU" sz="11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3672" y="6080239"/>
            <a:ext cx="9509532" cy="430887"/>
          </a:xfrm>
          <a:prstGeom prst="rect">
            <a:avLst/>
          </a:prstGeom>
          <a:ln>
            <a:solidFill>
              <a:srgbClr val="EFC119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з) доставка и монтаж оборудования и техники, указанных в подпунктах «е» и «ж», – в случае, если КФХ осуществляет деятельность на территориях Красноярского края, относящихся к районам Крайнего Севера и приравненных к ним местностям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44951" y="1789483"/>
            <a:ext cx="49026" cy="4469615"/>
          </a:xfrm>
          <a:prstGeom prst="line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</a:ln>
          <a:effectLst/>
        </p:spPr>
      </p:cxnSp>
      <p:cxnSp>
        <p:nvCxnSpPr>
          <p:cNvPr id="18" name="Прямая соединительная линия 17"/>
          <p:cNvCxnSpPr>
            <a:endCxn id="8" idx="1"/>
          </p:cNvCxnSpPr>
          <p:nvPr/>
        </p:nvCxnSpPr>
        <p:spPr>
          <a:xfrm>
            <a:off x="144949" y="1789483"/>
            <a:ext cx="332681" cy="0"/>
          </a:xfrm>
          <a:prstGeom prst="line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</a:ln>
          <a:effectLst/>
        </p:spPr>
      </p:cxnSp>
      <p:cxnSp>
        <p:nvCxnSpPr>
          <p:cNvPr id="19" name="Прямая со стрелкой 18"/>
          <p:cNvCxnSpPr/>
          <p:nvPr/>
        </p:nvCxnSpPr>
        <p:spPr>
          <a:xfrm>
            <a:off x="138823" y="2250728"/>
            <a:ext cx="463446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0" name="Прямая со стрелкой 19"/>
          <p:cNvCxnSpPr/>
          <p:nvPr/>
        </p:nvCxnSpPr>
        <p:spPr>
          <a:xfrm>
            <a:off x="144951" y="2787147"/>
            <a:ext cx="457318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1" name="Прямая со стрелкой 20"/>
          <p:cNvCxnSpPr/>
          <p:nvPr/>
        </p:nvCxnSpPr>
        <p:spPr>
          <a:xfrm>
            <a:off x="172635" y="3316217"/>
            <a:ext cx="455418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2" name="Прямая со стрелкой 21"/>
          <p:cNvCxnSpPr/>
          <p:nvPr/>
        </p:nvCxnSpPr>
        <p:spPr>
          <a:xfrm>
            <a:off x="167611" y="3789040"/>
            <a:ext cx="444005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3" name="Прямая со стрелкой 22"/>
          <p:cNvCxnSpPr/>
          <p:nvPr/>
        </p:nvCxnSpPr>
        <p:spPr>
          <a:xfrm>
            <a:off x="193977" y="4317163"/>
            <a:ext cx="425306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4" name="Прямая со стрелкой 23"/>
          <p:cNvCxnSpPr/>
          <p:nvPr/>
        </p:nvCxnSpPr>
        <p:spPr>
          <a:xfrm>
            <a:off x="177005" y="4974185"/>
            <a:ext cx="457318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5" name="Прямая со стрелкой 24"/>
          <p:cNvCxnSpPr/>
          <p:nvPr/>
        </p:nvCxnSpPr>
        <p:spPr>
          <a:xfrm>
            <a:off x="205794" y="5688366"/>
            <a:ext cx="437878" cy="0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6" name="Прямая со стрелкой 25"/>
          <p:cNvCxnSpPr/>
          <p:nvPr/>
        </p:nvCxnSpPr>
        <p:spPr>
          <a:xfrm flipV="1">
            <a:off x="205794" y="6248997"/>
            <a:ext cx="419180" cy="5578"/>
          </a:xfrm>
          <a:prstGeom prst="straightConnector1">
            <a:avLst/>
          </a:prstGeom>
          <a:noFill/>
          <a:ln w="6350" cap="flat" cmpd="sng" algn="ctr">
            <a:solidFill>
              <a:srgbClr val="EFC119"/>
            </a:solidFill>
            <a:prstDash val="solid"/>
            <a:miter lim="800000"/>
            <a:tailEnd type="arrow"/>
          </a:ln>
          <a:effectLst/>
        </p:spPr>
      </p:cxnSp>
      <p:sp>
        <p:nvSpPr>
          <p:cNvPr id="42" name="Прямоугольник 41"/>
          <p:cNvSpPr/>
          <p:nvPr/>
        </p:nvSpPr>
        <p:spPr>
          <a:xfrm>
            <a:off x="908113" y="782342"/>
            <a:ext cx="8416268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Расходование гранта «</a:t>
            </a:r>
            <a:r>
              <a:rPr kumimoji="0" 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Агростартап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7" name="Семиугольник 46"/>
          <p:cNvSpPr/>
          <p:nvPr/>
        </p:nvSpPr>
        <p:spPr>
          <a:xfrm>
            <a:off x="10035893" y="6165304"/>
            <a:ext cx="693374" cy="597850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424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/>
          <p:nvPr/>
        </p:nvSpPr>
        <p:spPr>
          <a:xfrm>
            <a:off x="288107" y="722017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504056"/>
          </a:xfrm>
          <a:prstGeom prst="rect">
            <a:avLst/>
          </a:prstGeom>
          <a:noFill/>
        </p:spPr>
      </p:pic>
      <p:sp>
        <p:nvSpPr>
          <p:cNvPr id="7" name="object 40"/>
          <p:cNvSpPr txBox="1"/>
          <p:nvPr/>
        </p:nvSpPr>
        <p:spPr>
          <a:xfrm>
            <a:off x="908113" y="333658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4469" y="908720"/>
            <a:ext cx="9896766" cy="674031"/>
          </a:xfrm>
          <a:prstGeom prst="rect">
            <a:avLst/>
          </a:prstGeom>
          <a:ln w="28575">
            <a:solidFill>
              <a:srgbClr val="EF7920"/>
            </a:solidFill>
          </a:ln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800"/>
              </a:spcBef>
              <a:tabLst>
                <a:tab pos="450215" algn="l"/>
              </a:tabLst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Times New Roman"/>
              </a:rPr>
              <a:t>Перечень имущества, приобретаемого сельскохозяйственным потребительским кооперативом с использованием части средств гранта «</a:t>
            </a:r>
            <a:r>
              <a:rPr kumimoji="0" lang="ru-RU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Times New Roman"/>
              </a:rPr>
              <a:t>Агростартап</a:t>
            </a: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Times New Roman"/>
              </a:rPr>
              <a:t>», внесенных КФХ в неделимый фонд сельскохозяйственного производственного кооператива </a:t>
            </a:r>
            <a:r>
              <a:rPr kumimoji="0" lang="ru-RU" sz="1400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Times New Roman"/>
              </a:rPr>
              <a:t>(приложение № 2 к приказу МСХ РФ от 28.01.2020 № 26)</a:t>
            </a:r>
            <a:r>
              <a:rPr lang="ru-RU" sz="1200" dirty="0" smtClean="0"/>
              <a:t>;</a:t>
            </a:r>
            <a:endParaRPr kumimoji="0" lang="ru-RU" sz="1200" b="1" i="0" u="none" strike="sngStrike" kern="0" cap="none" spc="0" normalizeH="0" baseline="0" noProof="0" dirty="0" smtClean="0">
              <a:ln>
                <a:noFill/>
              </a:ln>
              <a:solidFill>
                <a:srgbClr val="0C0C0C"/>
              </a:solidFill>
              <a:effectLst/>
              <a:uLnTx/>
              <a:uFillTx/>
              <a:latin typeface="Times New Roman"/>
              <a:ea typeface="Times New Roman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49653" y="1700808"/>
            <a:ext cx="9899949" cy="1015663"/>
          </a:xfrm>
          <a:prstGeom prst="rect">
            <a:avLst/>
          </a:prstGeom>
          <a:ln>
            <a:solidFill>
              <a:srgbClr val="EF792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а) оборудование для производственных объектов кооператива, предназначенных для заготовки, хранения, подработки, переработки, сортировки, убоя, охлаждения, подготовки к реализации, погрузки, разгрузки сельскохозяйственной продукции, дикорастущих плодов, грибов </a:t>
            </a:r>
            <a:b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и ягод, а также продуктов переработки указанной продукции, оснащения лабораторий производственного контроля качества и безопасности выпускаемой (производимой и перерабатываемой) продукции и проведения государственной ветеринарно-санитарной экспертизы (приобретение оборудования для лабораторного анализа качества сельскохозяйственной продукции)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32355" y="2852936"/>
            <a:ext cx="9908880" cy="830997"/>
          </a:xfrm>
          <a:prstGeom prst="rect">
            <a:avLst/>
          </a:prstGeom>
          <a:solidFill>
            <a:srgbClr val="FFFFFF"/>
          </a:solidFill>
          <a:ln>
            <a:solidFill>
              <a:srgbClr val="EF7920"/>
            </a:solidFill>
          </a:ln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б) </a:t>
            </a:r>
            <a:r>
              <a:rPr lang="ru-RU" sz="1200" kern="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оборудование, приобретаемое сельскохозяйственным потребительским кооперативом в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соответствии с приказом Министерства сельского хозяйства Российской Федерации от 18.11.2014 № 452 «Об утверждении Классификатора в области 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аквакультуры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(рыбоводства)» по номенклатуре, определенной разделом 4 «Объекты рыбоводной инфраструктуры и иные объекты, используемые для осуществления </a:t>
            </a:r>
            <a:r>
              <a:rPr kumimoji="0" lang="ru-RU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аквакультуры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(рыбоводства), а также специальные устройства и (или) технологии», за исключением группы кодов 04.01, 04.02, 04.06.»</a:t>
            </a:r>
            <a:endParaRPr kumimoji="0" lang="ru-RU" sz="12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1" name="Прямоугольник 10"/>
          <p:cNvSpPr/>
          <p:nvPr/>
        </p:nvSpPr>
        <p:spPr>
          <a:xfrm rot="10800000" flipV="1">
            <a:off x="549653" y="3881373"/>
            <a:ext cx="9891582" cy="646331"/>
          </a:xfrm>
          <a:prstGeom prst="rect">
            <a:avLst/>
          </a:prstGeom>
          <a:ln>
            <a:solidFill>
              <a:srgbClr val="EF792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в) сельскохозяйственная техника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C0C0C"/>
                </a:solidFill>
                <a:effectLst/>
                <a:uLnTx/>
                <a:uFillTx/>
                <a:latin typeface="Times New Roman"/>
                <a:ea typeface="Times New Roman"/>
              </a:rPr>
              <a:t>, специализированный транспорт,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фургоны, прицепы, полуприцепы для транспортировки, обеспечения сохранности при перевозке и реализации сельскохозяйственной продукции и продуктов ее переработки, соответствующих кодам Общероссийского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классификатора продукции по видам экономической деятельности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rgbClr val="F2F2F2"/>
              </a:solidFill>
              <a:effectLst/>
              <a:uLnTx/>
              <a:uFillTx/>
              <a:latin typeface="Book Antiqua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49653" y="4789881"/>
            <a:ext cx="9891582" cy="646331"/>
          </a:xfrm>
          <a:prstGeom prst="rect">
            <a:avLst/>
          </a:prstGeom>
          <a:ln>
            <a:solidFill>
              <a:srgbClr val="EF7920"/>
            </a:solidFill>
          </a:ln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г) средства транспортные снегоходные, соответствующие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коду </a:t>
            </a:r>
            <a:r>
              <a:rPr lang="ru-RU" sz="1200" kern="0" dirty="0" smtClean="0">
                <a:solidFill>
                  <a:srgbClr val="000000"/>
                </a:solidFill>
                <a:latin typeface="Times New Roman"/>
                <a:ea typeface="Times New Roman"/>
              </a:rPr>
              <a:t>29.10.52.110 </a:t>
            </a:r>
            <a:r>
              <a:rPr lang="ru-RU" sz="1200" kern="0" dirty="0">
                <a:solidFill>
                  <a:srgbClr val="000000"/>
                </a:solidFill>
                <a:latin typeface="Times New Roman"/>
                <a:ea typeface="Times New Roman"/>
              </a:rPr>
              <a:t>Общероссийского классификатора продукции по видам экономической деятельности – в случае, если </a:t>
            </a:r>
            <a:r>
              <a:rPr lang="ru-RU" sz="1200" kern="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члены данного кооператива (за исключением ЛПХ) осуществляют </a:t>
            </a:r>
            <a:r>
              <a:rPr lang="ru-RU" sz="1200" kern="0" dirty="0">
                <a:solidFill>
                  <a:srgbClr val="000000"/>
                </a:solidFill>
                <a:latin typeface="Times New Roman"/>
                <a:ea typeface="Times New Roman"/>
              </a:rPr>
              <a:t>деятельность по развитию оленеводства и (или) мараловодства на территориях Красноярского края, относящихся к районам Крайнего Севера и приравненных к ним местностям </a:t>
            </a:r>
          </a:p>
        </p:txBody>
      </p:sp>
      <p:sp>
        <p:nvSpPr>
          <p:cNvPr id="13" name="Прямоугольник 12"/>
          <p:cNvSpPr/>
          <p:nvPr/>
        </p:nvSpPr>
        <p:spPr>
          <a:xfrm rot="10800000" flipV="1">
            <a:off x="541284" y="5725147"/>
            <a:ext cx="9908317" cy="461665"/>
          </a:xfrm>
          <a:prstGeom prst="rect">
            <a:avLst/>
          </a:prstGeom>
          <a:ln>
            <a:solidFill>
              <a:srgbClr val="EF7920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д) доставка и монтаж оборудования и техники, указанных в пунктах «в» и «г»,</a:t>
            </a:r>
            <a:r>
              <a:rPr kumimoji="0" lang="ru-RU" sz="1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 </a:t>
            </a: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</a:rPr>
              <a:t>в случае, если кооператив осуществляет деятельность на территории Красноярского края, относящейся к районам Крайнего Севера и приравненных к ним местностям</a:t>
            </a:r>
            <a:endParaRPr kumimoji="0" lang="ru-RU" sz="1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288107" y="1192719"/>
            <a:ext cx="16959" cy="4772005"/>
          </a:xfrm>
          <a:prstGeom prst="line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</a:ln>
          <a:effectLst/>
        </p:spPr>
      </p:cxnSp>
      <p:cxnSp>
        <p:nvCxnSpPr>
          <p:cNvPr id="15" name="Прямая соединительная линия 14"/>
          <p:cNvCxnSpPr/>
          <p:nvPr/>
        </p:nvCxnSpPr>
        <p:spPr>
          <a:xfrm>
            <a:off x="288107" y="1188686"/>
            <a:ext cx="224159" cy="4033"/>
          </a:xfrm>
          <a:prstGeom prst="line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</a:ln>
          <a:effectLst/>
        </p:spPr>
      </p:cxnSp>
      <p:cxnSp>
        <p:nvCxnSpPr>
          <p:cNvPr id="16" name="Прямая со стрелкой 15"/>
          <p:cNvCxnSpPr/>
          <p:nvPr/>
        </p:nvCxnSpPr>
        <p:spPr>
          <a:xfrm>
            <a:off x="329136" y="2132856"/>
            <a:ext cx="215333" cy="0"/>
          </a:xfrm>
          <a:prstGeom prst="straightConnector1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7" name="Прямая со стрелкой 16"/>
          <p:cNvCxnSpPr/>
          <p:nvPr/>
        </p:nvCxnSpPr>
        <p:spPr>
          <a:xfrm>
            <a:off x="296586" y="3140968"/>
            <a:ext cx="239403" cy="0"/>
          </a:xfrm>
          <a:prstGeom prst="straightConnector1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8" name="Прямая со стрелкой 17"/>
          <p:cNvCxnSpPr/>
          <p:nvPr/>
        </p:nvCxnSpPr>
        <p:spPr>
          <a:xfrm>
            <a:off x="292952" y="4149080"/>
            <a:ext cx="239403" cy="0"/>
          </a:xfrm>
          <a:prstGeom prst="straightConnector1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19" name="Прямая со стрелкой 18"/>
          <p:cNvCxnSpPr/>
          <p:nvPr/>
        </p:nvCxnSpPr>
        <p:spPr>
          <a:xfrm>
            <a:off x="310250" y="5079542"/>
            <a:ext cx="239403" cy="0"/>
          </a:xfrm>
          <a:prstGeom prst="straightConnector1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0" name="Прямая со стрелкой 19"/>
          <p:cNvCxnSpPr/>
          <p:nvPr/>
        </p:nvCxnSpPr>
        <p:spPr>
          <a:xfrm>
            <a:off x="305066" y="5955980"/>
            <a:ext cx="229618" cy="0"/>
          </a:xfrm>
          <a:prstGeom prst="straightConnector1">
            <a:avLst/>
          </a:prstGeom>
          <a:noFill/>
          <a:ln w="6350" cap="flat" cmpd="sng" algn="ctr">
            <a:solidFill>
              <a:srgbClr val="EF7920"/>
            </a:solidFill>
            <a:prstDash val="solid"/>
            <a:miter lim="800000"/>
            <a:tailEnd type="arrow"/>
          </a:ln>
          <a:effectLst/>
        </p:spPr>
      </p:cxnSp>
      <p:sp>
        <p:nvSpPr>
          <p:cNvPr id="22" name="Семиугольник 21"/>
          <p:cNvSpPr/>
          <p:nvPr/>
        </p:nvSpPr>
        <p:spPr>
          <a:xfrm>
            <a:off x="9965190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543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5"/>
          <p:cNvSpPr/>
          <p:nvPr/>
        </p:nvSpPr>
        <p:spPr>
          <a:xfrm>
            <a:off x="288107" y="722017"/>
            <a:ext cx="5022243" cy="29321"/>
          </a:xfrm>
          <a:custGeom>
            <a:avLst/>
            <a:gdLst/>
            <a:ahLst/>
            <a:cxnLst/>
            <a:rect l="l" t="t" r="r" b="b"/>
            <a:pathLst>
              <a:path w="6591934">
                <a:moveTo>
                  <a:pt x="0" y="0"/>
                </a:moveTo>
                <a:lnTo>
                  <a:pt x="6591401" y="0"/>
                </a:lnTo>
              </a:path>
            </a:pathLst>
          </a:custGeom>
          <a:ln w="12700">
            <a:solidFill>
              <a:srgbClr val="44546A">
                <a:lumMod val="75000"/>
              </a:srgbClr>
            </a:solidFill>
          </a:ln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10313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283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object 37"/>
          <p:cNvSpPr txBox="1"/>
          <p:nvPr/>
        </p:nvSpPr>
        <p:spPr>
          <a:xfrm>
            <a:off x="877885" y="169422"/>
            <a:ext cx="1125674" cy="106841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641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РЕГИОНАЛЬНЫЙ </a:t>
            </a:r>
            <a:r>
              <a:rPr lang="ru-RU" sz="600" spc="-51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ПРОЕКТ</a:t>
            </a:r>
            <a:endParaRPr sz="641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lc="http://schemas.openxmlformats.org/drawingml/2006/lockedCanvas" xmlns:a16="http://schemas.microsoft.com/office/drawing/2014/main" xmlns="" id="{95C058D8-B895-E147-BB5F-E9BFAA4E95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rgbClr val="ED7D31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07" y="116632"/>
            <a:ext cx="512724" cy="504056"/>
          </a:xfrm>
          <a:prstGeom prst="rect">
            <a:avLst/>
          </a:prstGeom>
          <a:noFill/>
        </p:spPr>
      </p:pic>
      <p:sp>
        <p:nvSpPr>
          <p:cNvPr id="7" name="object 40"/>
          <p:cNvSpPr txBox="1"/>
          <p:nvPr/>
        </p:nvSpPr>
        <p:spPr>
          <a:xfrm>
            <a:off x="908113" y="333658"/>
            <a:ext cx="8023045" cy="185837"/>
          </a:xfrm>
          <a:prstGeom prst="rect">
            <a:avLst/>
          </a:prstGeom>
        </p:spPr>
        <p:txBody>
          <a:bodyPr vert="horz" wrap="square" lIns="0" tIns="8145" rIns="0" bIns="0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145" defTabSz="1031375">
              <a:spcBef>
                <a:spcPts val="64"/>
              </a:spcBef>
            </a:pPr>
            <a:r>
              <a:rPr lang="ru-RU" sz="1154" dirty="0">
                <a:solidFill>
                  <a:srgbClr val="44546A">
                    <a:lumMod val="75000"/>
                  </a:srgbClr>
                </a:solidFill>
                <a:latin typeface="Arial"/>
                <a:cs typeface="Arial"/>
              </a:rPr>
              <a:t>СОЗДАНИЕ СИСТЕМЫ ПОДДЕРЖКИ ФЕРМЕРОВ И РАЗВИТИЕ СЕЛЬСКОЙ КООПЕРАЦИИ</a:t>
            </a:r>
            <a:endParaRPr sz="1154" dirty="0">
              <a:solidFill>
                <a:srgbClr val="44546A">
                  <a:lumMod val="75000"/>
                </a:srgbClr>
              </a:solidFill>
              <a:latin typeface="Arial"/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2123" y="764553"/>
            <a:ext cx="10153128" cy="5763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algn="ctr"/>
            <a:r>
              <a:rPr lang="ru-RU" sz="2000" b="1" dirty="0" smtClean="0">
                <a:solidFill>
                  <a:srgbClr val="F2F2F2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ru-RU" sz="2400" b="1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КФХ, получившее грант «</a:t>
            </a:r>
            <a:r>
              <a:rPr lang="ru-RU" sz="2400" b="1" dirty="0" err="1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Агростартап</a:t>
            </a:r>
            <a:r>
              <a:rPr lang="ru-RU" sz="2400" b="1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» обязано</a:t>
            </a:r>
            <a:r>
              <a:rPr lang="ru-RU" sz="2000" dirty="0" smtClean="0">
                <a:solidFill>
                  <a:srgbClr val="0C0C0C"/>
                </a:solidFill>
                <a:latin typeface="Times New Roman"/>
                <a:ea typeface="Calibri"/>
                <a:cs typeface="Times New Roman"/>
              </a:rPr>
              <a:t>:</a:t>
            </a:r>
          </a:p>
          <a:p>
            <a:pPr marL="449580" algn="ctr"/>
            <a:endParaRPr lang="ru-RU" sz="1400" dirty="0" smtClean="0">
              <a:solidFill>
                <a:srgbClr val="0C0C0C"/>
              </a:solidFill>
              <a:ea typeface="Calibri"/>
              <a:cs typeface="Times New Roman"/>
            </a:endParaRPr>
          </a:p>
          <a:p>
            <a:pPr marL="268288" indent="-268288"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1) оплачивать за счет собственных средств не менее 10% затрат на создание и развитие КФХ, предусмотренных планом расходов;</a:t>
            </a:r>
            <a:endParaRPr lang="ru-RU" sz="16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68288" indent="-268288"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2) создать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срок, не позднее срока освоения средств гранта «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Агростартап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на сельской территории края:</a:t>
            </a:r>
            <a:endParaRPr lang="ru-RU" sz="16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68288"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менее 2 новых постоянных рабочих мест – в случае если сумма гранта «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Агростартап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 составляет 2 000,0 тыс. рублей или более;</a:t>
            </a:r>
            <a:endParaRPr lang="ru-RU" sz="1600" dirty="0" smtClean="0">
              <a:solidFill>
                <a:srgbClr val="C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268288"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менее 1 нового постоянного рабочего места – в случае если сумма гранта «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Агростартап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 составляет менее 2 000,0 тыс. рублей;</a:t>
            </a:r>
          </a:p>
          <a:p>
            <a:pPr marL="268288" indent="-268288"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3) сохранить новые постоянные рабочие места и не допускать сокращение численности работников, трудоустроившихся на новые постоянные рабочие места в течение всего срока реализации проекта; </a:t>
            </a:r>
          </a:p>
          <a:p>
            <a:pPr marL="268288" indent="-268288" algn="just"/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4) осуществлять деятельность по направлению (отрасли) сельского хозяйства, предусмотренным проектом в течение всего срока реализации проекта (в течение </a:t>
            </a:r>
            <a:b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 календарных лет без учета года, в котором предоставлен грант «</a:t>
            </a:r>
            <a:r>
              <a:rPr lang="ru-RU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Агростартап</a:t>
            </a:r>
            <a:r>
              <a:rPr lang="ru-RU" sz="20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»);</a:t>
            </a:r>
          </a:p>
          <a:p>
            <a:pPr marL="268288" indent="-268288" algn="just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5) обеспечить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достижение целевых показателей предоставления гранта «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Агростарап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», установленных в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соглашении.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algn="just"/>
            <a:endParaRPr lang="ru-RU" sz="1050" dirty="0" smtClean="0">
              <a:solidFill>
                <a:srgbClr val="0C0C0C"/>
              </a:solidFill>
              <a:ea typeface="Calibri"/>
              <a:cs typeface="Times New Roman"/>
            </a:endParaRPr>
          </a:p>
        </p:txBody>
      </p:sp>
      <p:sp>
        <p:nvSpPr>
          <p:cNvPr id="9" name="Семиугольник 8"/>
          <p:cNvSpPr/>
          <p:nvPr/>
        </p:nvSpPr>
        <p:spPr>
          <a:xfrm>
            <a:off x="9956154" y="6259098"/>
            <a:ext cx="682855" cy="504056"/>
          </a:xfrm>
          <a:prstGeom prst="hep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239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6342</TotalTime>
  <Words>4178</Words>
  <Application>Microsoft Office PowerPoint</Application>
  <PresentationFormat>Произвольный</PresentationFormat>
  <Paragraphs>310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Нормативно-правовая база, регламентирующая государственную поддержку в рамках регионального проекта</vt:lpstr>
      <vt:lpstr>Нормативно-правовая база, регламентирующая государственную поддержку в рамках регионального проекта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II. Меры государственной поддержки, реализуемые на условиях софинансирования из федерального бюджета </vt:lpstr>
      <vt:lpstr>II. Меры государственной поддержки, реализуемые на условиях софинансирования из федерального бюджета </vt:lpstr>
      <vt:lpstr> III. Мероприятия, реализуемые с 2020 года за счет средств краевого бюджета </vt:lpstr>
      <vt:lpstr>Порядок и условия передачи племенного материала</vt:lpstr>
      <vt:lpstr>IV. Услуги, оказываемые Центром компетенций в сфере сельскохозяйственной кооперации и поддержки фермеров Красноярского края </vt:lpstr>
      <vt:lpstr>IV. Услуги, оказываемые Центром компетенций в сфере сельскохозяйственной перации и поддержки фермеров Красноярского края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Сыромятников Николай Петрович</dc:creator>
  <cp:lastModifiedBy>Сыромятников Николай Петрович</cp:lastModifiedBy>
  <cp:revision>165</cp:revision>
  <cp:lastPrinted>2020-02-12T03:32:14Z</cp:lastPrinted>
  <dcterms:created xsi:type="dcterms:W3CDTF">2019-08-14T03:28:31Z</dcterms:created>
  <dcterms:modified xsi:type="dcterms:W3CDTF">2020-02-12T03:34:00Z</dcterms:modified>
</cp:coreProperties>
</file>