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66" r:id="rId2"/>
    <p:sldId id="261" r:id="rId3"/>
    <p:sldId id="300" r:id="rId4"/>
    <p:sldId id="301" r:id="rId5"/>
    <p:sldId id="302" r:id="rId6"/>
    <p:sldId id="305" r:id="rId7"/>
    <p:sldId id="303" r:id="rId8"/>
    <p:sldId id="304" r:id="rId9"/>
    <p:sldId id="292" r:id="rId10"/>
  </p:sldIdLst>
  <p:sldSz cx="9144000" cy="6858000" type="screen4x3"/>
  <p:notesSz cx="6648450" cy="97742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C7A3A"/>
    <a:srgbClr val="0D4528"/>
    <a:srgbClr val="E7CC07"/>
    <a:srgbClr val="DDBF4F"/>
    <a:srgbClr val="E9BE45"/>
    <a:srgbClr val="9ACD3F"/>
    <a:srgbClr val="57A2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4" autoAdjust="0"/>
    <p:restoredTop sz="94717" autoAdjust="0"/>
  </p:normalViewPr>
  <p:slideViewPr>
    <p:cSldViewPr snapToGrid="0" snapToObjects="1">
      <p:cViewPr>
        <p:scale>
          <a:sx n="100" d="100"/>
          <a:sy n="100" d="100"/>
        </p:scale>
        <p:origin x="-1956" y="-324"/>
      </p:cViewPr>
      <p:guideLst>
        <p:guide orient="horz" pos="976"/>
        <p:guide pos="4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eg"/><Relationship Id="rId1" Type="http://schemas.openxmlformats.org/officeDocument/2006/relationships/image" Target="../media/image28.jpeg"/><Relationship Id="rId4" Type="http://schemas.openxmlformats.org/officeDocument/2006/relationships/image" Target="../media/image3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10734E-6A65-41AB-90DD-CDD806F684A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9F3EFB-7AE9-45F3-80FA-1279919795F1}">
      <dgm:prSet phldrT="[Текст]" custT="1"/>
      <dgm:spPr/>
      <dgm:t>
        <a:bodyPr/>
        <a:lstStyle/>
        <a:p>
          <a:pPr algn="ctr"/>
          <a:endParaRPr lang="ru-RU" sz="1300" dirty="0" smtClean="0">
            <a:solidFill>
              <a:srgbClr val="FF0000"/>
            </a:solidFill>
            <a:latin typeface="Arial Black" pitchFamily="34" charset="0"/>
          </a:endParaRPr>
        </a:p>
      </dgm:t>
    </dgm:pt>
    <dgm:pt modelId="{F542E94F-87C4-4451-A9C1-AE2BB0788A9E}" type="parTrans" cxnId="{B62B01F5-D18D-4450-9344-FA37676C481D}">
      <dgm:prSet/>
      <dgm:spPr/>
      <dgm:t>
        <a:bodyPr/>
        <a:lstStyle/>
        <a:p>
          <a:endParaRPr lang="ru-RU"/>
        </a:p>
      </dgm:t>
    </dgm:pt>
    <dgm:pt modelId="{2B08D727-8CDA-4807-8075-209D4BDC3F5A}" type="sibTrans" cxnId="{B62B01F5-D18D-4450-9344-FA37676C481D}">
      <dgm:prSet/>
      <dgm:spPr/>
      <dgm:t>
        <a:bodyPr/>
        <a:lstStyle/>
        <a:p>
          <a:endParaRPr lang="ru-RU"/>
        </a:p>
      </dgm:t>
    </dgm:pt>
    <dgm:pt modelId="{318D4CE8-F173-4AA5-9B00-54D7AA662BE1}">
      <dgm:prSet phldrT="[Текст]" custT="1"/>
      <dgm:spPr/>
      <dgm:t>
        <a:bodyPr/>
        <a:lstStyle/>
        <a:p>
          <a:pPr algn="ctr"/>
          <a:endParaRPr lang="ru-RU" sz="1300" b="1" dirty="0" smtClean="0">
            <a:solidFill>
              <a:srgbClr val="FF0000"/>
            </a:solidFill>
            <a:latin typeface="Arial Black" pitchFamily="34" charset="0"/>
          </a:endParaRPr>
        </a:p>
      </dgm:t>
    </dgm:pt>
    <dgm:pt modelId="{50945104-4AC6-41A7-802F-143AB5DEA579}" type="parTrans" cxnId="{189D4491-06FE-44BB-BB32-AD91D29B2DB1}">
      <dgm:prSet/>
      <dgm:spPr/>
      <dgm:t>
        <a:bodyPr/>
        <a:lstStyle/>
        <a:p>
          <a:endParaRPr lang="ru-RU"/>
        </a:p>
      </dgm:t>
    </dgm:pt>
    <dgm:pt modelId="{6B8F77C3-2B7D-482C-B998-E3EB0B208E6B}" type="sibTrans" cxnId="{189D4491-06FE-44BB-BB32-AD91D29B2DB1}">
      <dgm:prSet/>
      <dgm:spPr/>
      <dgm:t>
        <a:bodyPr/>
        <a:lstStyle/>
        <a:p>
          <a:endParaRPr lang="ru-RU"/>
        </a:p>
      </dgm:t>
    </dgm:pt>
    <dgm:pt modelId="{FAE35733-C90C-4783-89AB-692E4F8A744A}">
      <dgm:prSet phldrT="[Текст]"/>
      <dgm:spPr/>
      <dgm:t>
        <a:bodyPr/>
        <a:lstStyle/>
        <a:p>
          <a:pPr algn="l"/>
          <a:endParaRPr lang="ru-RU" b="1" dirty="0" smtClean="0">
            <a:solidFill>
              <a:srgbClr val="FF0000"/>
            </a:solidFill>
            <a:latin typeface="Arial Black" pitchFamily="34" charset="0"/>
          </a:endParaRPr>
        </a:p>
        <a:p>
          <a:pPr algn="l"/>
          <a:endParaRPr lang="ru-RU" b="1" dirty="0" smtClean="0">
            <a:solidFill>
              <a:srgbClr val="FF0000"/>
            </a:solidFill>
            <a:latin typeface="Arial Black" pitchFamily="34" charset="0"/>
          </a:endParaRPr>
        </a:p>
      </dgm:t>
    </dgm:pt>
    <dgm:pt modelId="{B746EB53-7677-47A7-B7B7-2E833284DA28}" type="parTrans" cxnId="{8F9DA76B-F40A-46C6-A9BE-B4F596EDD213}">
      <dgm:prSet/>
      <dgm:spPr/>
      <dgm:t>
        <a:bodyPr/>
        <a:lstStyle/>
        <a:p>
          <a:endParaRPr lang="ru-RU"/>
        </a:p>
      </dgm:t>
    </dgm:pt>
    <dgm:pt modelId="{A69CF4D3-79FA-49D4-AE1E-91DBC2B7D1A5}" type="sibTrans" cxnId="{8F9DA76B-F40A-46C6-A9BE-B4F596EDD213}">
      <dgm:prSet/>
      <dgm:spPr/>
      <dgm:t>
        <a:bodyPr/>
        <a:lstStyle/>
        <a:p>
          <a:endParaRPr lang="ru-RU"/>
        </a:p>
      </dgm:t>
    </dgm:pt>
    <dgm:pt modelId="{FD657D2B-754E-40AF-BF8A-0889474EB43C}">
      <dgm:prSet phldrT="[Текст]" custT="1"/>
      <dgm:spPr/>
      <dgm:t>
        <a:bodyPr/>
        <a:lstStyle/>
        <a:p>
          <a:pPr algn="ctr"/>
          <a:endParaRPr lang="ru-RU" sz="1000" dirty="0">
            <a:latin typeface="Arial Black" pitchFamily="34" charset="0"/>
          </a:endParaRPr>
        </a:p>
      </dgm:t>
    </dgm:pt>
    <dgm:pt modelId="{65E78A43-E17A-4ACA-BA6D-1EBCB07138D9}" type="sibTrans" cxnId="{087F2E4F-7F57-46DD-9151-3361B7D90469}">
      <dgm:prSet/>
      <dgm:spPr/>
      <dgm:t>
        <a:bodyPr/>
        <a:lstStyle/>
        <a:p>
          <a:endParaRPr lang="ru-RU"/>
        </a:p>
      </dgm:t>
    </dgm:pt>
    <dgm:pt modelId="{4D7662D3-ABA6-4DD4-9F8E-3D2D99C673A5}" type="parTrans" cxnId="{087F2E4F-7F57-46DD-9151-3361B7D90469}">
      <dgm:prSet/>
      <dgm:spPr/>
      <dgm:t>
        <a:bodyPr/>
        <a:lstStyle/>
        <a:p>
          <a:endParaRPr lang="ru-RU"/>
        </a:p>
      </dgm:t>
    </dgm:pt>
    <dgm:pt modelId="{1A5C81E9-D9D4-4A3B-BEB1-4DFEF78DB8D9}" type="pres">
      <dgm:prSet presAssocID="{8310734E-6A65-41AB-90DD-CDD806F684A2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ECA7E88-837F-41FC-AAEB-2AA4834D48A8}" type="pres">
      <dgm:prSet presAssocID="{8310734E-6A65-41AB-90DD-CDD806F684A2}" presName="arrow" presStyleLbl="bgShp" presStyleIdx="0" presStyleCn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rgbClr val="DCF0C6"/>
        </a:solidFill>
        <a:ln>
          <a:solidFill>
            <a:srgbClr val="3D5D19"/>
          </a:solidFill>
        </a:ln>
      </dgm:spPr>
    </dgm:pt>
    <dgm:pt modelId="{5CC524E7-BA97-4AEE-8633-34273B0E47AF}" type="pres">
      <dgm:prSet presAssocID="{8310734E-6A65-41AB-90DD-CDD806F684A2}" presName="arrowDiagram4" presStyleCnt="0"/>
      <dgm:spPr/>
    </dgm:pt>
    <dgm:pt modelId="{4D176B75-72BD-4F34-AB69-9E1EDFB19AA2}" type="pres">
      <dgm:prSet presAssocID="{FD657D2B-754E-40AF-BF8A-0889474EB43C}" presName="bullet4a" presStyleLbl="node1" presStyleIdx="0" presStyleCnt="4" custScaleX="202664" custScaleY="196703"/>
      <dgm:spPr>
        <a:solidFill>
          <a:srgbClr val="95D153"/>
        </a:solidFill>
      </dgm:spPr>
      <dgm:t>
        <a:bodyPr/>
        <a:lstStyle/>
        <a:p>
          <a:endParaRPr lang="ru-RU"/>
        </a:p>
      </dgm:t>
    </dgm:pt>
    <dgm:pt modelId="{48D7A813-91DF-4BEF-8B7E-696004558539}" type="pres">
      <dgm:prSet presAssocID="{FD657D2B-754E-40AF-BF8A-0889474EB43C}" presName="textBox4a" presStyleLbl="revTx" presStyleIdx="0" presStyleCnt="4" custScaleX="145614" custLinFactNeighborX="11111" custLinFactNeighborY="109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7F2406-C043-4C26-AE6F-7D408AE77BBA}" type="pres">
      <dgm:prSet presAssocID="{D29F3EFB-7AE9-45F3-80FA-1279919795F1}" presName="bullet4b" presStyleLbl="node1" presStyleIdx="1" presStyleCnt="4" custScaleX="116339" custScaleY="108601"/>
      <dgm:spPr>
        <a:solidFill>
          <a:srgbClr val="95D153"/>
        </a:solidFill>
      </dgm:spPr>
      <dgm:t>
        <a:bodyPr/>
        <a:lstStyle/>
        <a:p>
          <a:endParaRPr lang="ru-RU"/>
        </a:p>
      </dgm:t>
    </dgm:pt>
    <dgm:pt modelId="{1AD16B15-1170-4A06-B299-753601988EC8}" type="pres">
      <dgm:prSet presAssocID="{D29F3EFB-7AE9-45F3-80FA-1279919795F1}" presName="textBox4b" presStyleLbl="revTx" presStyleIdx="1" presStyleCnt="4" custScaleX="127619" custLinFactNeighborX="-952" custLinFactNeighborY="115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2057B1-0AF5-4361-B8F6-B3D3AED741C7}" type="pres">
      <dgm:prSet presAssocID="{318D4CE8-F173-4AA5-9B00-54D7AA662BE1}" presName="bullet4c" presStyleLbl="node1" presStyleIdx="2" presStyleCnt="4"/>
      <dgm:spPr>
        <a:solidFill>
          <a:srgbClr val="95D153"/>
        </a:solidFill>
      </dgm:spPr>
      <dgm:t>
        <a:bodyPr/>
        <a:lstStyle/>
        <a:p>
          <a:endParaRPr lang="ru-RU"/>
        </a:p>
      </dgm:t>
    </dgm:pt>
    <dgm:pt modelId="{31B64638-A8AA-4A61-8BAF-491DA2FC61F6}" type="pres">
      <dgm:prSet presAssocID="{318D4CE8-F173-4AA5-9B00-54D7AA662BE1}" presName="textBox4c" presStyleLbl="revTx" presStyleIdx="2" presStyleCnt="4" custScaleX="157143" custLinFactNeighborX="-11905" custLinFactNeighborY="1132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1676D4-1D5B-4646-BEC9-8911C6C7E02F}" type="pres">
      <dgm:prSet presAssocID="{FAE35733-C90C-4783-89AB-692E4F8A744A}" presName="bullet4d" presStyleLbl="node1" presStyleIdx="3" presStyleCnt="4"/>
      <dgm:spPr>
        <a:solidFill>
          <a:srgbClr val="95D153"/>
        </a:solidFill>
      </dgm:spPr>
      <dgm:t>
        <a:bodyPr/>
        <a:lstStyle/>
        <a:p>
          <a:endParaRPr lang="ru-RU"/>
        </a:p>
      </dgm:t>
    </dgm:pt>
    <dgm:pt modelId="{6CB547B9-EC08-48A2-95F3-0BCB3306BDCE}" type="pres">
      <dgm:prSet presAssocID="{FAE35733-C90C-4783-89AB-692E4F8A744A}" presName="textBox4d" presStyleLbl="revTx" presStyleIdx="3" presStyleCnt="4" custScaleX="133739" custLinFactNeighborX="-1448" custLinFactNeighborY="10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87F2E4F-7F57-46DD-9151-3361B7D90469}" srcId="{8310734E-6A65-41AB-90DD-CDD806F684A2}" destId="{FD657D2B-754E-40AF-BF8A-0889474EB43C}" srcOrd="0" destOrd="0" parTransId="{4D7662D3-ABA6-4DD4-9F8E-3D2D99C673A5}" sibTransId="{65E78A43-E17A-4ACA-BA6D-1EBCB07138D9}"/>
    <dgm:cxn modelId="{189D4491-06FE-44BB-BB32-AD91D29B2DB1}" srcId="{8310734E-6A65-41AB-90DD-CDD806F684A2}" destId="{318D4CE8-F173-4AA5-9B00-54D7AA662BE1}" srcOrd="2" destOrd="0" parTransId="{50945104-4AC6-41A7-802F-143AB5DEA579}" sibTransId="{6B8F77C3-2B7D-482C-B998-E3EB0B208E6B}"/>
    <dgm:cxn modelId="{2F5FA451-E7ED-4638-BF38-043234173130}" type="presOf" srcId="{8310734E-6A65-41AB-90DD-CDD806F684A2}" destId="{1A5C81E9-D9D4-4A3B-BEB1-4DFEF78DB8D9}" srcOrd="0" destOrd="0" presId="urn:microsoft.com/office/officeart/2005/8/layout/arrow2"/>
    <dgm:cxn modelId="{69384E0F-B4B7-4C8E-A39F-2D190ACB40B3}" type="presOf" srcId="{FAE35733-C90C-4783-89AB-692E4F8A744A}" destId="{6CB547B9-EC08-48A2-95F3-0BCB3306BDCE}" srcOrd="0" destOrd="0" presId="urn:microsoft.com/office/officeart/2005/8/layout/arrow2"/>
    <dgm:cxn modelId="{4B792B38-D216-4552-B34B-8E5C108728AB}" type="presOf" srcId="{FD657D2B-754E-40AF-BF8A-0889474EB43C}" destId="{48D7A813-91DF-4BEF-8B7E-696004558539}" srcOrd="0" destOrd="0" presId="urn:microsoft.com/office/officeart/2005/8/layout/arrow2"/>
    <dgm:cxn modelId="{8F9DA76B-F40A-46C6-A9BE-B4F596EDD213}" srcId="{8310734E-6A65-41AB-90DD-CDD806F684A2}" destId="{FAE35733-C90C-4783-89AB-692E4F8A744A}" srcOrd="3" destOrd="0" parTransId="{B746EB53-7677-47A7-B7B7-2E833284DA28}" sibTransId="{A69CF4D3-79FA-49D4-AE1E-91DBC2B7D1A5}"/>
    <dgm:cxn modelId="{B62B01F5-D18D-4450-9344-FA37676C481D}" srcId="{8310734E-6A65-41AB-90DD-CDD806F684A2}" destId="{D29F3EFB-7AE9-45F3-80FA-1279919795F1}" srcOrd="1" destOrd="0" parTransId="{F542E94F-87C4-4451-A9C1-AE2BB0788A9E}" sibTransId="{2B08D727-8CDA-4807-8075-209D4BDC3F5A}"/>
    <dgm:cxn modelId="{CB2FF5C6-53F0-403E-BB03-C4BA218EB523}" type="presOf" srcId="{D29F3EFB-7AE9-45F3-80FA-1279919795F1}" destId="{1AD16B15-1170-4A06-B299-753601988EC8}" srcOrd="0" destOrd="0" presId="urn:microsoft.com/office/officeart/2005/8/layout/arrow2"/>
    <dgm:cxn modelId="{E3FE9493-1E68-4DA7-ADE2-4ADDBA68874B}" type="presOf" srcId="{318D4CE8-F173-4AA5-9B00-54D7AA662BE1}" destId="{31B64638-A8AA-4A61-8BAF-491DA2FC61F6}" srcOrd="0" destOrd="0" presId="urn:microsoft.com/office/officeart/2005/8/layout/arrow2"/>
    <dgm:cxn modelId="{F05EA630-E31F-4C18-B907-C14DC97BC1A7}" type="presParOf" srcId="{1A5C81E9-D9D4-4A3B-BEB1-4DFEF78DB8D9}" destId="{EECA7E88-837F-41FC-AAEB-2AA4834D48A8}" srcOrd="0" destOrd="0" presId="urn:microsoft.com/office/officeart/2005/8/layout/arrow2"/>
    <dgm:cxn modelId="{62F37720-CD74-4D15-889B-4CEA8D808A99}" type="presParOf" srcId="{1A5C81E9-D9D4-4A3B-BEB1-4DFEF78DB8D9}" destId="{5CC524E7-BA97-4AEE-8633-34273B0E47AF}" srcOrd="1" destOrd="0" presId="urn:microsoft.com/office/officeart/2005/8/layout/arrow2"/>
    <dgm:cxn modelId="{7E740995-CC1A-42AE-9AB6-D5A69D935818}" type="presParOf" srcId="{5CC524E7-BA97-4AEE-8633-34273B0E47AF}" destId="{4D176B75-72BD-4F34-AB69-9E1EDFB19AA2}" srcOrd="0" destOrd="0" presId="urn:microsoft.com/office/officeart/2005/8/layout/arrow2"/>
    <dgm:cxn modelId="{F2310AB2-E2A7-42D6-AADF-8003FE1B4AEC}" type="presParOf" srcId="{5CC524E7-BA97-4AEE-8633-34273B0E47AF}" destId="{48D7A813-91DF-4BEF-8B7E-696004558539}" srcOrd="1" destOrd="0" presId="urn:microsoft.com/office/officeart/2005/8/layout/arrow2"/>
    <dgm:cxn modelId="{3A44C3F6-BC16-4B3D-BF11-65B3721602D0}" type="presParOf" srcId="{5CC524E7-BA97-4AEE-8633-34273B0E47AF}" destId="{287F2406-C043-4C26-AE6F-7D408AE77BBA}" srcOrd="2" destOrd="0" presId="urn:microsoft.com/office/officeart/2005/8/layout/arrow2"/>
    <dgm:cxn modelId="{3D7F910A-6CEC-401C-BBDD-0DEDFCD254C0}" type="presParOf" srcId="{5CC524E7-BA97-4AEE-8633-34273B0E47AF}" destId="{1AD16B15-1170-4A06-B299-753601988EC8}" srcOrd="3" destOrd="0" presId="urn:microsoft.com/office/officeart/2005/8/layout/arrow2"/>
    <dgm:cxn modelId="{CC1A93C6-9940-454C-B4AD-A390DA9BD274}" type="presParOf" srcId="{5CC524E7-BA97-4AEE-8633-34273B0E47AF}" destId="{912057B1-0AF5-4361-B8F6-B3D3AED741C7}" srcOrd="4" destOrd="0" presId="urn:microsoft.com/office/officeart/2005/8/layout/arrow2"/>
    <dgm:cxn modelId="{400C6026-4D3A-4E63-B870-1FA33F78CC67}" type="presParOf" srcId="{5CC524E7-BA97-4AEE-8633-34273B0E47AF}" destId="{31B64638-A8AA-4A61-8BAF-491DA2FC61F6}" srcOrd="5" destOrd="0" presId="urn:microsoft.com/office/officeart/2005/8/layout/arrow2"/>
    <dgm:cxn modelId="{2C94C8DA-6820-4384-B363-710F691B15E1}" type="presParOf" srcId="{5CC524E7-BA97-4AEE-8633-34273B0E47AF}" destId="{E31676D4-1D5B-4646-BEC9-8911C6C7E02F}" srcOrd="6" destOrd="0" presId="urn:microsoft.com/office/officeart/2005/8/layout/arrow2"/>
    <dgm:cxn modelId="{8EC70616-F001-4AD2-AAD7-C5B9586702A0}" type="presParOf" srcId="{5CC524E7-BA97-4AEE-8633-34273B0E47AF}" destId="{6CB547B9-EC08-48A2-95F3-0BCB3306BDCE}" srcOrd="7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3883AB-CC8A-4605-A43E-71F959D5AA24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D2A270-6A44-4242-A30A-4F614AAFFD48}">
      <dgm:prSet phldrT="[Текст]" custT="1"/>
      <dgm:spPr>
        <a:solidFill>
          <a:srgbClr val="DCF0C6"/>
        </a:solidFill>
      </dgm:spPr>
      <dgm:t>
        <a:bodyPr/>
        <a:lstStyle/>
        <a:p>
          <a:pPr algn="ctr"/>
          <a:r>
            <a:rPr lang="ru-RU" sz="1000" b="1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На несельскохозяйственные виды деятельности</a:t>
          </a:r>
        </a:p>
        <a:p>
          <a:pPr algn="ctr"/>
          <a:endParaRPr lang="ru-RU" sz="1000" b="1" kern="1200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gm:t>
    </dgm:pt>
    <dgm:pt modelId="{0DB6F0B9-64EA-41B5-BA9F-BC932F72DC2E}" type="parTrans" cxnId="{02ECE108-5FBD-4EFF-B39C-B3DDCE8C08F5}">
      <dgm:prSet/>
      <dgm:spPr/>
      <dgm:t>
        <a:bodyPr/>
        <a:lstStyle/>
        <a:p>
          <a:endParaRPr lang="ru-RU"/>
        </a:p>
      </dgm:t>
    </dgm:pt>
    <dgm:pt modelId="{D2569E8B-C4BE-4CF7-A1BF-70E49E60CCA6}" type="sibTrans" cxnId="{02ECE108-5FBD-4EFF-B39C-B3DDCE8C08F5}">
      <dgm:prSet/>
      <dgm:spPr/>
      <dgm:t>
        <a:bodyPr/>
        <a:lstStyle/>
        <a:p>
          <a:endParaRPr lang="ru-RU"/>
        </a:p>
      </dgm:t>
    </dgm:pt>
    <dgm:pt modelId="{CFA2F2BB-AC22-4FBB-9314-060AC96253AE}">
      <dgm:prSet phldrT="[Текст]" custT="1"/>
      <dgm:spPr>
        <a:solidFill>
          <a:srgbClr val="DCF0C6"/>
        </a:solidFill>
      </dgm:spPr>
      <dgm:t>
        <a:bodyPr/>
        <a:lstStyle/>
        <a:p>
          <a:pPr algn="l"/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На развитие несельскохозяйственных видов деятельности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</dgm:t>
    </dgm:pt>
    <dgm:pt modelId="{9CB13CA1-7405-490E-B254-1D97B7E6CC10}" type="parTrans" cxnId="{965307A8-C3DA-4246-B6D5-09899BEEBB0B}">
      <dgm:prSet/>
      <dgm:spPr/>
      <dgm:t>
        <a:bodyPr/>
        <a:lstStyle/>
        <a:p>
          <a:endParaRPr lang="ru-RU"/>
        </a:p>
      </dgm:t>
    </dgm:pt>
    <dgm:pt modelId="{CF44D647-6505-4430-BB75-B18007D1D834}" type="sibTrans" cxnId="{965307A8-C3DA-4246-B6D5-09899BEEBB0B}">
      <dgm:prSet/>
      <dgm:spPr/>
      <dgm:t>
        <a:bodyPr/>
        <a:lstStyle/>
        <a:p>
          <a:endParaRPr lang="ru-RU"/>
        </a:p>
      </dgm:t>
    </dgm:pt>
    <dgm:pt modelId="{95540E23-6BAC-4A13-8F85-B6E4C4D1499C}">
      <dgm:prSet phldrT="[Текст]" custT="1"/>
      <dgm:spPr>
        <a:solidFill>
          <a:srgbClr val="DCF0C6"/>
        </a:solidFill>
      </dgm:spPr>
      <dgm:t>
        <a:bodyPr/>
        <a:lstStyle/>
        <a:p>
          <a:pPr algn="ctr"/>
          <a:r>
            <a:rPr lang="ru-RU" sz="1000" b="1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Универсальные кредитные продукты</a:t>
          </a:r>
        </a:p>
        <a:p>
          <a:pPr algn="ctr"/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</dgm:t>
    </dgm:pt>
    <dgm:pt modelId="{1665FAE6-7085-451C-B037-3B7E7566940F}" type="parTrans" cxnId="{1D70714E-05E9-41D4-8EBD-B4CFB4EBB4AE}">
      <dgm:prSet/>
      <dgm:spPr/>
      <dgm:t>
        <a:bodyPr/>
        <a:lstStyle/>
        <a:p>
          <a:endParaRPr lang="ru-RU"/>
        </a:p>
      </dgm:t>
    </dgm:pt>
    <dgm:pt modelId="{83F768AF-AD6B-4285-9126-146196968BB1}" type="sibTrans" cxnId="{1D70714E-05E9-41D4-8EBD-B4CFB4EBB4AE}">
      <dgm:prSet/>
      <dgm:spPr/>
      <dgm:t>
        <a:bodyPr/>
        <a:lstStyle/>
        <a:p>
          <a:endParaRPr lang="ru-RU"/>
        </a:p>
      </dgm:t>
    </dgm:pt>
    <dgm:pt modelId="{10B66FFF-8DC5-4F2C-B1B2-C1925F028743}">
      <dgm:prSet phldrT="[Текст]" custT="1"/>
      <dgm:spPr>
        <a:solidFill>
          <a:srgbClr val="DCF0C6"/>
        </a:solidFill>
      </dgm:spPr>
      <dgm:t>
        <a:bodyPr/>
        <a:lstStyle/>
        <a:p>
          <a:pPr algn="l"/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На пополнение оборотных средств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</dgm:t>
    </dgm:pt>
    <dgm:pt modelId="{983F109A-BB44-4875-B33E-3E4DD6418FF8}" type="parTrans" cxnId="{CD7C39DF-060D-4270-BAFA-39440E48FF0E}">
      <dgm:prSet/>
      <dgm:spPr/>
      <dgm:t>
        <a:bodyPr/>
        <a:lstStyle/>
        <a:p>
          <a:endParaRPr lang="ru-RU"/>
        </a:p>
      </dgm:t>
    </dgm:pt>
    <dgm:pt modelId="{99426975-58C2-4FC6-93C5-C734E067293D}" type="sibTrans" cxnId="{CD7C39DF-060D-4270-BAFA-39440E48FF0E}">
      <dgm:prSet/>
      <dgm:spPr/>
      <dgm:t>
        <a:bodyPr/>
        <a:lstStyle/>
        <a:p>
          <a:endParaRPr lang="ru-RU"/>
        </a:p>
      </dgm:t>
    </dgm:pt>
    <dgm:pt modelId="{B29B65AF-FC4A-438E-B9A3-44CE7009076F}">
      <dgm:prSet phldrT="[Текст]" custT="1"/>
      <dgm:spPr>
        <a:solidFill>
          <a:srgbClr val="DCF0C6"/>
        </a:solidFill>
      </dgm:spPr>
      <dgm:t>
        <a:bodyPr/>
        <a:lstStyle/>
        <a:p>
          <a:pPr algn="l"/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На инвестиционные цели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</dgm:t>
    </dgm:pt>
    <dgm:pt modelId="{ADC4613E-8946-40D1-AACD-FF45B5208E16}" type="parTrans" cxnId="{66E0FB77-899B-4026-BE1A-BF6A7EE12C1E}">
      <dgm:prSet/>
      <dgm:spPr/>
      <dgm:t>
        <a:bodyPr/>
        <a:lstStyle/>
        <a:p>
          <a:endParaRPr lang="ru-RU"/>
        </a:p>
      </dgm:t>
    </dgm:pt>
    <dgm:pt modelId="{E797E884-19CB-4B5E-89D6-05C83C688531}" type="sibTrans" cxnId="{66E0FB77-899B-4026-BE1A-BF6A7EE12C1E}">
      <dgm:prSet/>
      <dgm:spPr/>
      <dgm:t>
        <a:bodyPr/>
        <a:lstStyle/>
        <a:p>
          <a:endParaRPr lang="ru-RU"/>
        </a:p>
      </dgm:t>
    </dgm:pt>
    <dgm:pt modelId="{9C130349-8343-425A-96E9-EBCC8A19DDFC}">
      <dgm:prSet phldrT="[Текст]" custT="1"/>
      <dgm:spPr>
        <a:solidFill>
          <a:srgbClr val="DCF0C6"/>
        </a:solidFill>
      </dgm:spPr>
      <dgm:t>
        <a:bodyPr/>
        <a:lstStyle/>
        <a:p>
          <a:pPr algn="ctr"/>
          <a:r>
            <a:rPr lang="ru-RU" sz="1000" b="1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Прочие кредитные продукты</a:t>
          </a:r>
        </a:p>
        <a:p>
          <a:pPr algn="ctr"/>
          <a:r>
            <a:rPr lang="ru-RU" sz="1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 </a:t>
          </a:r>
          <a:endParaRPr lang="ru-RU" sz="1000" b="1" kern="1200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</dgm:t>
    </dgm:pt>
    <dgm:pt modelId="{B9D28362-E6C2-4140-88EE-F6DA0AD8E54C}" type="parTrans" cxnId="{7EDE5F90-1690-48ED-92F1-DE1A43FE512C}">
      <dgm:prSet/>
      <dgm:spPr/>
      <dgm:t>
        <a:bodyPr/>
        <a:lstStyle/>
        <a:p>
          <a:endParaRPr lang="ru-RU"/>
        </a:p>
      </dgm:t>
    </dgm:pt>
    <dgm:pt modelId="{5967971D-DF81-427C-99EF-A749B674B91E}" type="sibTrans" cxnId="{7EDE5F90-1690-48ED-92F1-DE1A43FE512C}">
      <dgm:prSet/>
      <dgm:spPr/>
      <dgm:t>
        <a:bodyPr/>
        <a:lstStyle/>
        <a:p>
          <a:endParaRPr lang="ru-RU"/>
        </a:p>
      </dgm:t>
    </dgm:pt>
    <dgm:pt modelId="{CE035FC1-264E-447B-9471-BF3166953601}">
      <dgm:prSet phldrT="[Текст]" custT="1"/>
      <dgm:spPr>
        <a:solidFill>
          <a:srgbClr val="DCF0C6"/>
        </a:solidFill>
      </dgm:spPr>
      <dgm:t>
        <a:bodyPr/>
        <a:lstStyle/>
        <a:p>
          <a:pPr algn="l"/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</a:t>
          </a:r>
          <a:r>
            <a:rPr lang="ru-RU" sz="1000" kern="120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Госконтракт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</dgm:t>
    </dgm:pt>
    <dgm:pt modelId="{2B68FA5B-D022-4923-A43F-A39E2705C2D2}" type="parTrans" cxnId="{37EEB641-BB7C-40E8-9BB4-479879489DD9}">
      <dgm:prSet/>
      <dgm:spPr/>
      <dgm:t>
        <a:bodyPr/>
        <a:lstStyle/>
        <a:p>
          <a:endParaRPr lang="ru-RU"/>
        </a:p>
      </dgm:t>
    </dgm:pt>
    <dgm:pt modelId="{A71ACD45-7123-4593-A112-93ADDCC9E72B}" type="sibTrans" cxnId="{37EEB641-BB7C-40E8-9BB4-479879489DD9}">
      <dgm:prSet/>
      <dgm:spPr/>
      <dgm:t>
        <a:bodyPr/>
        <a:lstStyle/>
        <a:p>
          <a:endParaRPr lang="ru-RU"/>
        </a:p>
      </dgm:t>
    </dgm:pt>
    <dgm:pt modelId="{2928B3FD-E3B6-4EF3-98A4-1923B9C896F7}">
      <dgm:prSet phldrT="[Текст]" custT="1"/>
      <dgm:spPr>
        <a:solidFill>
          <a:srgbClr val="DCF0C6"/>
        </a:solidFill>
      </dgm:spPr>
      <dgm:t>
        <a:bodyPr/>
        <a:lstStyle/>
        <a:p>
          <a:pPr algn="l"/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Персональный овердрафт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</dgm:t>
    </dgm:pt>
    <dgm:pt modelId="{EDA99B95-C413-4BB7-BB90-B0794C7DB366}" type="parTrans" cxnId="{E94A9DB7-ECC9-4815-A363-69F3336E9891}">
      <dgm:prSet/>
      <dgm:spPr/>
      <dgm:t>
        <a:bodyPr/>
        <a:lstStyle/>
        <a:p>
          <a:endParaRPr lang="ru-RU"/>
        </a:p>
      </dgm:t>
    </dgm:pt>
    <dgm:pt modelId="{62952530-E323-425B-B7BA-4332B0878BA6}" type="sibTrans" cxnId="{E94A9DB7-ECC9-4815-A363-69F3336E9891}">
      <dgm:prSet/>
      <dgm:spPr/>
      <dgm:t>
        <a:bodyPr/>
        <a:lstStyle/>
        <a:p>
          <a:endParaRPr lang="ru-RU"/>
        </a:p>
      </dgm:t>
    </dgm:pt>
    <dgm:pt modelId="{D3A6F2A5-F9B1-4771-99D6-9AA8375F5565}">
      <dgm:prSet phldrT="[Текст]" custT="1"/>
      <dgm:spPr>
        <a:solidFill>
          <a:srgbClr val="DCF0C6"/>
        </a:solidFill>
      </dgm:spPr>
      <dgm:t>
        <a:bodyPr/>
        <a:lstStyle/>
        <a:p>
          <a:pPr algn="l"/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На приобретение техники/оборудования под их залог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</dgm:t>
    </dgm:pt>
    <dgm:pt modelId="{15581932-98E8-4F3F-AEB8-21D020F95470}" type="parTrans" cxnId="{700F8350-CF03-43DE-9FB2-1276B74EFC10}">
      <dgm:prSet/>
      <dgm:spPr/>
      <dgm:t>
        <a:bodyPr/>
        <a:lstStyle/>
        <a:p>
          <a:endParaRPr lang="ru-RU"/>
        </a:p>
      </dgm:t>
    </dgm:pt>
    <dgm:pt modelId="{FF17F3DE-EF3C-49E7-8004-9134426A440E}" type="sibTrans" cxnId="{700F8350-CF03-43DE-9FB2-1276B74EFC10}">
      <dgm:prSet/>
      <dgm:spPr/>
      <dgm:t>
        <a:bodyPr/>
        <a:lstStyle/>
        <a:p>
          <a:endParaRPr lang="ru-RU"/>
        </a:p>
      </dgm:t>
    </dgm:pt>
    <dgm:pt modelId="{B280A7F7-B316-417B-8A1B-3C659A4B3AFA}">
      <dgm:prSet phldrT="[Текст]"/>
      <dgm:spPr>
        <a:solidFill>
          <a:srgbClr val="DCF0C6"/>
        </a:solidFill>
      </dgm:spPr>
      <dgm:t>
        <a:bodyPr/>
        <a:lstStyle/>
        <a:p>
          <a:pPr algn="l"/>
          <a:endParaRPr lang="ru-RU" sz="900" kern="1200" dirty="0">
            <a:solidFill>
              <a:schemeClr val="tx1">
                <a:lumMod val="95000"/>
                <a:lumOff val="5000"/>
              </a:schemeClr>
            </a:solidFill>
          </a:endParaRPr>
        </a:p>
      </dgm:t>
    </dgm:pt>
    <dgm:pt modelId="{B0B82F7C-AEB4-440C-B5DF-6EC1D1964B50}" type="parTrans" cxnId="{FDC38842-9889-4FAA-85D2-C0792F00697F}">
      <dgm:prSet/>
      <dgm:spPr/>
      <dgm:t>
        <a:bodyPr/>
        <a:lstStyle/>
        <a:p>
          <a:endParaRPr lang="ru-RU"/>
        </a:p>
      </dgm:t>
    </dgm:pt>
    <dgm:pt modelId="{53DC95F7-4E02-4A7B-8E64-BC717CBE99A8}" type="sibTrans" cxnId="{FDC38842-9889-4FAA-85D2-C0792F00697F}">
      <dgm:prSet/>
      <dgm:spPr/>
      <dgm:t>
        <a:bodyPr/>
        <a:lstStyle/>
        <a:p>
          <a:endParaRPr lang="ru-RU"/>
        </a:p>
      </dgm:t>
    </dgm:pt>
    <dgm:pt modelId="{B24D14DF-BBA4-478E-A758-4828BF2243B6}">
      <dgm:prSet phldrT="[Текст]" custT="1"/>
      <dgm:spPr>
        <a:solidFill>
          <a:srgbClr val="DCF0C6"/>
        </a:solidFill>
      </dgm:spPr>
      <dgm:t>
        <a:bodyPr/>
        <a:lstStyle/>
        <a:p>
          <a:pPr algn="l"/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 прочие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</dgm:t>
    </dgm:pt>
    <dgm:pt modelId="{0A80D0D9-E699-4977-A0CE-70DFA2EEED92}" type="parTrans" cxnId="{F2054403-B9A8-44C9-87A9-5FE721DE8478}">
      <dgm:prSet/>
      <dgm:spPr/>
      <dgm:t>
        <a:bodyPr/>
        <a:lstStyle/>
        <a:p>
          <a:endParaRPr lang="ru-RU"/>
        </a:p>
      </dgm:t>
    </dgm:pt>
    <dgm:pt modelId="{C7131444-BDB8-45E5-BF51-A8934E958C87}" type="sibTrans" cxnId="{F2054403-B9A8-44C9-87A9-5FE721DE8478}">
      <dgm:prSet/>
      <dgm:spPr/>
      <dgm:t>
        <a:bodyPr/>
        <a:lstStyle/>
        <a:p>
          <a:endParaRPr lang="ru-RU"/>
        </a:p>
      </dgm:t>
    </dgm:pt>
    <dgm:pt modelId="{C8B167BD-66B7-44BD-9E38-422627866322}">
      <dgm:prSet phldrT="[Текст]" custT="1"/>
      <dgm:spPr>
        <a:solidFill>
          <a:srgbClr val="DCF0C6"/>
        </a:solidFill>
      </dgm:spPr>
      <dgm:t>
        <a:bodyPr/>
        <a:lstStyle/>
        <a:p>
          <a:pPr algn="l"/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прочие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</dgm:t>
    </dgm:pt>
    <dgm:pt modelId="{638EBE67-3268-4F59-A73D-2A1CDCA3E0B9}">
      <dgm:prSet phldrT="[Текст]" custT="1"/>
      <dgm:spPr>
        <a:solidFill>
          <a:srgbClr val="DCF0C6"/>
        </a:solidFill>
      </dgm:spPr>
      <dgm:t>
        <a:bodyPr/>
        <a:lstStyle/>
        <a:p>
          <a:pPr algn="l"/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На приобретение сельскохозяйственных животных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</dgm:t>
    </dgm:pt>
    <dgm:pt modelId="{50D52CB4-55BD-4A4D-BA61-4D7FABD75BF5}">
      <dgm:prSet phldrT="[Текст]" custT="1"/>
      <dgm:spPr>
        <a:solidFill>
          <a:srgbClr val="DCF0C6"/>
        </a:solidFill>
      </dgm:spPr>
      <dgm:t>
        <a:bodyPr/>
        <a:lstStyle/>
        <a:p>
          <a:pPr algn="l"/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На приобретение закупку с/х продукции для её переработки и/или   реализации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</dgm:t>
    </dgm:pt>
    <dgm:pt modelId="{F4B1C54E-D2D3-40FD-BB1B-8CA971F93843}">
      <dgm:prSet phldrT="[Текст]" custT="1"/>
      <dgm:spPr>
        <a:solidFill>
          <a:srgbClr val="DCF0C6"/>
        </a:solidFill>
      </dgm:spPr>
      <dgm:t>
        <a:bodyPr/>
        <a:lstStyle/>
        <a:p>
          <a:pPr algn="l"/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На приобретение кормов и уплату страховых взносов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</dgm:t>
    </dgm:pt>
    <dgm:pt modelId="{9C4BF780-2ACC-483D-BC46-C4606287CE53}">
      <dgm:prSet phldrT="[Текст]" custT="1"/>
      <dgm:spPr>
        <a:solidFill>
          <a:srgbClr val="DCF0C6"/>
        </a:solidFill>
      </dgm:spPr>
      <dgm:t>
        <a:bodyPr/>
        <a:lstStyle/>
        <a:p>
          <a:pPr algn="l"/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На проведение сезонных полевых работ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</dgm:t>
    </dgm:pt>
    <dgm:pt modelId="{1E500C70-6D60-42F8-8037-D5E332CC2C1E}">
      <dgm:prSet phldrT="[Текст]" custT="1"/>
      <dgm:spPr>
        <a:solidFill>
          <a:srgbClr val="DCF0C6"/>
        </a:solidFill>
      </dgm:spPr>
      <dgm:t>
        <a:bodyPr/>
        <a:lstStyle/>
        <a:p>
          <a:pPr algn="ctr"/>
          <a:r>
            <a:rPr lang="ru-RU" sz="1000" b="1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На сельскохозяйственные виды деятельности</a:t>
          </a:r>
        </a:p>
      </dgm:t>
    </dgm:pt>
    <dgm:pt modelId="{8BC1C0F2-3269-4BF6-AC87-7BAF9A8FB0F9}" type="sibTrans" cxnId="{0C8B9FD5-4955-4F4B-85A2-B16C267D96AB}">
      <dgm:prSet/>
      <dgm:spPr/>
      <dgm:t>
        <a:bodyPr/>
        <a:lstStyle/>
        <a:p>
          <a:endParaRPr lang="ru-RU"/>
        </a:p>
      </dgm:t>
    </dgm:pt>
    <dgm:pt modelId="{6C112F7F-0433-4145-A0FF-8F076263EC32}" type="parTrans" cxnId="{0C8B9FD5-4955-4F4B-85A2-B16C267D96AB}">
      <dgm:prSet/>
      <dgm:spPr/>
      <dgm:t>
        <a:bodyPr/>
        <a:lstStyle/>
        <a:p>
          <a:endParaRPr lang="ru-RU"/>
        </a:p>
      </dgm:t>
    </dgm:pt>
    <dgm:pt modelId="{2E399E65-9E41-4604-82BB-BD6A7842F236}" type="sibTrans" cxnId="{BECCC239-6A0A-4EC5-8983-ACEF37B51441}">
      <dgm:prSet/>
      <dgm:spPr/>
      <dgm:t>
        <a:bodyPr/>
        <a:lstStyle/>
        <a:p>
          <a:endParaRPr lang="ru-RU"/>
        </a:p>
      </dgm:t>
    </dgm:pt>
    <dgm:pt modelId="{780EC7F6-C892-42C1-8241-D090FED3DD18}" type="parTrans" cxnId="{BECCC239-6A0A-4EC5-8983-ACEF37B51441}">
      <dgm:prSet/>
      <dgm:spPr/>
      <dgm:t>
        <a:bodyPr/>
        <a:lstStyle/>
        <a:p>
          <a:endParaRPr lang="ru-RU"/>
        </a:p>
      </dgm:t>
    </dgm:pt>
    <dgm:pt modelId="{F126C2E3-FB58-42D8-AF59-47C850E6C0CB}" type="sibTrans" cxnId="{903DE48F-EA09-406C-9BE4-E5958368C186}">
      <dgm:prSet/>
      <dgm:spPr/>
      <dgm:t>
        <a:bodyPr/>
        <a:lstStyle/>
        <a:p>
          <a:endParaRPr lang="ru-RU"/>
        </a:p>
      </dgm:t>
    </dgm:pt>
    <dgm:pt modelId="{CD9EC8EE-AF49-45CF-8BC9-101D81BCCBD3}" type="parTrans" cxnId="{903DE48F-EA09-406C-9BE4-E5958368C186}">
      <dgm:prSet/>
      <dgm:spPr/>
      <dgm:t>
        <a:bodyPr/>
        <a:lstStyle/>
        <a:p>
          <a:endParaRPr lang="ru-RU"/>
        </a:p>
      </dgm:t>
    </dgm:pt>
    <dgm:pt modelId="{0FED3112-6540-42E9-A524-A3D52C09E8B6}" type="sibTrans" cxnId="{8C8CB938-D5CB-498A-8685-AF4B4B1EA0F2}">
      <dgm:prSet/>
      <dgm:spPr/>
      <dgm:t>
        <a:bodyPr/>
        <a:lstStyle/>
        <a:p>
          <a:endParaRPr lang="ru-RU"/>
        </a:p>
      </dgm:t>
    </dgm:pt>
    <dgm:pt modelId="{79D01E93-05FA-4E31-B946-D4DE39EDC772}" type="parTrans" cxnId="{8C8CB938-D5CB-498A-8685-AF4B4B1EA0F2}">
      <dgm:prSet/>
      <dgm:spPr/>
      <dgm:t>
        <a:bodyPr/>
        <a:lstStyle/>
        <a:p>
          <a:endParaRPr lang="ru-RU"/>
        </a:p>
      </dgm:t>
    </dgm:pt>
    <dgm:pt modelId="{B7FED5D6-20A2-415A-86BA-B5634ED15DD4}" type="sibTrans" cxnId="{F58932A5-A4E0-4372-8C5B-A5439532323C}">
      <dgm:prSet/>
      <dgm:spPr/>
      <dgm:t>
        <a:bodyPr/>
        <a:lstStyle/>
        <a:p>
          <a:endParaRPr lang="ru-RU"/>
        </a:p>
      </dgm:t>
    </dgm:pt>
    <dgm:pt modelId="{C4AF5760-4CBC-4DFB-A952-F610B6FBE7B4}" type="parTrans" cxnId="{F58932A5-A4E0-4372-8C5B-A5439532323C}">
      <dgm:prSet/>
      <dgm:spPr/>
      <dgm:t>
        <a:bodyPr/>
        <a:lstStyle/>
        <a:p>
          <a:endParaRPr lang="ru-RU"/>
        </a:p>
      </dgm:t>
    </dgm:pt>
    <dgm:pt modelId="{0F9FCC4E-0674-4F4C-A5A0-537052426A75}" type="sibTrans" cxnId="{35FF427A-E2FC-43E1-A619-BC0DB60158C6}">
      <dgm:prSet/>
      <dgm:spPr/>
      <dgm:t>
        <a:bodyPr/>
        <a:lstStyle/>
        <a:p>
          <a:endParaRPr lang="ru-RU"/>
        </a:p>
      </dgm:t>
    </dgm:pt>
    <dgm:pt modelId="{EE43C89E-A33D-4219-AAE0-B545DE2B8E16}" type="parTrans" cxnId="{35FF427A-E2FC-43E1-A619-BC0DB60158C6}">
      <dgm:prSet/>
      <dgm:spPr/>
      <dgm:t>
        <a:bodyPr/>
        <a:lstStyle/>
        <a:p>
          <a:endParaRPr lang="ru-RU"/>
        </a:p>
      </dgm:t>
    </dgm:pt>
    <dgm:pt modelId="{1939FC6C-86CA-428D-9316-71380AB74B0E}">
      <dgm:prSet phldrT="[Текст]" custT="1"/>
      <dgm:spPr>
        <a:solidFill>
          <a:srgbClr val="DCF0C6"/>
        </a:solidFill>
      </dgm:spPr>
      <dgm:t>
        <a:bodyPr/>
        <a:lstStyle/>
        <a:p>
          <a:pPr algn="l"/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Овердрафт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</dgm:t>
    </dgm:pt>
    <dgm:pt modelId="{EA259484-4ADF-4ECF-9B63-A67AC00898BB}" type="parTrans" cxnId="{A0B741B5-8F69-4E19-84CB-816EE55B2D1B}">
      <dgm:prSet/>
      <dgm:spPr/>
      <dgm:t>
        <a:bodyPr/>
        <a:lstStyle/>
        <a:p>
          <a:endParaRPr lang="ru-RU"/>
        </a:p>
      </dgm:t>
    </dgm:pt>
    <dgm:pt modelId="{4A3FE472-ABC8-42BA-A48C-FAA63D0FCB68}" type="sibTrans" cxnId="{A0B741B5-8F69-4E19-84CB-816EE55B2D1B}">
      <dgm:prSet/>
      <dgm:spPr/>
      <dgm:t>
        <a:bodyPr/>
        <a:lstStyle/>
        <a:p>
          <a:endParaRPr lang="ru-RU"/>
        </a:p>
      </dgm:t>
    </dgm:pt>
    <dgm:pt modelId="{EE6575F9-9179-4662-B685-4326F8479F00}" type="pres">
      <dgm:prSet presAssocID="{8F3883AB-CC8A-4605-A43E-71F959D5AA2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801F57F-EE8F-4150-A9A9-651C3D7B94EC}" type="pres">
      <dgm:prSet presAssocID="{1E500C70-6D60-42F8-8037-D5E332CC2C1E}" presName="comp" presStyleCnt="0"/>
      <dgm:spPr/>
    </dgm:pt>
    <dgm:pt modelId="{B947E397-1856-49E5-8742-AA90856EE057}" type="pres">
      <dgm:prSet presAssocID="{1E500C70-6D60-42F8-8037-D5E332CC2C1E}" presName="box" presStyleLbl="node1" presStyleIdx="0" presStyleCnt="4" custScaleY="96490" custLinFactNeighborX="-495" custLinFactNeighborY="5531"/>
      <dgm:spPr/>
      <dgm:t>
        <a:bodyPr/>
        <a:lstStyle/>
        <a:p>
          <a:endParaRPr lang="ru-RU"/>
        </a:p>
      </dgm:t>
    </dgm:pt>
    <dgm:pt modelId="{759BAEA7-BB61-41CA-B126-3F9ACBDA7C12}" type="pres">
      <dgm:prSet presAssocID="{1E500C70-6D60-42F8-8037-D5E332CC2C1E}" presName="img" presStyleLbl="fgImgPlace1" presStyleIdx="0" presStyleCnt="4" custLinFactNeighborX="-2409" custLinFactNeighborY="461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132D66C8-4FAA-4971-BC03-43834399D62B}" type="pres">
      <dgm:prSet presAssocID="{1E500C70-6D60-42F8-8037-D5E332CC2C1E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A3B514-C13E-469B-952B-8D6F5273680D}" type="pres">
      <dgm:prSet presAssocID="{8BC1C0F2-3269-4BF6-AC87-7BAF9A8FB0F9}" presName="spacer" presStyleCnt="0"/>
      <dgm:spPr/>
    </dgm:pt>
    <dgm:pt modelId="{F4F54D6D-F82D-4F82-AA1F-3844CA73F4A2}" type="pres">
      <dgm:prSet presAssocID="{4FD2A270-6A44-4242-A30A-4F614AAFFD48}" presName="comp" presStyleCnt="0"/>
      <dgm:spPr/>
    </dgm:pt>
    <dgm:pt modelId="{41C7F368-2EDD-42B0-AC7A-80AD4CD71113}" type="pres">
      <dgm:prSet presAssocID="{4FD2A270-6A44-4242-A30A-4F614AAFFD48}" presName="box" presStyleLbl="node1" presStyleIdx="1" presStyleCnt="4" custScaleY="54505" custLinFactNeighborY="-883"/>
      <dgm:spPr/>
      <dgm:t>
        <a:bodyPr/>
        <a:lstStyle/>
        <a:p>
          <a:endParaRPr lang="ru-RU"/>
        </a:p>
      </dgm:t>
    </dgm:pt>
    <dgm:pt modelId="{7864E4A7-4231-4010-BD32-AABE682C74EF}" type="pres">
      <dgm:prSet presAssocID="{4FD2A270-6A44-4242-A30A-4F614AAFFD48}" presName="img" presStyleLbl="fgImgPlace1" presStyleIdx="1" presStyleCnt="4" custScaleY="53998" custLinFactNeighborX="-1618" custLinFactNeighborY="-3580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CC77D4C5-E1B2-4612-90FA-BAFD5429F5E8}" type="pres">
      <dgm:prSet presAssocID="{4FD2A270-6A44-4242-A30A-4F614AAFFD48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BD7A295-D2D4-4CCD-AAA8-60FDD3BCE2F0}" type="pres">
      <dgm:prSet presAssocID="{D2569E8B-C4BE-4CF7-A1BF-70E49E60CCA6}" presName="spacer" presStyleCnt="0"/>
      <dgm:spPr/>
    </dgm:pt>
    <dgm:pt modelId="{4C6CF2B6-C6F7-43F6-8B7A-EFECF6E80E38}" type="pres">
      <dgm:prSet presAssocID="{95540E23-6BAC-4A13-8F85-B6E4C4D1499C}" presName="comp" presStyleCnt="0"/>
      <dgm:spPr/>
    </dgm:pt>
    <dgm:pt modelId="{07DFBEF0-D8BF-46CE-A2E6-9AC99608E2E7}" type="pres">
      <dgm:prSet presAssocID="{95540E23-6BAC-4A13-8F85-B6E4C4D1499C}" presName="box" presStyleLbl="node1" presStyleIdx="2" presStyleCnt="4" custScaleY="78140" custLinFactNeighborX="0" custLinFactNeighborY="-5345"/>
      <dgm:spPr/>
      <dgm:t>
        <a:bodyPr/>
        <a:lstStyle/>
        <a:p>
          <a:endParaRPr lang="ru-RU"/>
        </a:p>
      </dgm:t>
    </dgm:pt>
    <dgm:pt modelId="{2761ECA8-5190-49D5-8BBB-B1E85571745B}" type="pres">
      <dgm:prSet presAssocID="{95540E23-6BAC-4A13-8F85-B6E4C4D1499C}" presName="img" presStyleLbl="fgImgPlace1" presStyleIdx="2" presStyleCnt="4" custScaleX="92760" custScaleY="82200" custLinFactNeighborX="-3975" custLinFactNeighborY="-7762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B67AEDEA-806A-4187-9726-90F249D59ED7}" type="pres">
      <dgm:prSet presAssocID="{95540E23-6BAC-4A13-8F85-B6E4C4D1499C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79A99-E3B6-49D6-AA7F-9DB1FB7966FA}" type="pres">
      <dgm:prSet presAssocID="{83F768AF-AD6B-4285-9126-146196968BB1}" presName="spacer" presStyleCnt="0"/>
      <dgm:spPr/>
    </dgm:pt>
    <dgm:pt modelId="{9256AB73-5345-4B3A-940B-35B43EB69F49}" type="pres">
      <dgm:prSet presAssocID="{9C130349-8343-425A-96E9-EBCC8A19DDFC}" presName="comp" presStyleCnt="0"/>
      <dgm:spPr/>
    </dgm:pt>
    <dgm:pt modelId="{CAE1EC91-5D6B-49D2-B3FD-D87C6D0BD661}" type="pres">
      <dgm:prSet presAssocID="{9C130349-8343-425A-96E9-EBCC8A19DDFC}" presName="box" presStyleLbl="node1" presStyleIdx="3" presStyleCnt="4" custLinFactNeighborX="-754" custLinFactNeighborY="-12049"/>
      <dgm:spPr/>
      <dgm:t>
        <a:bodyPr/>
        <a:lstStyle/>
        <a:p>
          <a:endParaRPr lang="ru-RU"/>
        </a:p>
      </dgm:t>
    </dgm:pt>
    <dgm:pt modelId="{5D895102-11CD-4F96-A852-90A65C16E664}" type="pres">
      <dgm:prSet presAssocID="{9C130349-8343-425A-96E9-EBCC8A19DDFC}" presName="img" presStyleLbl="fgImgPlace1" presStyleIdx="3" presStyleCnt="4" custLinFactNeighborX="-797" custLinFactNeighborY="-1962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ED916B7E-CED6-402B-8425-2A1438828C2F}" type="pres">
      <dgm:prSet presAssocID="{9C130349-8343-425A-96E9-EBCC8A19DDF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427398-4F33-4089-9159-FB7DA9D63F29}" type="presOf" srcId="{B29B65AF-FC4A-438E-B9A3-44CE7009076F}" destId="{B67AEDEA-806A-4187-9726-90F249D59ED7}" srcOrd="1" destOrd="2" presId="urn:microsoft.com/office/officeart/2005/8/layout/vList4#1"/>
    <dgm:cxn modelId="{CD7C39DF-060D-4270-BAFA-39440E48FF0E}" srcId="{95540E23-6BAC-4A13-8F85-B6E4C4D1499C}" destId="{10B66FFF-8DC5-4F2C-B1B2-C1925F028743}" srcOrd="0" destOrd="0" parTransId="{983F109A-BB44-4875-B33E-3E4DD6418FF8}" sibTransId="{99426975-58C2-4FC6-93C5-C734E067293D}"/>
    <dgm:cxn modelId="{651FC9A3-DD40-4706-8B3C-828AAE52456A}" type="presOf" srcId="{B280A7F7-B316-417B-8A1B-3C659A4B3AFA}" destId="{B67AEDEA-806A-4187-9726-90F249D59ED7}" srcOrd="1" destOrd="4" presId="urn:microsoft.com/office/officeart/2005/8/layout/vList4#1"/>
    <dgm:cxn modelId="{B2F0421F-C53C-4322-8E7B-2D9059F6DD82}" type="presOf" srcId="{CFA2F2BB-AC22-4FBB-9314-060AC96253AE}" destId="{41C7F368-2EDD-42B0-AC7A-80AD4CD71113}" srcOrd="0" destOrd="1" presId="urn:microsoft.com/office/officeart/2005/8/layout/vList4#1"/>
    <dgm:cxn modelId="{A7BCAFF8-E127-4214-A176-32E6BC4C2B95}" type="presOf" srcId="{B24D14DF-BBA4-478E-A758-4828BF2243B6}" destId="{ED916B7E-CED6-402B-8425-2A1438828C2F}" srcOrd="1" destOrd="4" presId="urn:microsoft.com/office/officeart/2005/8/layout/vList4#1"/>
    <dgm:cxn modelId="{3A4D7ACC-6A88-472A-B31F-267505B3CE3A}" type="presOf" srcId="{B280A7F7-B316-417B-8A1B-3C659A4B3AFA}" destId="{07DFBEF0-D8BF-46CE-A2E6-9AC99608E2E7}" srcOrd="0" destOrd="4" presId="urn:microsoft.com/office/officeart/2005/8/layout/vList4#1"/>
    <dgm:cxn modelId="{09735578-D9DE-4937-B9F7-CE2FAF047937}" type="presOf" srcId="{C8B167BD-66B7-44BD-9E38-422627866322}" destId="{132D66C8-4FAA-4971-BC03-43834399D62B}" srcOrd="1" destOrd="5" presId="urn:microsoft.com/office/officeart/2005/8/layout/vList4#1"/>
    <dgm:cxn modelId="{66BE2EBA-821C-4AD9-AD0D-E5EC346B65C6}" type="presOf" srcId="{D3A6F2A5-F9B1-4771-99D6-9AA8375F5565}" destId="{B67AEDEA-806A-4187-9726-90F249D59ED7}" srcOrd="1" destOrd="3" presId="urn:microsoft.com/office/officeart/2005/8/layout/vList4#1"/>
    <dgm:cxn modelId="{01BA3387-C78E-4ED0-ABC7-CC10346D3602}" type="presOf" srcId="{B24D14DF-BBA4-478E-A758-4828BF2243B6}" destId="{CAE1EC91-5D6B-49D2-B3FD-D87C6D0BD661}" srcOrd="0" destOrd="4" presId="urn:microsoft.com/office/officeart/2005/8/layout/vList4#1"/>
    <dgm:cxn modelId="{2D9A965D-C4CA-4682-B5A1-84DF157840C1}" type="presOf" srcId="{50D52CB4-55BD-4A4D-BA61-4D7FABD75BF5}" destId="{132D66C8-4FAA-4971-BC03-43834399D62B}" srcOrd="1" destOrd="3" presId="urn:microsoft.com/office/officeart/2005/8/layout/vList4#1"/>
    <dgm:cxn modelId="{E94A9DB7-ECC9-4815-A363-69F3336E9891}" srcId="{9C130349-8343-425A-96E9-EBCC8A19DDFC}" destId="{2928B3FD-E3B6-4EF3-98A4-1923B9C896F7}" srcOrd="1" destOrd="0" parTransId="{EDA99B95-C413-4BB7-BB90-B0794C7DB366}" sibTransId="{62952530-E323-425B-B7BA-4332B0878BA6}"/>
    <dgm:cxn modelId="{1D72280E-856D-4E90-A2D7-9E8DEE7A9ABC}" type="presOf" srcId="{1E500C70-6D60-42F8-8037-D5E332CC2C1E}" destId="{132D66C8-4FAA-4971-BC03-43834399D62B}" srcOrd="1" destOrd="0" presId="urn:microsoft.com/office/officeart/2005/8/layout/vList4#1"/>
    <dgm:cxn modelId="{5C4ECA13-46A4-4536-8A3C-12D9335F4830}" type="presOf" srcId="{C8B167BD-66B7-44BD-9E38-422627866322}" destId="{B947E397-1856-49E5-8742-AA90856EE057}" srcOrd="0" destOrd="5" presId="urn:microsoft.com/office/officeart/2005/8/layout/vList4#1"/>
    <dgm:cxn modelId="{7100174C-85E6-4A80-A12B-5219A0329D79}" type="presOf" srcId="{4FD2A270-6A44-4242-A30A-4F614AAFFD48}" destId="{CC77D4C5-E1B2-4612-90FA-BAFD5429F5E8}" srcOrd="1" destOrd="0" presId="urn:microsoft.com/office/officeart/2005/8/layout/vList4#1"/>
    <dgm:cxn modelId="{60814A6C-5E3C-4B9C-AEEE-B1A0AE5A9468}" type="presOf" srcId="{2928B3FD-E3B6-4EF3-98A4-1923B9C896F7}" destId="{ED916B7E-CED6-402B-8425-2A1438828C2F}" srcOrd="1" destOrd="2" presId="urn:microsoft.com/office/officeart/2005/8/layout/vList4#1"/>
    <dgm:cxn modelId="{3781DF2E-6B7C-4177-A557-3B679C2E1F13}" type="presOf" srcId="{9C130349-8343-425A-96E9-EBCC8A19DDFC}" destId="{CAE1EC91-5D6B-49D2-B3FD-D87C6D0BD661}" srcOrd="0" destOrd="0" presId="urn:microsoft.com/office/officeart/2005/8/layout/vList4#1"/>
    <dgm:cxn modelId="{01512428-4B16-4664-B533-7C22CFA6051E}" type="presOf" srcId="{CFA2F2BB-AC22-4FBB-9314-060AC96253AE}" destId="{CC77D4C5-E1B2-4612-90FA-BAFD5429F5E8}" srcOrd="1" destOrd="1" presId="urn:microsoft.com/office/officeart/2005/8/layout/vList4#1"/>
    <dgm:cxn modelId="{6CE7C232-9549-4984-A4FD-746B41B4A428}" type="presOf" srcId="{CE035FC1-264E-447B-9471-BF3166953601}" destId="{CAE1EC91-5D6B-49D2-B3FD-D87C6D0BD661}" srcOrd="0" destOrd="1" presId="urn:microsoft.com/office/officeart/2005/8/layout/vList4#1"/>
    <dgm:cxn modelId="{646C3EFC-967D-4584-AB01-47C84E24DAA6}" type="presOf" srcId="{638EBE67-3268-4F59-A73D-2A1CDCA3E0B9}" destId="{132D66C8-4FAA-4971-BC03-43834399D62B}" srcOrd="1" destOrd="4" presId="urn:microsoft.com/office/officeart/2005/8/layout/vList4#1"/>
    <dgm:cxn modelId="{B2E460AE-1691-4058-A498-176E52C9D63B}" type="presOf" srcId="{50D52CB4-55BD-4A4D-BA61-4D7FABD75BF5}" destId="{B947E397-1856-49E5-8742-AA90856EE057}" srcOrd="0" destOrd="3" presId="urn:microsoft.com/office/officeart/2005/8/layout/vList4#1"/>
    <dgm:cxn modelId="{37EEB641-BB7C-40E8-9BB4-479879489DD9}" srcId="{9C130349-8343-425A-96E9-EBCC8A19DDFC}" destId="{CE035FC1-264E-447B-9471-BF3166953601}" srcOrd="0" destOrd="0" parTransId="{2B68FA5B-D022-4923-A43F-A39E2705C2D2}" sibTransId="{A71ACD45-7123-4593-A112-93ADDCC9E72B}"/>
    <dgm:cxn modelId="{684EEE85-C961-4A7B-834D-8A4F11CF40AC}" type="presOf" srcId="{F4B1C54E-D2D3-40FD-BB1B-8CA971F93843}" destId="{132D66C8-4FAA-4971-BC03-43834399D62B}" srcOrd="1" destOrd="2" presId="urn:microsoft.com/office/officeart/2005/8/layout/vList4#1"/>
    <dgm:cxn modelId="{7EDE5F90-1690-48ED-92F1-DE1A43FE512C}" srcId="{8F3883AB-CC8A-4605-A43E-71F959D5AA24}" destId="{9C130349-8343-425A-96E9-EBCC8A19DDFC}" srcOrd="3" destOrd="0" parTransId="{B9D28362-E6C2-4140-88EE-F6DA0AD8E54C}" sibTransId="{5967971D-DF81-427C-99EF-A749B674B91E}"/>
    <dgm:cxn modelId="{965307A8-C3DA-4246-B6D5-09899BEEBB0B}" srcId="{4FD2A270-6A44-4242-A30A-4F614AAFFD48}" destId="{CFA2F2BB-AC22-4FBB-9314-060AC96253AE}" srcOrd="0" destOrd="0" parTransId="{9CB13CA1-7405-490E-B254-1D97B7E6CC10}" sibTransId="{CF44D647-6505-4430-BB75-B18007D1D834}"/>
    <dgm:cxn modelId="{71DCC398-9AFA-4A3E-9747-2C09B63B9C61}" type="presOf" srcId="{1939FC6C-86CA-428D-9316-71380AB74B0E}" destId="{ED916B7E-CED6-402B-8425-2A1438828C2F}" srcOrd="1" destOrd="3" presId="urn:microsoft.com/office/officeart/2005/8/layout/vList4#1"/>
    <dgm:cxn modelId="{3E3B5C78-044B-4234-B585-A60A69C77553}" type="presOf" srcId="{95540E23-6BAC-4A13-8F85-B6E4C4D1499C}" destId="{07DFBEF0-D8BF-46CE-A2E6-9AC99608E2E7}" srcOrd="0" destOrd="0" presId="urn:microsoft.com/office/officeart/2005/8/layout/vList4#1"/>
    <dgm:cxn modelId="{66E0FB77-899B-4026-BE1A-BF6A7EE12C1E}" srcId="{95540E23-6BAC-4A13-8F85-B6E4C4D1499C}" destId="{B29B65AF-FC4A-438E-B9A3-44CE7009076F}" srcOrd="1" destOrd="0" parTransId="{ADC4613E-8946-40D1-AACD-FF45B5208E16}" sibTransId="{E797E884-19CB-4B5E-89D6-05C83C688531}"/>
    <dgm:cxn modelId="{1D70714E-05E9-41D4-8EBD-B4CFB4EBB4AE}" srcId="{8F3883AB-CC8A-4605-A43E-71F959D5AA24}" destId="{95540E23-6BAC-4A13-8F85-B6E4C4D1499C}" srcOrd="2" destOrd="0" parTransId="{1665FAE6-7085-451C-B037-3B7E7566940F}" sibTransId="{83F768AF-AD6B-4285-9126-146196968BB1}"/>
    <dgm:cxn modelId="{F58932A5-A4E0-4372-8C5B-A5439532323C}" srcId="{1E500C70-6D60-42F8-8037-D5E332CC2C1E}" destId="{F4B1C54E-D2D3-40FD-BB1B-8CA971F93843}" srcOrd="1" destOrd="0" parTransId="{C4AF5760-4CBC-4DFB-A952-F610B6FBE7B4}" sibTransId="{B7FED5D6-20A2-415A-86BA-B5634ED15DD4}"/>
    <dgm:cxn modelId="{73164D1F-0547-4538-9F1B-1D4882F4CF1C}" type="presOf" srcId="{2928B3FD-E3B6-4EF3-98A4-1923B9C896F7}" destId="{CAE1EC91-5D6B-49D2-B3FD-D87C6D0BD661}" srcOrd="0" destOrd="2" presId="urn:microsoft.com/office/officeart/2005/8/layout/vList4#1"/>
    <dgm:cxn modelId="{700F8350-CF03-43DE-9FB2-1276B74EFC10}" srcId="{95540E23-6BAC-4A13-8F85-B6E4C4D1499C}" destId="{D3A6F2A5-F9B1-4771-99D6-9AA8375F5565}" srcOrd="2" destOrd="0" parTransId="{15581932-98E8-4F3F-AEB8-21D020F95470}" sibTransId="{FF17F3DE-EF3C-49E7-8004-9134426A440E}"/>
    <dgm:cxn modelId="{DDF683B3-F8ED-4781-9930-81F1C3871406}" type="presOf" srcId="{95540E23-6BAC-4A13-8F85-B6E4C4D1499C}" destId="{B67AEDEA-806A-4187-9726-90F249D59ED7}" srcOrd="1" destOrd="0" presId="urn:microsoft.com/office/officeart/2005/8/layout/vList4#1"/>
    <dgm:cxn modelId="{030CACDA-75A5-414E-B438-09266AC3774A}" type="presOf" srcId="{F4B1C54E-D2D3-40FD-BB1B-8CA971F93843}" destId="{B947E397-1856-49E5-8742-AA90856EE057}" srcOrd="0" destOrd="2" presId="urn:microsoft.com/office/officeart/2005/8/layout/vList4#1"/>
    <dgm:cxn modelId="{F2054403-B9A8-44C9-87A9-5FE721DE8478}" srcId="{9C130349-8343-425A-96E9-EBCC8A19DDFC}" destId="{B24D14DF-BBA4-478E-A758-4828BF2243B6}" srcOrd="3" destOrd="0" parTransId="{0A80D0D9-E699-4977-A0CE-70DFA2EEED92}" sibTransId="{C7131444-BDB8-45E5-BF51-A8934E958C87}"/>
    <dgm:cxn modelId="{903DE48F-EA09-406C-9BE4-E5958368C186}" srcId="{1E500C70-6D60-42F8-8037-D5E332CC2C1E}" destId="{638EBE67-3268-4F59-A73D-2A1CDCA3E0B9}" srcOrd="3" destOrd="0" parTransId="{CD9EC8EE-AF49-45CF-8BC9-101D81BCCBD3}" sibTransId="{F126C2E3-FB58-42D8-AF59-47C850E6C0CB}"/>
    <dgm:cxn modelId="{16BBDE46-3E51-47DE-B3EF-720CB9BD52DF}" type="presOf" srcId="{8F3883AB-CC8A-4605-A43E-71F959D5AA24}" destId="{EE6575F9-9179-4662-B685-4326F8479F00}" srcOrd="0" destOrd="0" presId="urn:microsoft.com/office/officeart/2005/8/layout/vList4#1"/>
    <dgm:cxn modelId="{CD86C568-9E88-4111-9B63-9396EBA84151}" type="presOf" srcId="{9C130349-8343-425A-96E9-EBCC8A19DDFC}" destId="{ED916B7E-CED6-402B-8425-2A1438828C2F}" srcOrd="1" destOrd="0" presId="urn:microsoft.com/office/officeart/2005/8/layout/vList4#1"/>
    <dgm:cxn modelId="{8C8CB938-D5CB-498A-8685-AF4B4B1EA0F2}" srcId="{1E500C70-6D60-42F8-8037-D5E332CC2C1E}" destId="{50D52CB4-55BD-4A4D-BA61-4D7FABD75BF5}" srcOrd="2" destOrd="0" parTransId="{79D01E93-05FA-4E31-B946-D4DE39EDC772}" sibTransId="{0FED3112-6540-42E9-A524-A3D52C09E8B6}"/>
    <dgm:cxn modelId="{35FF427A-E2FC-43E1-A619-BC0DB60158C6}" srcId="{1E500C70-6D60-42F8-8037-D5E332CC2C1E}" destId="{9C4BF780-2ACC-483D-BC46-C4606287CE53}" srcOrd="0" destOrd="0" parTransId="{EE43C89E-A33D-4219-AAE0-B545DE2B8E16}" sibTransId="{0F9FCC4E-0674-4F4C-A5A0-537052426A75}"/>
    <dgm:cxn modelId="{DAFC0CD1-A6D5-4767-B59F-44133CB8BE32}" type="presOf" srcId="{638EBE67-3268-4F59-A73D-2A1CDCA3E0B9}" destId="{B947E397-1856-49E5-8742-AA90856EE057}" srcOrd="0" destOrd="4" presId="urn:microsoft.com/office/officeart/2005/8/layout/vList4#1"/>
    <dgm:cxn modelId="{FDC38842-9889-4FAA-85D2-C0792F00697F}" srcId="{95540E23-6BAC-4A13-8F85-B6E4C4D1499C}" destId="{B280A7F7-B316-417B-8A1B-3C659A4B3AFA}" srcOrd="3" destOrd="0" parTransId="{B0B82F7C-AEB4-440C-B5DF-6EC1D1964B50}" sibTransId="{53DC95F7-4E02-4A7B-8E64-BC717CBE99A8}"/>
    <dgm:cxn modelId="{B6138D95-E8B4-4E10-BCE5-09DC01123C31}" type="presOf" srcId="{9C4BF780-2ACC-483D-BC46-C4606287CE53}" destId="{B947E397-1856-49E5-8742-AA90856EE057}" srcOrd="0" destOrd="1" presId="urn:microsoft.com/office/officeart/2005/8/layout/vList4#1"/>
    <dgm:cxn modelId="{2C96B554-2CD6-4BDD-B17B-5F4AB5BB306E}" type="presOf" srcId="{1939FC6C-86CA-428D-9316-71380AB74B0E}" destId="{CAE1EC91-5D6B-49D2-B3FD-D87C6D0BD661}" srcOrd="0" destOrd="3" presId="urn:microsoft.com/office/officeart/2005/8/layout/vList4#1"/>
    <dgm:cxn modelId="{A4D218D0-316B-4F01-85C1-F54F68D6118D}" type="presOf" srcId="{9C4BF780-2ACC-483D-BC46-C4606287CE53}" destId="{132D66C8-4FAA-4971-BC03-43834399D62B}" srcOrd="1" destOrd="1" presId="urn:microsoft.com/office/officeart/2005/8/layout/vList4#1"/>
    <dgm:cxn modelId="{480DAF1B-6DC9-49FB-B4A9-EA09B8AD0CE1}" type="presOf" srcId="{D3A6F2A5-F9B1-4771-99D6-9AA8375F5565}" destId="{07DFBEF0-D8BF-46CE-A2E6-9AC99608E2E7}" srcOrd="0" destOrd="3" presId="urn:microsoft.com/office/officeart/2005/8/layout/vList4#1"/>
    <dgm:cxn modelId="{0C8B9FD5-4955-4F4B-85A2-B16C267D96AB}" srcId="{8F3883AB-CC8A-4605-A43E-71F959D5AA24}" destId="{1E500C70-6D60-42F8-8037-D5E332CC2C1E}" srcOrd="0" destOrd="0" parTransId="{6C112F7F-0433-4145-A0FF-8F076263EC32}" sibTransId="{8BC1C0F2-3269-4BF6-AC87-7BAF9A8FB0F9}"/>
    <dgm:cxn modelId="{02ECE108-5FBD-4EFF-B39C-B3DDCE8C08F5}" srcId="{8F3883AB-CC8A-4605-A43E-71F959D5AA24}" destId="{4FD2A270-6A44-4242-A30A-4F614AAFFD48}" srcOrd="1" destOrd="0" parTransId="{0DB6F0B9-64EA-41B5-BA9F-BC932F72DC2E}" sibTransId="{D2569E8B-C4BE-4CF7-A1BF-70E49E60CCA6}"/>
    <dgm:cxn modelId="{4AFC750A-4CAB-4B9F-A279-9918A2EBF673}" type="presOf" srcId="{10B66FFF-8DC5-4F2C-B1B2-C1925F028743}" destId="{07DFBEF0-D8BF-46CE-A2E6-9AC99608E2E7}" srcOrd="0" destOrd="1" presId="urn:microsoft.com/office/officeart/2005/8/layout/vList4#1"/>
    <dgm:cxn modelId="{2E36CD8B-EA29-4FB7-A0A4-82263CE2D239}" type="presOf" srcId="{B29B65AF-FC4A-438E-B9A3-44CE7009076F}" destId="{07DFBEF0-D8BF-46CE-A2E6-9AC99608E2E7}" srcOrd="0" destOrd="2" presId="urn:microsoft.com/office/officeart/2005/8/layout/vList4#1"/>
    <dgm:cxn modelId="{A0B741B5-8F69-4E19-84CB-816EE55B2D1B}" srcId="{9C130349-8343-425A-96E9-EBCC8A19DDFC}" destId="{1939FC6C-86CA-428D-9316-71380AB74B0E}" srcOrd="2" destOrd="0" parTransId="{EA259484-4ADF-4ECF-9B63-A67AC00898BB}" sibTransId="{4A3FE472-ABC8-42BA-A48C-FAA63D0FCB68}"/>
    <dgm:cxn modelId="{BA17CFD9-763F-42D8-8BCE-0AA3AFCBA441}" type="presOf" srcId="{4FD2A270-6A44-4242-A30A-4F614AAFFD48}" destId="{41C7F368-2EDD-42B0-AC7A-80AD4CD71113}" srcOrd="0" destOrd="0" presId="urn:microsoft.com/office/officeart/2005/8/layout/vList4#1"/>
    <dgm:cxn modelId="{F45AB559-0F8A-4380-B128-61906C96EC00}" type="presOf" srcId="{1E500C70-6D60-42F8-8037-D5E332CC2C1E}" destId="{B947E397-1856-49E5-8742-AA90856EE057}" srcOrd="0" destOrd="0" presId="urn:microsoft.com/office/officeart/2005/8/layout/vList4#1"/>
    <dgm:cxn modelId="{2477CA03-7CAA-48B4-BC3B-3FA911F78C7D}" type="presOf" srcId="{CE035FC1-264E-447B-9471-BF3166953601}" destId="{ED916B7E-CED6-402B-8425-2A1438828C2F}" srcOrd="1" destOrd="1" presId="urn:microsoft.com/office/officeart/2005/8/layout/vList4#1"/>
    <dgm:cxn modelId="{BECCC239-6A0A-4EC5-8983-ACEF37B51441}" srcId="{1E500C70-6D60-42F8-8037-D5E332CC2C1E}" destId="{C8B167BD-66B7-44BD-9E38-422627866322}" srcOrd="4" destOrd="0" parTransId="{780EC7F6-C892-42C1-8241-D090FED3DD18}" sibTransId="{2E399E65-9E41-4604-82BB-BD6A7842F236}"/>
    <dgm:cxn modelId="{7D4C0DA4-9EBE-4295-84CF-E338BC5EFB74}" type="presOf" srcId="{10B66FFF-8DC5-4F2C-B1B2-C1925F028743}" destId="{B67AEDEA-806A-4187-9726-90F249D59ED7}" srcOrd="1" destOrd="1" presId="urn:microsoft.com/office/officeart/2005/8/layout/vList4#1"/>
    <dgm:cxn modelId="{5F27F2A1-8794-4B7C-A360-C08F0DD4B547}" type="presParOf" srcId="{EE6575F9-9179-4662-B685-4326F8479F00}" destId="{E801F57F-EE8F-4150-A9A9-651C3D7B94EC}" srcOrd="0" destOrd="0" presId="urn:microsoft.com/office/officeart/2005/8/layout/vList4#1"/>
    <dgm:cxn modelId="{475ADB0C-CFBA-422F-820B-FE884A8E0D25}" type="presParOf" srcId="{E801F57F-EE8F-4150-A9A9-651C3D7B94EC}" destId="{B947E397-1856-49E5-8742-AA90856EE057}" srcOrd="0" destOrd="0" presId="urn:microsoft.com/office/officeart/2005/8/layout/vList4#1"/>
    <dgm:cxn modelId="{99C035A9-EB7F-4A1E-95A4-369DD36998AB}" type="presParOf" srcId="{E801F57F-EE8F-4150-A9A9-651C3D7B94EC}" destId="{759BAEA7-BB61-41CA-B126-3F9ACBDA7C12}" srcOrd="1" destOrd="0" presId="urn:microsoft.com/office/officeart/2005/8/layout/vList4#1"/>
    <dgm:cxn modelId="{C5951361-BB5B-4F2C-9CA9-7C5033084FD1}" type="presParOf" srcId="{E801F57F-EE8F-4150-A9A9-651C3D7B94EC}" destId="{132D66C8-4FAA-4971-BC03-43834399D62B}" srcOrd="2" destOrd="0" presId="urn:microsoft.com/office/officeart/2005/8/layout/vList4#1"/>
    <dgm:cxn modelId="{F8B53800-B8CE-42A0-B6BB-B620A07F0124}" type="presParOf" srcId="{EE6575F9-9179-4662-B685-4326F8479F00}" destId="{7CA3B514-C13E-469B-952B-8D6F5273680D}" srcOrd="1" destOrd="0" presId="urn:microsoft.com/office/officeart/2005/8/layout/vList4#1"/>
    <dgm:cxn modelId="{81109754-E90F-43A0-B85D-88735EFE48FC}" type="presParOf" srcId="{EE6575F9-9179-4662-B685-4326F8479F00}" destId="{F4F54D6D-F82D-4F82-AA1F-3844CA73F4A2}" srcOrd="2" destOrd="0" presId="urn:microsoft.com/office/officeart/2005/8/layout/vList4#1"/>
    <dgm:cxn modelId="{01072AAF-FB4D-4253-AFCF-A234D9983860}" type="presParOf" srcId="{F4F54D6D-F82D-4F82-AA1F-3844CA73F4A2}" destId="{41C7F368-2EDD-42B0-AC7A-80AD4CD71113}" srcOrd="0" destOrd="0" presId="urn:microsoft.com/office/officeart/2005/8/layout/vList4#1"/>
    <dgm:cxn modelId="{1F23A01E-5B4A-4EC2-9CA2-63C7399A7CF7}" type="presParOf" srcId="{F4F54D6D-F82D-4F82-AA1F-3844CA73F4A2}" destId="{7864E4A7-4231-4010-BD32-AABE682C74EF}" srcOrd="1" destOrd="0" presId="urn:microsoft.com/office/officeart/2005/8/layout/vList4#1"/>
    <dgm:cxn modelId="{3180F2D4-6244-4849-9D31-3B4E61085507}" type="presParOf" srcId="{F4F54D6D-F82D-4F82-AA1F-3844CA73F4A2}" destId="{CC77D4C5-E1B2-4612-90FA-BAFD5429F5E8}" srcOrd="2" destOrd="0" presId="urn:microsoft.com/office/officeart/2005/8/layout/vList4#1"/>
    <dgm:cxn modelId="{33F38736-A6DE-4591-B056-BCDE13D71203}" type="presParOf" srcId="{EE6575F9-9179-4662-B685-4326F8479F00}" destId="{9BD7A295-D2D4-4CCD-AAA8-60FDD3BCE2F0}" srcOrd="3" destOrd="0" presId="urn:microsoft.com/office/officeart/2005/8/layout/vList4#1"/>
    <dgm:cxn modelId="{3A1B1826-9D2E-497F-BBCC-9401AF68E02F}" type="presParOf" srcId="{EE6575F9-9179-4662-B685-4326F8479F00}" destId="{4C6CF2B6-C6F7-43F6-8B7A-EFECF6E80E38}" srcOrd="4" destOrd="0" presId="urn:microsoft.com/office/officeart/2005/8/layout/vList4#1"/>
    <dgm:cxn modelId="{FCD438A8-6A78-4C85-A85C-C80CDF1F1A44}" type="presParOf" srcId="{4C6CF2B6-C6F7-43F6-8B7A-EFECF6E80E38}" destId="{07DFBEF0-D8BF-46CE-A2E6-9AC99608E2E7}" srcOrd="0" destOrd="0" presId="urn:microsoft.com/office/officeart/2005/8/layout/vList4#1"/>
    <dgm:cxn modelId="{F10DC877-691A-4B8F-B342-E4D9BF738C40}" type="presParOf" srcId="{4C6CF2B6-C6F7-43F6-8B7A-EFECF6E80E38}" destId="{2761ECA8-5190-49D5-8BBB-B1E85571745B}" srcOrd="1" destOrd="0" presId="urn:microsoft.com/office/officeart/2005/8/layout/vList4#1"/>
    <dgm:cxn modelId="{EBEF8EE7-CA47-4BD7-AAAD-974A42A5BE3B}" type="presParOf" srcId="{4C6CF2B6-C6F7-43F6-8B7A-EFECF6E80E38}" destId="{B67AEDEA-806A-4187-9726-90F249D59ED7}" srcOrd="2" destOrd="0" presId="urn:microsoft.com/office/officeart/2005/8/layout/vList4#1"/>
    <dgm:cxn modelId="{AB69498C-533D-4FE8-8ABD-F835148FC380}" type="presParOf" srcId="{EE6575F9-9179-4662-B685-4326F8479F00}" destId="{8E279A99-E3B6-49D6-AA7F-9DB1FB7966FA}" srcOrd="5" destOrd="0" presId="urn:microsoft.com/office/officeart/2005/8/layout/vList4#1"/>
    <dgm:cxn modelId="{A0BD320B-0663-4E9F-9FE5-00A2D2F60FA9}" type="presParOf" srcId="{EE6575F9-9179-4662-B685-4326F8479F00}" destId="{9256AB73-5345-4B3A-940B-35B43EB69F49}" srcOrd="6" destOrd="0" presId="urn:microsoft.com/office/officeart/2005/8/layout/vList4#1"/>
    <dgm:cxn modelId="{D1D8F1F4-2EAC-4483-BB71-1AE2EF5A3F60}" type="presParOf" srcId="{9256AB73-5345-4B3A-940B-35B43EB69F49}" destId="{CAE1EC91-5D6B-49D2-B3FD-D87C6D0BD661}" srcOrd="0" destOrd="0" presId="urn:microsoft.com/office/officeart/2005/8/layout/vList4#1"/>
    <dgm:cxn modelId="{20CEC6B2-8287-4EAA-ADC4-99B04AD4FA3D}" type="presParOf" srcId="{9256AB73-5345-4B3A-940B-35B43EB69F49}" destId="{5D895102-11CD-4F96-A852-90A65C16E664}" srcOrd="1" destOrd="0" presId="urn:microsoft.com/office/officeart/2005/8/layout/vList4#1"/>
    <dgm:cxn modelId="{971EE818-CB1D-4BA5-B7C9-888A4A260B20}" type="presParOf" srcId="{9256AB73-5345-4B3A-940B-35B43EB69F49}" destId="{ED916B7E-CED6-402B-8425-2A1438828C2F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687631-55B5-4EF0-97DF-076160723112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426CE82-C5CD-4206-A0B2-1E2C5762F12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rgbClr val="3D5D19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algn="ctr" defTabSz="182563" rtl="0" eaLnBrk="1" latinLnBrk="0" hangingPunct="1">
            <a:spcBef>
              <a:spcPct val="0"/>
            </a:spcBef>
          </a:pPr>
          <a:r>
            <a:rPr lang="ru-RU" sz="1400" b="1" kern="1200" dirty="0" smtClean="0">
              <a:solidFill>
                <a:schemeClr val="tx1"/>
              </a:solidFill>
              <a:latin typeface="Arial"/>
              <a:ea typeface="+mj-ea"/>
              <a:cs typeface="Arial"/>
            </a:rPr>
            <a:t>Упрощение процедуры получения кредита</a:t>
          </a:r>
          <a:endParaRPr lang="ru-RU" sz="1400" b="1" kern="1200" dirty="0">
            <a:solidFill>
              <a:schemeClr val="tx1"/>
            </a:solidFill>
            <a:latin typeface="Arial"/>
            <a:ea typeface="+mj-ea"/>
            <a:cs typeface="Arial"/>
          </a:endParaRPr>
        </a:p>
      </dgm:t>
    </dgm:pt>
    <dgm:pt modelId="{0728C03A-875D-492D-A571-9F54ACFA4D8A}" type="parTrans" cxnId="{1D5389EE-B3C7-4FB9-8617-8F2C295CC1AD}">
      <dgm:prSet/>
      <dgm:spPr/>
      <dgm:t>
        <a:bodyPr/>
        <a:lstStyle/>
        <a:p>
          <a:endParaRPr lang="ru-RU"/>
        </a:p>
      </dgm:t>
    </dgm:pt>
    <dgm:pt modelId="{BDCEEC33-D45B-4EE6-9C7F-E61E26ED72EA}" type="sibTrans" cxnId="{1D5389EE-B3C7-4FB9-8617-8F2C295CC1AD}">
      <dgm:prSet/>
      <dgm:spPr>
        <a:ln w="63500">
          <a:solidFill>
            <a:srgbClr val="3D5D19"/>
          </a:solidFill>
        </a:ln>
      </dgm:spPr>
      <dgm:t>
        <a:bodyPr/>
        <a:lstStyle/>
        <a:p>
          <a:endParaRPr lang="ru-RU"/>
        </a:p>
      </dgm:t>
    </dgm:pt>
    <dgm:pt modelId="{E9FDE6F9-4DE6-48D0-BFE9-DFFFD3F6311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rgbClr val="3D5D19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</dgm:spPr>
      <dgm:t>
        <a:bodyPr/>
        <a:lstStyle/>
        <a:p>
          <a:pPr marL="0" algn="ctr" defTabSz="182563" rtl="0" eaLnBrk="1" latinLnBrk="0" hangingPunct="1">
            <a:spcBef>
              <a:spcPct val="0"/>
            </a:spcBef>
          </a:pPr>
          <a:r>
            <a:rPr lang="ru-RU" sz="1400" b="1" kern="1200" dirty="0" smtClean="0">
              <a:solidFill>
                <a:schemeClr val="tx1"/>
              </a:solidFill>
              <a:latin typeface="Arial"/>
              <a:ea typeface="+mj-ea"/>
              <a:cs typeface="Arial"/>
            </a:rPr>
            <a:t>Сокращение сроков принятия решений по кредитным заявкам</a:t>
          </a:r>
        </a:p>
      </dgm:t>
    </dgm:pt>
    <dgm:pt modelId="{1F9CB61C-DE23-4400-A28E-8B84E9DE112D}" type="parTrans" cxnId="{11218AD4-7315-44FD-AA1A-12DAC41EAE87}">
      <dgm:prSet/>
      <dgm:spPr/>
      <dgm:t>
        <a:bodyPr/>
        <a:lstStyle/>
        <a:p>
          <a:endParaRPr lang="ru-RU"/>
        </a:p>
      </dgm:t>
    </dgm:pt>
    <dgm:pt modelId="{02F65925-AFEC-461A-B302-65228A83AC99}" type="sibTrans" cxnId="{11218AD4-7315-44FD-AA1A-12DAC41EAE87}">
      <dgm:prSet/>
      <dgm:spPr>
        <a:ln w="63500">
          <a:solidFill>
            <a:srgbClr val="3D5D19"/>
          </a:solidFill>
        </a:ln>
      </dgm:spPr>
      <dgm:t>
        <a:bodyPr/>
        <a:lstStyle/>
        <a:p>
          <a:endParaRPr lang="ru-RU"/>
        </a:p>
      </dgm:t>
    </dgm:pt>
    <dgm:pt modelId="{D9F113E0-168C-4C30-B790-F66F7D90BAB5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rgbClr val="3D5D19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b="1" kern="1200" dirty="0" smtClean="0">
              <a:solidFill>
                <a:schemeClr val="tx1"/>
              </a:solidFill>
              <a:latin typeface="Arial"/>
              <a:ea typeface="+mj-ea"/>
              <a:cs typeface="Arial"/>
            </a:rPr>
            <a:t>Оценка реального финансового состояния  бизнеса клиента</a:t>
          </a:r>
          <a:endParaRPr lang="ru-RU" sz="1400" b="1" kern="1200" dirty="0">
            <a:solidFill>
              <a:schemeClr val="tx1"/>
            </a:solidFill>
            <a:latin typeface="Arial"/>
            <a:ea typeface="+mj-ea"/>
            <a:cs typeface="Arial"/>
          </a:endParaRPr>
        </a:p>
      </dgm:t>
    </dgm:pt>
    <dgm:pt modelId="{D713BB02-BE25-4313-9DF7-3B9EB7BC7B0C}" type="parTrans" cxnId="{D8069B7C-1535-4CD0-B52F-AA0F6D0C4041}">
      <dgm:prSet/>
      <dgm:spPr/>
      <dgm:t>
        <a:bodyPr/>
        <a:lstStyle/>
        <a:p>
          <a:endParaRPr lang="ru-RU"/>
        </a:p>
      </dgm:t>
    </dgm:pt>
    <dgm:pt modelId="{F1D3BE9F-E4BF-4833-8346-7548BACBC975}" type="sibTrans" cxnId="{D8069B7C-1535-4CD0-B52F-AA0F6D0C4041}">
      <dgm:prSet/>
      <dgm:spPr>
        <a:ln w="63500">
          <a:solidFill>
            <a:srgbClr val="3D5D19"/>
          </a:solidFill>
        </a:ln>
      </dgm:spPr>
      <dgm:t>
        <a:bodyPr/>
        <a:lstStyle/>
        <a:p>
          <a:endParaRPr lang="ru-RU"/>
        </a:p>
      </dgm:t>
    </dgm:pt>
    <dgm:pt modelId="{EC66B8DD-8FEB-4A0F-A500-50A82E88E1F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rgbClr val="3D5D19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b="1" kern="1200" dirty="0" smtClean="0">
              <a:solidFill>
                <a:schemeClr val="tx1"/>
              </a:solidFill>
              <a:latin typeface="Arial"/>
              <a:ea typeface="+mj-ea"/>
              <a:cs typeface="Arial"/>
            </a:rPr>
            <a:t>Повышение качества сервиса</a:t>
          </a:r>
          <a:endParaRPr lang="ru-RU" sz="1400" b="1" kern="1200" dirty="0">
            <a:solidFill>
              <a:schemeClr val="tx1"/>
            </a:solidFill>
            <a:latin typeface="Arial"/>
            <a:ea typeface="+mj-ea"/>
            <a:cs typeface="Arial"/>
          </a:endParaRPr>
        </a:p>
      </dgm:t>
    </dgm:pt>
    <dgm:pt modelId="{2378ADB7-E0CD-4916-9376-5356B7FF581D}" type="parTrans" cxnId="{D887B3AC-956E-45FC-B14A-8E5300993335}">
      <dgm:prSet/>
      <dgm:spPr/>
      <dgm:t>
        <a:bodyPr/>
        <a:lstStyle/>
        <a:p>
          <a:endParaRPr lang="ru-RU"/>
        </a:p>
      </dgm:t>
    </dgm:pt>
    <dgm:pt modelId="{972BD811-F065-4670-A314-2736394BB68C}" type="sibTrans" cxnId="{D887B3AC-956E-45FC-B14A-8E5300993335}">
      <dgm:prSet/>
      <dgm:spPr>
        <a:ln w="63500">
          <a:solidFill>
            <a:srgbClr val="3D5D19"/>
          </a:solidFill>
        </a:ln>
      </dgm:spPr>
      <dgm:t>
        <a:bodyPr/>
        <a:lstStyle/>
        <a:p>
          <a:endParaRPr lang="ru-RU"/>
        </a:p>
      </dgm:t>
    </dgm:pt>
    <dgm:pt modelId="{564EBA55-F4FE-4330-AE94-446DC2E0D610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accent3">
            <a:lumMod val="40000"/>
            <a:lumOff val="60000"/>
          </a:schemeClr>
        </a:solidFill>
        <a:ln>
          <a:solidFill>
            <a:srgbClr val="3D5D19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ru-RU" sz="1400" b="1" kern="1200" dirty="0" smtClean="0">
              <a:solidFill>
                <a:schemeClr val="tx1"/>
              </a:solidFill>
              <a:latin typeface="Arial"/>
              <a:ea typeface="+mj-ea"/>
              <a:cs typeface="Arial"/>
            </a:rPr>
            <a:t>Внедрение</a:t>
          </a: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Arial"/>
              <a:ea typeface="+mj-ea"/>
              <a:cs typeface="Arial"/>
            </a:rPr>
            <a:t>конвейерных технологий</a:t>
          </a:r>
          <a:endParaRPr lang="ru-RU" sz="1400" b="1" kern="1200" dirty="0">
            <a:solidFill>
              <a:schemeClr val="tx1"/>
            </a:solidFill>
            <a:latin typeface="Arial"/>
            <a:ea typeface="+mj-ea"/>
            <a:cs typeface="Arial"/>
          </a:endParaRPr>
        </a:p>
      </dgm:t>
    </dgm:pt>
    <dgm:pt modelId="{83D3A2B9-85AB-4FB8-8F71-34CF1C9B525A}" type="parTrans" cxnId="{9AFDC548-622A-4E7B-BA03-D51597029257}">
      <dgm:prSet/>
      <dgm:spPr/>
      <dgm:t>
        <a:bodyPr/>
        <a:lstStyle/>
        <a:p>
          <a:endParaRPr lang="ru-RU"/>
        </a:p>
      </dgm:t>
    </dgm:pt>
    <dgm:pt modelId="{69BB5EF4-2605-4C2A-8FEE-CBDA0452D500}" type="sibTrans" cxnId="{9AFDC548-622A-4E7B-BA03-D51597029257}">
      <dgm:prSet/>
      <dgm:spPr>
        <a:ln w="63500">
          <a:solidFill>
            <a:srgbClr val="3D5D19"/>
          </a:solidFill>
        </a:ln>
      </dgm:spPr>
      <dgm:t>
        <a:bodyPr/>
        <a:lstStyle/>
        <a:p>
          <a:endParaRPr lang="ru-RU"/>
        </a:p>
      </dgm:t>
    </dgm:pt>
    <dgm:pt modelId="{AA2ED5BD-B4E7-4204-85AC-0CF712A56F54}" type="pres">
      <dgm:prSet presAssocID="{EA687631-55B5-4EF0-97DF-07616072311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60847A5-906E-45F7-8470-0BA05900E6F1}" type="pres">
      <dgm:prSet presAssocID="{1426CE82-C5CD-4206-A0B2-1E2C5762F125}" presName="node" presStyleLbl="node1" presStyleIdx="0" presStyleCnt="5" custScaleX="110733" custRadScaleRad="100095" custRadScaleInc="44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F9EB96-AAB0-482B-9872-0B8FE9BFEACB}" type="pres">
      <dgm:prSet presAssocID="{1426CE82-C5CD-4206-A0B2-1E2C5762F125}" presName="spNode" presStyleCnt="0"/>
      <dgm:spPr/>
    </dgm:pt>
    <dgm:pt modelId="{D9A38BEE-ADC2-4205-9472-31B761443720}" type="pres">
      <dgm:prSet presAssocID="{BDCEEC33-D45B-4EE6-9C7F-E61E26ED72EA}" presName="sibTrans" presStyleLbl="sibTrans1D1" presStyleIdx="0" presStyleCnt="5"/>
      <dgm:spPr/>
      <dgm:t>
        <a:bodyPr/>
        <a:lstStyle/>
        <a:p>
          <a:endParaRPr lang="ru-RU"/>
        </a:p>
      </dgm:t>
    </dgm:pt>
    <dgm:pt modelId="{24C73BC2-9B35-411C-8CC5-A055C15ECBB1}" type="pres">
      <dgm:prSet presAssocID="{E9FDE6F9-4DE6-48D0-BFE9-DFFFD3F63110}" presName="node" presStyleLbl="node1" presStyleIdx="1" presStyleCnt="5" custScaleX="110733" custRadScaleRad="98969" custRadScaleInc="80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0E2D7A-91E3-432B-BAC2-4E85B1EE1ABC}" type="pres">
      <dgm:prSet presAssocID="{E9FDE6F9-4DE6-48D0-BFE9-DFFFD3F63110}" presName="spNode" presStyleCnt="0"/>
      <dgm:spPr/>
    </dgm:pt>
    <dgm:pt modelId="{EC8F41D5-F848-4977-B584-C07A8FAE4DBA}" type="pres">
      <dgm:prSet presAssocID="{02F65925-AFEC-461A-B302-65228A83AC99}" presName="sibTrans" presStyleLbl="sibTrans1D1" presStyleIdx="1" presStyleCnt="5"/>
      <dgm:spPr/>
      <dgm:t>
        <a:bodyPr/>
        <a:lstStyle/>
        <a:p>
          <a:endParaRPr lang="ru-RU"/>
        </a:p>
      </dgm:t>
    </dgm:pt>
    <dgm:pt modelId="{FDAFEE62-7DDB-448B-8C0C-8B083FFA192D}" type="pres">
      <dgm:prSet presAssocID="{D9F113E0-168C-4C30-B790-F66F7D90BAB5}" presName="node" presStyleLbl="node1" presStyleIdx="2" presStyleCnt="5" custScaleX="110733" custRadScaleRad="103410" custRadScaleInc="-172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313A24A-A019-41A6-AF16-92FC4388B5CA}" type="pres">
      <dgm:prSet presAssocID="{D9F113E0-168C-4C30-B790-F66F7D90BAB5}" presName="spNode" presStyleCnt="0"/>
      <dgm:spPr/>
    </dgm:pt>
    <dgm:pt modelId="{4BF910D4-8487-4271-836F-D67C55163721}" type="pres">
      <dgm:prSet presAssocID="{F1D3BE9F-E4BF-4833-8346-7548BACBC975}" presName="sibTrans" presStyleLbl="sibTrans1D1" presStyleIdx="2" presStyleCnt="5"/>
      <dgm:spPr/>
      <dgm:t>
        <a:bodyPr/>
        <a:lstStyle/>
        <a:p>
          <a:endParaRPr lang="ru-RU"/>
        </a:p>
      </dgm:t>
    </dgm:pt>
    <dgm:pt modelId="{A4A6BB4F-AA69-46E7-AD27-F8E791077B10}" type="pres">
      <dgm:prSet presAssocID="{EC66B8DD-8FEB-4A0F-A500-50A82E88E1F0}" presName="node" presStyleLbl="node1" presStyleIdx="3" presStyleCnt="5" custScaleX="110733" custRadScaleRad="100843" custRadScaleInc="81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914CC9-FE08-4160-A0B3-41A3BF491D0E}" type="pres">
      <dgm:prSet presAssocID="{EC66B8DD-8FEB-4A0F-A500-50A82E88E1F0}" presName="spNode" presStyleCnt="0"/>
      <dgm:spPr/>
    </dgm:pt>
    <dgm:pt modelId="{4748D842-13B8-41A6-85C3-ECDDB1AD6B23}" type="pres">
      <dgm:prSet presAssocID="{972BD811-F065-4670-A314-2736394BB68C}" presName="sibTrans" presStyleLbl="sibTrans1D1" presStyleIdx="3" presStyleCnt="5"/>
      <dgm:spPr/>
      <dgm:t>
        <a:bodyPr/>
        <a:lstStyle/>
        <a:p>
          <a:endParaRPr lang="ru-RU"/>
        </a:p>
      </dgm:t>
    </dgm:pt>
    <dgm:pt modelId="{E85959AE-C808-453F-9DA0-538D264D9AD9}" type="pres">
      <dgm:prSet presAssocID="{564EBA55-F4FE-4330-AE94-446DC2E0D610}" presName="node" presStyleLbl="node1" presStyleIdx="4" presStyleCnt="5" custScaleX="110733" custRadScaleRad="99601" custRadScaleInc="-96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31EBEE-89C7-4B0A-B520-2FFA12E1ADED}" type="pres">
      <dgm:prSet presAssocID="{564EBA55-F4FE-4330-AE94-446DC2E0D610}" presName="spNode" presStyleCnt="0"/>
      <dgm:spPr/>
    </dgm:pt>
    <dgm:pt modelId="{24B04981-EDE4-483B-9B7A-C47EF3EE1627}" type="pres">
      <dgm:prSet presAssocID="{69BB5EF4-2605-4C2A-8FEE-CBDA0452D500}" presName="sibTrans" presStyleLbl="sibTrans1D1" presStyleIdx="4" presStyleCnt="5"/>
      <dgm:spPr/>
      <dgm:t>
        <a:bodyPr/>
        <a:lstStyle/>
        <a:p>
          <a:endParaRPr lang="ru-RU"/>
        </a:p>
      </dgm:t>
    </dgm:pt>
  </dgm:ptLst>
  <dgm:cxnLst>
    <dgm:cxn modelId="{D887B3AC-956E-45FC-B14A-8E5300993335}" srcId="{EA687631-55B5-4EF0-97DF-076160723112}" destId="{EC66B8DD-8FEB-4A0F-A500-50A82E88E1F0}" srcOrd="3" destOrd="0" parTransId="{2378ADB7-E0CD-4916-9376-5356B7FF581D}" sibTransId="{972BD811-F065-4670-A314-2736394BB68C}"/>
    <dgm:cxn modelId="{D8069B7C-1535-4CD0-B52F-AA0F6D0C4041}" srcId="{EA687631-55B5-4EF0-97DF-076160723112}" destId="{D9F113E0-168C-4C30-B790-F66F7D90BAB5}" srcOrd="2" destOrd="0" parTransId="{D713BB02-BE25-4313-9DF7-3B9EB7BC7B0C}" sibTransId="{F1D3BE9F-E4BF-4833-8346-7548BACBC975}"/>
    <dgm:cxn modelId="{F370E2C0-1A37-4E8B-8E64-6865FEEF252F}" type="presOf" srcId="{02F65925-AFEC-461A-B302-65228A83AC99}" destId="{EC8F41D5-F848-4977-B584-C07A8FAE4DBA}" srcOrd="0" destOrd="0" presId="urn:microsoft.com/office/officeart/2005/8/layout/cycle6"/>
    <dgm:cxn modelId="{174235A3-7D5B-4865-B97D-7EB80BAF027B}" type="presOf" srcId="{E9FDE6F9-4DE6-48D0-BFE9-DFFFD3F63110}" destId="{24C73BC2-9B35-411C-8CC5-A055C15ECBB1}" srcOrd="0" destOrd="0" presId="urn:microsoft.com/office/officeart/2005/8/layout/cycle6"/>
    <dgm:cxn modelId="{E54B98D2-D9D0-45E5-932A-5D0C13677E4C}" type="presOf" srcId="{EA687631-55B5-4EF0-97DF-076160723112}" destId="{AA2ED5BD-B4E7-4204-85AC-0CF712A56F54}" srcOrd="0" destOrd="0" presId="urn:microsoft.com/office/officeart/2005/8/layout/cycle6"/>
    <dgm:cxn modelId="{BC054122-D001-4BFC-A02A-5B129944F52D}" type="presOf" srcId="{EC66B8DD-8FEB-4A0F-A500-50A82E88E1F0}" destId="{A4A6BB4F-AA69-46E7-AD27-F8E791077B10}" srcOrd="0" destOrd="0" presId="urn:microsoft.com/office/officeart/2005/8/layout/cycle6"/>
    <dgm:cxn modelId="{ADE3E557-3F7D-455B-8FED-2FF3A9BBE104}" type="presOf" srcId="{69BB5EF4-2605-4C2A-8FEE-CBDA0452D500}" destId="{24B04981-EDE4-483B-9B7A-C47EF3EE1627}" srcOrd="0" destOrd="0" presId="urn:microsoft.com/office/officeart/2005/8/layout/cycle6"/>
    <dgm:cxn modelId="{18A0C150-6FC5-4612-83C8-39F7ED11B4CF}" type="presOf" srcId="{972BD811-F065-4670-A314-2736394BB68C}" destId="{4748D842-13B8-41A6-85C3-ECDDB1AD6B23}" srcOrd="0" destOrd="0" presId="urn:microsoft.com/office/officeart/2005/8/layout/cycle6"/>
    <dgm:cxn modelId="{9AFDC548-622A-4E7B-BA03-D51597029257}" srcId="{EA687631-55B5-4EF0-97DF-076160723112}" destId="{564EBA55-F4FE-4330-AE94-446DC2E0D610}" srcOrd="4" destOrd="0" parTransId="{83D3A2B9-85AB-4FB8-8F71-34CF1C9B525A}" sibTransId="{69BB5EF4-2605-4C2A-8FEE-CBDA0452D500}"/>
    <dgm:cxn modelId="{11218AD4-7315-44FD-AA1A-12DAC41EAE87}" srcId="{EA687631-55B5-4EF0-97DF-076160723112}" destId="{E9FDE6F9-4DE6-48D0-BFE9-DFFFD3F63110}" srcOrd="1" destOrd="0" parTransId="{1F9CB61C-DE23-4400-A28E-8B84E9DE112D}" sibTransId="{02F65925-AFEC-461A-B302-65228A83AC99}"/>
    <dgm:cxn modelId="{E0908324-C8BB-444C-A0E6-335B9D01886B}" type="presOf" srcId="{1426CE82-C5CD-4206-A0B2-1E2C5762F125}" destId="{860847A5-906E-45F7-8470-0BA05900E6F1}" srcOrd="0" destOrd="0" presId="urn:microsoft.com/office/officeart/2005/8/layout/cycle6"/>
    <dgm:cxn modelId="{1D5389EE-B3C7-4FB9-8617-8F2C295CC1AD}" srcId="{EA687631-55B5-4EF0-97DF-076160723112}" destId="{1426CE82-C5CD-4206-A0B2-1E2C5762F125}" srcOrd="0" destOrd="0" parTransId="{0728C03A-875D-492D-A571-9F54ACFA4D8A}" sibTransId="{BDCEEC33-D45B-4EE6-9C7F-E61E26ED72EA}"/>
    <dgm:cxn modelId="{ECBC8BC2-B919-4E7C-9F5A-6F896FDAEDC1}" type="presOf" srcId="{F1D3BE9F-E4BF-4833-8346-7548BACBC975}" destId="{4BF910D4-8487-4271-836F-D67C55163721}" srcOrd="0" destOrd="0" presId="urn:microsoft.com/office/officeart/2005/8/layout/cycle6"/>
    <dgm:cxn modelId="{754E779F-DB6A-421A-87F7-AC1F53B63EC1}" type="presOf" srcId="{564EBA55-F4FE-4330-AE94-446DC2E0D610}" destId="{E85959AE-C808-453F-9DA0-538D264D9AD9}" srcOrd="0" destOrd="0" presId="urn:microsoft.com/office/officeart/2005/8/layout/cycle6"/>
    <dgm:cxn modelId="{0DFDEE26-5CBB-4F8B-BCE4-F44D48E355CC}" type="presOf" srcId="{BDCEEC33-D45B-4EE6-9C7F-E61E26ED72EA}" destId="{D9A38BEE-ADC2-4205-9472-31B761443720}" srcOrd="0" destOrd="0" presId="urn:microsoft.com/office/officeart/2005/8/layout/cycle6"/>
    <dgm:cxn modelId="{F610DA10-9DEF-4B15-835D-827B13FD083E}" type="presOf" srcId="{D9F113E0-168C-4C30-B790-F66F7D90BAB5}" destId="{FDAFEE62-7DDB-448B-8C0C-8B083FFA192D}" srcOrd="0" destOrd="0" presId="urn:microsoft.com/office/officeart/2005/8/layout/cycle6"/>
    <dgm:cxn modelId="{86BAF546-FAAF-480E-AFAD-D2DA28C85E2F}" type="presParOf" srcId="{AA2ED5BD-B4E7-4204-85AC-0CF712A56F54}" destId="{860847A5-906E-45F7-8470-0BA05900E6F1}" srcOrd="0" destOrd="0" presId="urn:microsoft.com/office/officeart/2005/8/layout/cycle6"/>
    <dgm:cxn modelId="{3F9AE319-3D5A-47D1-9BC6-0B47A23E2336}" type="presParOf" srcId="{AA2ED5BD-B4E7-4204-85AC-0CF712A56F54}" destId="{C2F9EB96-AAB0-482B-9872-0B8FE9BFEACB}" srcOrd="1" destOrd="0" presId="urn:microsoft.com/office/officeart/2005/8/layout/cycle6"/>
    <dgm:cxn modelId="{3CF0832F-D09B-41CE-AD32-39963301A456}" type="presParOf" srcId="{AA2ED5BD-B4E7-4204-85AC-0CF712A56F54}" destId="{D9A38BEE-ADC2-4205-9472-31B761443720}" srcOrd="2" destOrd="0" presId="urn:microsoft.com/office/officeart/2005/8/layout/cycle6"/>
    <dgm:cxn modelId="{47E8FDE8-6DF1-4D7B-AA95-FB8D74A64D76}" type="presParOf" srcId="{AA2ED5BD-B4E7-4204-85AC-0CF712A56F54}" destId="{24C73BC2-9B35-411C-8CC5-A055C15ECBB1}" srcOrd="3" destOrd="0" presId="urn:microsoft.com/office/officeart/2005/8/layout/cycle6"/>
    <dgm:cxn modelId="{B8DC70B6-7E6C-4E8F-B4C5-8D2689545FEB}" type="presParOf" srcId="{AA2ED5BD-B4E7-4204-85AC-0CF712A56F54}" destId="{8A0E2D7A-91E3-432B-BAC2-4E85B1EE1ABC}" srcOrd="4" destOrd="0" presId="urn:microsoft.com/office/officeart/2005/8/layout/cycle6"/>
    <dgm:cxn modelId="{F0BB2B7E-707F-4D2D-AE9C-C20BF18764C3}" type="presParOf" srcId="{AA2ED5BD-B4E7-4204-85AC-0CF712A56F54}" destId="{EC8F41D5-F848-4977-B584-C07A8FAE4DBA}" srcOrd="5" destOrd="0" presId="urn:microsoft.com/office/officeart/2005/8/layout/cycle6"/>
    <dgm:cxn modelId="{C2E8ADC2-80D6-4B9C-ADDC-391F42A5353B}" type="presParOf" srcId="{AA2ED5BD-B4E7-4204-85AC-0CF712A56F54}" destId="{FDAFEE62-7DDB-448B-8C0C-8B083FFA192D}" srcOrd="6" destOrd="0" presId="urn:microsoft.com/office/officeart/2005/8/layout/cycle6"/>
    <dgm:cxn modelId="{B9DB0EFE-9248-40FF-A9B4-98EB372C4D46}" type="presParOf" srcId="{AA2ED5BD-B4E7-4204-85AC-0CF712A56F54}" destId="{B313A24A-A019-41A6-AF16-92FC4388B5CA}" srcOrd="7" destOrd="0" presId="urn:microsoft.com/office/officeart/2005/8/layout/cycle6"/>
    <dgm:cxn modelId="{54B2F8E2-075D-4D36-B961-84ECCC7B605C}" type="presParOf" srcId="{AA2ED5BD-B4E7-4204-85AC-0CF712A56F54}" destId="{4BF910D4-8487-4271-836F-D67C55163721}" srcOrd="8" destOrd="0" presId="urn:microsoft.com/office/officeart/2005/8/layout/cycle6"/>
    <dgm:cxn modelId="{6C656175-DE15-4128-B7D8-0CACFF148080}" type="presParOf" srcId="{AA2ED5BD-B4E7-4204-85AC-0CF712A56F54}" destId="{A4A6BB4F-AA69-46E7-AD27-F8E791077B10}" srcOrd="9" destOrd="0" presId="urn:microsoft.com/office/officeart/2005/8/layout/cycle6"/>
    <dgm:cxn modelId="{8B79AFC9-2D18-4DF6-96E4-927738E100B0}" type="presParOf" srcId="{AA2ED5BD-B4E7-4204-85AC-0CF712A56F54}" destId="{2A914CC9-FE08-4160-A0B3-41A3BF491D0E}" srcOrd="10" destOrd="0" presId="urn:microsoft.com/office/officeart/2005/8/layout/cycle6"/>
    <dgm:cxn modelId="{A263D550-FF63-4077-9847-3D7D88B04417}" type="presParOf" srcId="{AA2ED5BD-B4E7-4204-85AC-0CF712A56F54}" destId="{4748D842-13B8-41A6-85C3-ECDDB1AD6B23}" srcOrd="11" destOrd="0" presId="urn:microsoft.com/office/officeart/2005/8/layout/cycle6"/>
    <dgm:cxn modelId="{1BA64DC6-26BF-419B-9880-207B2B9AC34D}" type="presParOf" srcId="{AA2ED5BD-B4E7-4204-85AC-0CF712A56F54}" destId="{E85959AE-C808-453F-9DA0-538D264D9AD9}" srcOrd="12" destOrd="0" presId="urn:microsoft.com/office/officeart/2005/8/layout/cycle6"/>
    <dgm:cxn modelId="{66751C82-0903-4294-A72E-25CC575283DF}" type="presParOf" srcId="{AA2ED5BD-B4E7-4204-85AC-0CF712A56F54}" destId="{5E31EBEE-89C7-4B0A-B520-2FFA12E1ADED}" srcOrd="13" destOrd="0" presId="urn:microsoft.com/office/officeart/2005/8/layout/cycle6"/>
    <dgm:cxn modelId="{2904C80A-3922-4205-88C4-00B42FF8A07E}" type="presParOf" srcId="{AA2ED5BD-B4E7-4204-85AC-0CF712A56F54}" destId="{24B04981-EDE4-483B-9B7A-C47EF3EE1627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CA7E88-837F-41FC-AAEB-2AA4834D48A8}">
      <dsp:nvSpPr>
        <dsp:cNvPr id="0" name=""/>
        <dsp:cNvSpPr/>
      </dsp:nvSpPr>
      <dsp:spPr>
        <a:xfrm>
          <a:off x="0" y="367297"/>
          <a:ext cx="4376461" cy="2735288"/>
        </a:xfrm>
        <a:prstGeom prst="swooshArrow">
          <a:avLst>
            <a:gd name="adj1" fmla="val 25000"/>
            <a:gd name="adj2" fmla="val 25000"/>
          </a:avLst>
        </a:prstGeom>
        <a:solidFill>
          <a:srgbClr val="DCF0C6"/>
        </a:solidFill>
        <a:ln>
          <a:solidFill>
            <a:srgbClr val="3D5D19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</dsp:sp>
    <dsp:sp modelId="{4D176B75-72BD-4F34-AB69-9E1EDFB19AA2}">
      <dsp:nvSpPr>
        <dsp:cNvPr id="0" name=""/>
        <dsp:cNvSpPr/>
      </dsp:nvSpPr>
      <dsp:spPr>
        <a:xfrm>
          <a:off x="379411" y="2352587"/>
          <a:ext cx="203998" cy="197998"/>
        </a:xfrm>
        <a:prstGeom prst="ellipse">
          <a:avLst/>
        </a:prstGeom>
        <a:solidFill>
          <a:srgbClr val="95D15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D7A813-91DF-4BEF-8B7E-696004558539}">
      <dsp:nvSpPr>
        <dsp:cNvPr id="0" name=""/>
        <dsp:cNvSpPr/>
      </dsp:nvSpPr>
      <dsp:spPr>
        <a:xfrm>
          <a:off x="393880" y="2522702"/>
          <a:ext cx="1089738" cy="650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37" tIns="0" rIns="0" bIns="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latin typeface="Arial Black" pitchFamily="34" charset="0"/>
          </a:endParaRPr>
        </a:p>
      </dsp:txBody>
      <dsp:txXfrm>
        <a:off x="393880" y="2522702"/>
        <a:ext cx="1089738" cy="650998"/>
      </dsp:txXfrm>
    </dsp:sp>
    <dsp:sp modelId="{287F2406-C043-4C26-AE6F-7D408AE77BBA}">
      <dsp:nvSpPr>
        <dsp:cNvPr id="0" name=""/>
        <dsp:cNvSpPr/>
      </dsp:nvSpPr>
      <dsp:spPr>
        <a:xfrm>
          <a:off x="1127954" y="1757501"/>
          <a:ext cx="203661" cy="190115"/>
        </a:xfrm>
        <a:prstGeom prst="ellipse">
          <a:avLst/>
        </a:prstGeom>
        <a:solidFill>
          <a:srgbClr val="95D15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D16B15-1170-4A06-B299-753601988EC8}">
      <dsp:nvSpPr>
        <dsp:cNvPr id="0" name=""/>
        <dsp:cNvSpPr/>
      </dsp:nvSpPr>
      <dsp:spPr>
        <a:xfrm>
          <a:off x="1094118" y="1997524"/>
          <a:ext cx="1172891" cy="12500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2760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>
            <a:solidFill>
              <a:srgbClr val="FF0000"/>
            </a:solidFill>
            <a:latin typeface="Arial Black" pitchFamily="34" charset="0"/>
          </a:endParaRPr>
        </a:p>
      </dsp:txBody>
      <dsp:txXfrm>
        <a:off x="1094118" y="1997524"/>
        <a:ext cx="1172891" cy="1250026"/>
      </dsp:txXfrm>
    </dsp:sp>
    <dsp:sp modelId="{912057B1-0AF5-4361-B8F6-B3D3AED741C7}">
      <dsp:nvSpPr>
        <dsp:cNvPr id="0" name=""/>
        <dsp:cNvSpPr/>
      </dsp:nvSpPr>
      <dsp:spPr>
        <a:xfrm>
          <a:off x="2050371" y="1296201"/>
          <a:ext cx="231952" cy="231952"/>
        </a:xfrm>
        <a:prstGeom prst="ellipse">
          <a:avLst/>
        </a:prstGeom>
        <a:solidFill>
          <a:srgbClr val="95D15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B64638-A8AA-4A61-8BAF-491DA2FC61F6}">
      <dsp:nvSpPr>
        <dsp:cNvPr id="0" name=""/>
        <dsp:cNvSpPr/>
      </dsp:nvSpPr>
      <dsp:spPr>
        <a:xfrm>
          <a:off x="1794346" y="1603650"/>
          <a:ext cx="1444233" cy="16904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2907" tIns="0" rIns="0" bIns="0" numCol="1" spcCol="1270" anchor="t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b="1" kern="1200" dirty="0" smtClean="0">
            <a:solidFill>
              <a:srgbClr val="FF0000"/>
            </a:solidFill>
            <a:latin typeface="Arial Black" pitchFamily="34" charset="0"/>
          </a:endParaRPr>
        </a:p>
      </dsp:txBody>
      <dsp:txXfrm>
        <a:off x="1794346" y="1603650"/>
        <a:ext cx="1444233" cy="1690408"/>
      </dsp:txXfrm>
    </dsp:sp>
    <dsp:sp modelId="{E31676D4-1D5B-4646-BEC9-8911C6C7E02F}">
      <dsp:nvSpPr>
        <dsp:cNvPr id="0" name=""/>
        <dsp:cNvSpPr/>
      </dsp:nvSpPr>
      <dsp:spPr>
        <a:xfrm>
          <a:off x="3039452" y="986019"/>
          <a:ext cx="310728" cy="310728"/>
        </a:xfrm>
        <a:prstGeom prst="ellipse">
          <a:avLst/>
        </a:prstGeom>
        <a:solidFill>
          <a:srgbClr val="95D153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B547B9-EC08-48A2-95F3-0BCB3306BDCE}">
      <dsp:nvSpPr>
        <dsp:cNvPr id="0" name=""/>
        <dsp:cNvSpPr/>
      </dsp:nvSpPr>
      <dsp:spPr>
        <a:xfrm>
          <a:off x="3026468" y="1161407"/>
          <a:ext cx="1229137" cy="1961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4649" tIns="0" rIns="0" bIns="0" numCol="1" spcCol="1270" anchor="t" anchorCtr="0">
          <a:noAutofit/>
        </a:bodyPr>
        <a:lstStyle/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b="1" kern="1200" dirty="0" smtClean="0">
            <a:solidFill>
              <a:srgbClr val="FF0000"/>
            </a:solidFill>
            <a:latin typeface="Arial Black" pitchFamily="34" charset="0"/>
          </a:endParaRPr>
        </a:p>
        <a:p>
          <a:pPr lvl="0" algn="l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0" b="1" kern="1200" dirty="0" smtClean="0">
            <a:solidFill>
              <a:srgbClr val="FF0000"/>
            </a:solidFill>
            <a:latin typeface="Arial Black" pitchFamily="34" charset="0"/>
          </a:endParaRPr>
        </a:p>
      </dsp:txBody>
      <dsp:txXfrm>
        <a:off x="3026468" y="1161407"/>
        <a:ext cx="1229137" cy="196120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47E397-1856-49E5-8742-AA90856EE057}">
      <dsp:nvSpPr>
        <dsp:cNvPr id="0" name=""/>
        <dsp:cNvSpPr/>
      </dsp:nvSpPr>
      <dsp:spPr>
        <a:xfrm>
          <a:off x="0" y="85660"/>
          <a:ext cx="5929356" cy="1494372"/>
        </a:xfrm>
        <a:prstGeom prst="roundRect">
          <a:avLst>
            <a:gd name="adj" fmla="val 10000"/>
          </a:avLst>
        </a:prstGeom>
        <a:solidFill>
          <a:srgbClr val="DCF0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На сельскохозяйственные виды деятельности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На проведение сезонных полевых работ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На приобретение кормов и уплату страховых взносов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На приобретение закупку с/х продукции для её переработки и/или   реализации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На приобретение сельскохозяйственных животных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прочие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</dsp:txBody>
      <dsp:txXfrm>
        <a:off x="1340744" y="85660"/>
        <a:ext cx="4588612" cy="1494372"/>
      </dsp:txXfrm>
    </dsp:sp>
    <dsp:sp modelId="{759BAEA7-BB61-41CA-B126-3F9ACBDA7C12}">
      <dsp:nvSpPr>
        <dsp:cNvPr id="0" name=""/>
        <dsp:cNvSpPr/>
      </dsp:nvSpPr>
      <dsp:spPr>
        <a:xfrm>
          <a:off x="126305" y="184859"/>
          <a:ext cx="1185871" cy="12389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C7F368-2EDD-42B0-AC7A-80AD4CD71113}">
      <dsp:nvSpPr>
        <dsp:cNvPr id="0" name=""/>
        <dsp:cNvSpPr/>
      </dsp:nvSpPr>
      <dsp:spPr>
        <a:xfrm>
          <a:off x="0" y="1635570"/>
          <a:ext cx="5929356" cy="844136"/>
        </a:xfrm>
        <a:prstGeom prst="roundRect">
          <a:avLst>
            <a:gd name="adj" fmla="val 10000"/>
          </a:avLst>
        </a:prstGeom>
        <a:solidFill>
          <a:srgbClr val="DCF0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На несельскохозяйственные виды деятельности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b="1" kern="1200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На развитие несельскохозяйственных видов деятельности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</dsp:txBody>
      <dsp:txXfrm>
        <a:off x="1340744" y="1635570"/>
        <a:ext cx="4588612" cy="844136"/>
      </dsp:txXfrm>
    </dsp:sp>
    <dsp:sp modelId="{7864E4A7-4231-4010-BD32-AABE682C74EF}">
      <dsp:nvSpPr>
        <dsp:cNvPr id="0" name=""/>
        <dsp:cNvSpPr/>
      </dsp:nvSpPr>
      <dsp:spPr>
        <a:xfrm>
          <a:off x="135685" y="1692444"/>
          <a:ext cx="1185871" cy="669027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DFBEF0-D8BF-46CE-A2E6-9AC99608E2E7}">
      <dsp:nvSpPr>
        <dsp:cNvPr id="0" name=""/>
        <dsp:cNvSpPr/>
      </dsp:nvSpPr>
      <dsp:spPr>
        <a:xfrm>
          <a:off x="0" y="2565476"/>
          <a:ext cx="5929356" cy="1210180"/>
        </a:xfrm>
        <a:prstGeom prst="roundRect">
          <a:avLst>
            <a:gd name="adj" fmla="val 10000"/>
          </a:avLst>
        </a:prstGeom>
        <a:solidFill>
          <a:srgbClr val="DCF0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Универсальные кредитные продукты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На пополнение оборотных средств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На инвестиционные цели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На приобретение техники/оборудования под их залог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900" kern="1200" dirty="0">
            <a:solidFill>
              <a:schemeClr val="tx1">
                <a:lumMod val="95000"/>
                <a:lumOff val="5000"/>
              </a:schemeClr>
            </a:solidFill>
          </a:endParaRPr>
        </a:p>
      </dsp:txBody>
      <dsp:txXfrm>
        <a:off x="1340744" y="2565476"/>
        <a:ext cx="4588612" cy="1210180"/>
      </dsp:txXfrm>
    </dsp:sp>
    <dsp:sp modelId="{2761ECA8-5190-49D5-8BBB-B1E85571745B}">
      <dsp:nvSpPr>
        <dsp:cNvPr id="0" name=""/>
        <dsp:cNvSpPr/>
      </dsp:nvSpPr>
      <dsp:spPr>
        <a:xfrm>
          <a:off x="150663" y="2647952"/>
          <a:ext cx="1100014" cy="101844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E1EC91-5D6B-49D2-B3FD-D87C6D0BD661}">
      <dsp:nvSpPr>
        <dsp:cNvPr id="0" name=""/>
        <dsp:cNvSpPr/>
      </dsp:nvSpPr>
      <dsp:spPr>
        <a:xfrm>
          <a:off x="0" y="3826702"/>
          <a:ext cx="5929356" cy="1548733"/>
        </a:xfrm>
        <a:prstGeom prst="roundRect">
          <a:avLst>
            <a:gd name="adj" fmla="val 10000"/>
          </a:avLst>
        </a:prstGeom>
        <a:solidFill>
          <a:srgbClr val="DCF0C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t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Прочие кредитные продукты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rPr>
            <a:t> </a:t>
          </a:r>
          <a:endParaRPr lang="ru-RU" sz="1000" b="1" kern="1200" dirty="0">
            <a:solidFill>
              <a:schemeClr val="tx1">
                <a:lumMod val="95000"/>
                <a:lumOff val="5000"/>
              </a:schemeClr>
            </a:solidFill>
            <a:latin typeface="+mn-lt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</a:t>
          </a:r>
          <a:r>
            <a:rPr lang="ru-RU" sz="1000" kern="1200" dirty="0" err="1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Госконтракт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Персональный овердрафт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Овердрафт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smtClean="0">
              <a:solidFill>
                <a:schemeClr val="tx1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rPr>
            <a:t>  прочие</a:t>
          </a:r>
          <a:endParaRPr lang="ru-RU" sz="1000" kern="1200" dirty="0">
            <a:solidFill>
              <a:schemeClr val="tx1"/>
            </a:solidFill>
            <a:latin typeface="Arial" panose="020B0604020202020204" pitchFamily="34" charset="0"/>
            <a:ea typeface="Times New Roman"/>
            <a:cs typeface="Arial" panose="020B0604020202020204" pitchFamily="34" charset="0"/>
          </a:endParaRPr>
        </a:p>
      </dsp:txBody>
      <dsp:txXfrm>
        <a:off x="1340744" y="3826702"/>
        <a:ext cx="4588612" cy="1548733"/>
      </dsp:txXfrm>
    </dsp:sp>
    <dsp:sp modelId="{5D895102-11CD-4F96-A852-90A65C16E664}">
      <dsp:nvSpPr>
        <dsp:cNvPr id="0" name=""/>
        <dsp:cNvSpPr/>
      </dsp:nvSpPr>
      <dsp:spPr>
        <a:xfrm>
          <a:off x="145421" y="3924982"/>
          <a:ext cx="1185871" cy="123898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0847A5-906E-45F7-8470-0BA05900E6F1}">
      <dsp:nvSpPr>
        <dsp:cNvPr id="0" name=""/>
        <dsp:cNvSpPr/>
      </dsp:nvSpPr>
      <dsp:spPr>
        <a:xfrm>
          <a:off x="2583571" y="1"/>
          <a:ext cx="1749387" cy="102688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rgbClr val="3D5D19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algn="ctr" defTabSz="182563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/>
              <a:ea typeface="+mj-ea"/>
              <a:cs typeface="Arial"/>
            </a:rPr>
            <a:t>Упрощение процедуры получения кредита</a:t>
          </a:r>
          <a:endParaRPr lang="ru-RU" sz="1400" b="1" kern="1200" dirty="0">
            <a:solidFill>
              <a:schemeClr val="tx1"/>
            </a:solidFill>
            <a:latin typeface="Arial"/>
            <a:ea typeface="+mj-ea"/>
            <a:cs typeface="Arial"/>
          </a:endParaRPr>
        </a:p>
      </dsp:txBody>
      <dsp:txXfrm>
        <a:off x="2633699" y="50129"/>
        <a:ext cx="1649131" cy="926630"/>
      </dsp:txXfrm>
    </dsp:sp>
    <dsp:sp modelId="{D9A38BEE-ADC2-4205-9472-31B761443720}">
      <dsp:nvSpPr>
        <dsp:cNvPr id="0" name=""/>
        <dsp:cNvSpPr/>
      </dsp:nvSpPr>
      <dsp:spPr>
        <a:xfrm>
          <a:off x="1332024" y="493497"/>
          <a:ext cx="4100383" cy="4100383"/>
        </a:xfrm>
        <a:custGeom>
          <a:avLst/>
          <a:gdLst/>
          <a:ahLst/>
          <a:cxnLst/>
          <a:rect l="0" t="0" r="0" b="0"/>
          <a:pathLst>
            <a:path>
              <a:moveTo>
                <a:pt x="3010767" y="238954"/>
              </a:moveTo>
              <a:arcTo wR="2050191" hR="2050191" stAng="17876334" swAng="1849952"/>
            </a:path>
          </a:pathLst>
        </a:custGeom>
        <a:noFill/>
        <a:ln w="63500" cap="flat" cmpd="sng" algn="ctr">
          <a:solidFill>
            <a:srgbClr val="3D5D1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C73BC2-9B35-411C-8CC5-A055C15ECBB1}">
      <dsp:nvSpPr>
        <dsp:cNvPr id="0" name=""/>
        <dsp:cNvSpPr/>
      </dsp:nvSpPr>
      <dsp:spPr>
        <a:xfrm>
          <a:off x="4495289" y="1490279"/>
          <a:ext cx="1749387" cy="102688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rgbClr val="3D5D19"/>
          </a:solidFill>
        </a:ln>
        <a:effectLst>
          <a:outerShdw blurRad="50800" dist="38100" dir="18900000" algn="b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algn="ctr" defTabSz="182563" rtl="0" eaLnBrk="1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/>
              <a:ea typeface="+mj-ea"/>
              <a:cs typeface="Arial"/>
            </a:rPr>
            <a:t>Сокращение сроков принятия решений по кредитным заявкам</a:t>
          </a:r>
        </a:p>
      </dsp:txBody>
      <dsp:txXfrm>
        <a:off x="4545417" y="1540407"/>
        <a:ext cx="1649131" cy="926630"/>
      </dsp:txXfrm>
    </dsp:sp>
    <dsp:sp modelId="{EC8F41D5-F848-4977-B584-C07A8FAE4DBA}">
      <dsp:nvSpPr>
        <dsp:cNvPr id="0" name=""/>
        <dsp:cNvSpPr/>
      </dsp:nvSpPr>
      <dsp:spPr>
        <a:xfrm>
          <a:off x="1359001" y="676459"/>
          <a:ext cx="4100383" cy="4100383"/>
        </a:xfrm>
        <a:custGeom>
          <a:avLst/>
          <a:gdLst/>
          <a:ahLst/>
          <a:cxnLst/>
          <a:rect l="0" t="0" r="0" b="0"/>
          <a:pathLst>
            <a:path>
              <a:moveTo>
                <a:pt x="4090821" y="1852407"/>
              </a:moveTo>
              <a:arcTo wR="2050191" hR="2050191" stAng="21267840" swAng="1960568"/>
            </a:path>
          </a:pathLst>
        </a:custGeom>
        <a:noFill/>
        <a:ln w="63500" cap="flat" cmpd="sng" algn="ctr">
          <a:solidFill>
            <a:srgbClr val="3D5D1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AFEE62-7DDB-448B-8C0C-8B083FFA192D}">
      <dsp:nvSpPr>
        <dsp:cNvPr id="0" name=""/>
        <dsp:cNvSpPr/>
      </dsp:nvSpPr>
      <dsp:spPr>
        <a:xfrm>
          <a:off x="3912468" y="3672333"/>
          <a:ext cx="1749387" cy="102688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rgbClr val="3D5D19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/>
              <a:ea typeface="+mj-ea"/>
              <a:cs typeface="Arial"/>
            </a:rPr>
            <a:t>Оценка реального финансового состояния  бизнеса клиента</a:t>
          </a:r>
          <a:endParaRPr lang="ru-RU" sz="1400" b="1" kern="1200" dirty="0">
            <a:solidFill>
              <a:schemeClr val="tx1"/>
            </a:solidFill>
            <a:latin typeface="Arial"/>
            <a:ea typeface="+mj-ea"/>
            <a:cs typeface="Arial"/>
          </a:endParaRPr>
        </a:p>
      </dsp:txBody>
      <dsp:txXfrm>
        <a:off x="3962596" y="3722461"/>
        <a:ext cx="1649131" cy="926630"/>
      </dsp:txXfrm>
    </dsp:sp>
    <dsp:sp modelId="{4BF910D4-8487-4271-836F-D67C55163721}">
      <dsp:nvSpPr>
        <dsp:cNvPr id="0" name=""/>
        <dsp:cNvSpPr/>
      </dsp:nvSpPr>
      <dsp:spPr>
        <a:xfrm>
          <a:off x="1492178" y="560682"/>
          <a:ext cx="4100383" cy="4100383"/>
        </a:xfrm>
        <a:custGeom>
          <a:avLst/>
          <a:gdLst/>
          <a:ahLst/>
          <a:cxnLst/>
          <a:rect l="0" t="0" r="0" b="0"/>
          <a:pathLst>
            <a:path>
              <a:moveTo>
                <a:pt x="2411533" y="4068289"/>
              </a:moveTo>
              <a:arcTo wR="2050191" hR="2050191" stAng="4790924" swAng="1474426"/>
            </a:path>
          </a:pathLst>
        </a:custGeom>
        <a:noFill/>
        <a:ln w="63500" cap="flat" cmpd="sng" algn="ctr">
          <a:solidFill>
            <a:srgbClr val="3D5D1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A6BB4F-AA69-46E7-AD27-F8E791077B10}">
      <dsp:nvSpPr>
        <dsp:cNvPr id="0" name=""/>
        <dsp:cNvSpPr/>
      </dsp:nvSpPr>
      <dsp:spPr>
        <a:xfrm>
          <a:off x="1273726" y="3681849"/>
          <a:ext cx="1749387" cy="102688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rgbClr val="3D5D19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/>
              <a:ea typeface="+mj-ea"/>
              <a:cs typeface="Arial"/>
            </a:rPr>
            <a:t>Повышение качества сервиса</a:t>
          </a:r>
          <a:endParaRPr lang="ru-RU" sz="1400" b="1" kern="1200" dirty="0">
            <a:solidFill>
              <a:schemeClr val="tx1"/>
            </a:solidFill>
            <a:latin typeface="Arial"/>
            <a:ea typeface="+mj-ea"/>
            <a:cs typeface="Arial"/>
          </a:endParaRPr>
        </a:p>
      </dsp:txBody>
      <dsp:txXfrm>
        <a:off x="1323854" y="3731977"/>
        <a:ext cx="1649131" cy="926630"/>
      </dsp:txXfrm>
    </dsp:sp>
    <dsp:sp modelId="{4748D842-13B8-41A6-85C3-ECDDB1AD6B23}">
      <dsp:nvSpPr>
        <dsp:cNvPr id="0" name=""/>
        <dsp:cNvSpPr/>
      </dsp:nvSpPr>
      <dsp:spPr>
        <a:xfrm>
          <a:off x="1376880" y="558528"/>
          <a:ext cx="4100383" cy="4100383"/>
        </a:xfrm>
        <a:custGeom>
          <a:avLst/>
          <a:gdLst/>
          <a:ahLst/>
          <a:cxnLst/>
          <a:rect l="0" t="0" r="0" b="0"/>
          <a:pathLst>
            <a:path>
              <a:moveTo>
                <a:pt x="297066" y="3113130"/>
              </a:moveTo>
              <a:arcTo wR="2050191" hR="2050191" stAng="8926267" swAng="1991319"/>
            </a:path>
          </a:pathLst>
        </a:custGeom>
        <a:noFill/>
        <a:ln w="63500" cap="flat" cmpd="sng" algn="ctr">
          <a:solidFill>
            <a:srgbClr val="3D5D1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85959AE-C808-453F-9DA0-538D264D9AD9}">
      <dsp:nvSpPr>
        <dsp:cNvPr id="0" name=""/>
        <dsp:cNvSpPr/>
      </dsp:nvSpPr>
      <dsp:spPr>
        <a:xfrm>
          <a:off x="579487" y="1499791"/>
          <a:ext cx="1749387" cy="1026886"/>
        </a:xfrm>
        <a:prstGeom prst="roundRect">
          <a:avLst/>
        </a:prstGeom>
        <a:solidFill>
          <a:schemeClr val="accent3">
            <a:lumMod val="40000"/>
            <a:lumOff val="60000"/>
          </a:schemeClr>
        </a:solidFill>
        <a:ln>
          <a:solidFill>
            <a:srgbClr val="3D5D19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  <a:latin typeface="Arial"/>
              <a:ea typeface="+mj-ea"/>
              <a:cs typeface="Arial"/>
            </a:rPr>
            <a:t>Внедрение</a:t>
          </a:r>
          <a:r>
            <a:rPr lang="ru-RU" sz="1400" kern="12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ru-RU" sz="1400" b="1" kern="1200" dirty="0" smtClean="0">
              <a:solidFill>
                <a:schemeClr val="tx1"/>
              </a:solidFill>
              <a:latin typeface="Arial"/>
              <a:ea typeface="+mj-ea"/>
              <a:cs typeface="Arial"/>
            </a:rPr>
            <a:t>конвейерных технологий</a:t>
          </a:r>
          <a:endParaRPr lang="ru-RU" sz="1400" b="1" kern="1200" dirty="0">
            <a:solidFill>
              <a:schemeClr val="tx1"/>
            </a:solidFill>
            <a:latin typeface="Arial"/>
            <a:ea typeface="+mj-ea"/>
            <a:cs typeface="Arial"/>
          </a:endParaRPr>
        </a:p>
      </dsp:txBody>
      <dsp:txXfrm>
        <a:off x="629615" y="1549919"/>
        <a:ext cx="1649131" cy="926630"/>
      </dsp:txXfrm>
    </dsp:sp>
    <dsp:sp modelId="{24B04981-EDE4-483B-9B7A-C47EF3EE1627}">
      <dsp:nvSpPr>
        <dsp:cNvPr id="0" name=""/>
        <dsp:cNvSpPr/>
      </dsp:nvSpPr>
      <dsp:spPr>
        <a:xfrm>
          <a:off x="1384937" y="506146"/>
          <a:ext cx="4100383" cy="4100383"/>
        </a:xfrm>
        <a:custGeom>
          <a:avLst/>
          <a:gdLst/>
          <a:ahLst/>
          <a:cxnLst/>
          <a:rect l="0" t="0" r="0" b="0"/>
          <a:pathLst>
            <a:path>
              <a:moveTo>
                <a:pt x="299493" y="983261"/>
              </a:moveTo>
              <a:arcTo wR="2050191" hR="2050191" stAng="12681567" swAng="2025579"/>
            </a:path>
          </a:pathLst>
        </a:custGeom>
        <a:noFill/>
        <a:ln w="63500" cap="flat" cmpd="sng" algn="ctr">
          <a:solidFill>
            <a:srgbClr val="3D5D19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0995" cy="488711"/>
          </a:xfrm>
          <a:prstGeom prst="rect">
            <a:avLst/>
          </a:prstGeom>
        </p:spPr>
        <p:txBody>
          <a:bodyPr vert="horz" lIns="90068" tIns="45034" rIns="90068" bIns="450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5918" y="2"/>
            <a:ext cx="2880995" cy="488711"/>
          </a:xfrm>
          <a:prstGeom prst="rect">
            <a:avLst/>
          </a:prstGeom>
        </p:spPr>
        <p:txBody>
          <a:bodyPr vert="horz" lIns="90068" tIns="45034" rIns="90068" bIns="45034" rtlCol="0"/>
          <a:lstStyle>
            <a:lvl1pPr algn="r">
              <a:defRPr sz="1200"/>
            </a:lvl1pPr>
          </a:lstStyle>
          <a:p>
            <a:fld id="{EADB0FB0-3C62-1C48-BA2C-E64FC818D929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283832"/>
            <a:ext cx="2880995" cy="488711"/>
          </a:xfrm>
          <a:prstGeom prst="rect">
            <a:avLst/>
          </a:prstGeom>
        </p:spPr>
        <p:txBody>
          <a:bodyPr vert="horz" lIns="90068" tIns="45034" rIns="90068" bIns="450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5918" y="9283832"/>
            <a:ext cx="2880995" cy="488711"/>
          </a:xfrm>
          <a:prstGeom prst="rect">
            <a:avLst/>
          </a:prstGeom>
        </p:spPr>
        <p:txBody>
          <a:bodyPr vert="horz" lIns="90068" tIns="45034" rIns="90068" bIns="45034" rtlCol="0" anchor="b"/>
          <a:lstStyle>
            <a:lvl1pPr algn="r">
              <a:defRPr sz="1200"/>
            </a:lvl1pPr>
          </a:lstStyle>
          <a:p>
            <a:fld id="{CD09FB03-C25D-EC45-8679-323D7FF561F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4309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880995" cy="488711"/>
          </a:xfrm>
          <a:prstGeom prst="rect">
            <a:avLst/>
          </a:prstGeom>
        </p:spPr>
        <p:txBody>
          <a:bodyPr vert="horz" lIns="90068" tIns="45034" rIns="90068" bIns="4503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5918" y="2"/>
            <a:ext cx="2880995" cy="488711"/>
          </a:xfrm>
          <a:prstGeom prst="rect">
            <a:avLst/>
          </a:prstGeom>
        </p:spPr>
        <p:txBody>
          <a:bodyPr vert="horz" lIns="90068" tIns="45034" rIns="90068" bIns="45034" rtlCol="0"/>
          <a:lstStyle>
            <a:lvl1pPr algn="r">
              <a:defRPr sz="1200"/>
            </a:lvl1pPr>
          </a:lstStyle>
          <a:p>
            <a:fld id="{8598F4DC-BCE6-2446-A1A8-CC4AAF21363C}" type="datetimeFigureOut">
              <a:rPr lang="en-US" smtClean="0"/>
              <a:pPr/>
              <a:t>3/6/2017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79475" y="731838"/>
            <a:ext cx="4889500" cy="366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068" tIns="45034" rIns="90068" bIns="4503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845" y="4642763"/>
            <a:ext cx="5318760" cy="4398407"/>
          </a:xfrm>
          <a:prstGeom prst="rect">
            <a:avLst/>
          </a:prstGeom>
        </p:spPr>
        <p:txBody>
          <a:bodyPr vert="horz" lIns="90068" tIns="45034" rIns="90068" bIns="45034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283832"/>
            <a:ext cx="2880995" cy="488711"/>
          </a:xfrm>
          <a:prstGeom prst="rect">
            <a:avLst/>
          </a:prstGeom>
        </p:spPr>
        <p:txBody>
          <a:bodyPr vert="horz" lIns="90068" tIns="45034" rIns="90068" bIns="4503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5918" y="9283832"/>
            <a:ext cx="2880995" cy="488711"/>
          </a:xfrm>
          <a:prstGeom prst="rect">
            <a:avLst/>
          </a:prstGeom>
        </p:spPr>
        <p:txBody>
          <a:bodyPr vert="horz" lIns="90068" tIns="45034" rIns="90068" bIns="45034" rtlCol="0" anchor="b"/>
          <a:lstStyle>
            <a:lvl1pPr algn="r">
              <a:defRPr sz="1200"/>
            </a:lvl1pPr>
          </a:lstStyle>
          <a:p>
            <a:fld id="{AABFBB40-FA29-6444-9356-6DDD483715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6456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Источник:</a:t>
            </a:r>
            <a:r>
              <a:rPr lang="ru-RU" baseline="0" dirty="0" smtClean="0"/>
              <a:t> Карточка кредитного продукта «Доступный», введена в действие приказом Банка от 10.08.2011 № 350-ОД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100084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Источник:</a:t>
            </a:r>
            <a:r>
              <a:rPr lang="ru-RU" baseline="0" dirty="0" smtClean="0"/>
              <a:t> Карточка кредитного продукта «Доступный», введена в действие </a:t>
            </a:r>
            <a:r>
              <a:rPr lang="ru-RU" baseline="0" smtClean="0"/>
              <a:t>приказом Банка от 10.08.2011 № 350-ОД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08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Источник:</a:t>
            </a:r>
            <a:r>
              <a:rPr lang="ru-RU" baseline="0" dirty="0" smtClean="0"/>
              <a:t> Карточка кредитного продукта «Доступный», введена в действие </a:t>
            </a:r>
            <a:r>
              <a:rPr lang="ru-RU" baseline="0" smtClean="0"/>
              <a:t>приказом Банка от 10.08.2011 № 350-ОД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0084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Pattern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336800"/>
            <a:ext cx="9144000" cy="2171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2540000"/>
            <a:ext cx="3788829" cy="1752600"/>
          </a:xfrm>
        </p:spPr>
        <p:txBody>
          <a:bodyPr bIns="187200" anchor="ctr">
            <a:normAutofit/>
          </a:bodyPr>
          <a:lstStyle>
            <a:lvl1pPr algn="l">
              <a:defRPr sz="2400" b="1" cap="none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7" name="Rectangle 6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562100"/>
            <a:ext cx="8296552" cy="4470400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DDF61C1-2457-E848-BB6B-E1DA9A54977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Main Patter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49400"/>
            <a:ext cx="9233611" cy="4724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714500"/>
            <a:ext cx="4168434" cy="4334934"/>
          </a:xfrm>
        </p:spPr>
        <p:txBody>
          <a:bodyPr/>
          <a:lstStyle>
            <a:lvl1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1pPr>
            <a:lvl2pPr>
              <a:buClr>
                <a:srgbClr val="8EC02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C02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EC02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EC02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304800" y="6527720"/>
            <a:ext cx="2019300" cy="3302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594067" y="534396"/>
            <a:ext cx="4168434" cy="633943"/>
          </a:xfrm>
        </p:spPr>
        <p:txBody>
          <a:bodyPr anchor="ctr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61284" y="6527720"/>
            <a:ext cx="21336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DDF61C1-2457-E848-BB6B-E1DA9A54977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534396"/>
            <a:ext cx="4600233" cy="633943"/>
          </a:xfrm>
        </p:spPr>
        <p:txBody>
          <a:bodyPr anchor="ctr"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67" y="1549399"/>
            <a:ext cx="4038600" cy="447040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buClr>
                <a:srgbClr val="266234"/>
              </a:buClr>
              <a:buSzPct val="120000"/>
              <a:buFont typeface="Arial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584" y="1549399"/>
            <a:ext cx="4038600" cy="4470401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6761284" y="65277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DDF61C1-2457-E848-BB6B-E1DA9A549776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pic>
        <p:nvPicPr>
          <p:cNvPr id="15" name="Picture 14" descr="Logo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67" y="1549400"/>
            <a:ext cx="3944066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67" y="1880365"/>
            <a:ext cx="3944066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216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502" y="1549400"/>
            <a:ext cx="4119682" cy="330964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2" y="1880365"/>
            <a:ext cx="4119682" cy="4088636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180000" rIns="216000" bIns="936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068" y="1274549"/>
            <a:ext cx="8296552" cy="4999251"/>
          </a:xfrm>
        </p:spPr>
        <p:txBody>
          <a:bodyPr/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Название презентации (задается в настройках footer)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Main Patter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501" y="1274549"/>
            <a:ext cx="8530977" cy="49992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 anchor="t">
            <a:normAutofit/>
          </a:bodyPr>
          <a:lstStyle>
            <a:lvl1pPr>
              <a:defRPr sz="1600"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5067" y="1405468"/>
            <a:ext cx="4461933" cy="4732866"/>
          </a:xfrm>
        </p:spPr>
        <p:txBody>
          <a:bodyPr/>
          <a:lstStyle>
            <a:lvl1pPr>
              <a:buFontTx/>
              <a:buBlip>
                <a:blip r:embed="rId3"/>
              </a:buBlip>
              <a:defRPr>
                <a:solidFill>
                  <a:schemeClr val="bg1"/>
                </a:solidFill>
              </a:defRPr>
            </a:lvl1pPr>
            <a:lvl2pPr>
              <a:buClr>
                <a:srgbClr val="8EC02F"/>
              </a:buClr>
              <a:defRPr>
                <a:solidFill>
                  <a:schemeClr val="bg1"/>
                </a:solidFill>
              </a:defRPr>
            </a:lvl2pPr>
            <a:lvl3pPr>
              <a:buClr>
                <a:srgbClr val="8EC02F"/>
              </a:buClr>
              <a:defRPr>
                <a:solidFill>
                  <a:schemeClr val="bg1"/>
                </a:solidFill>
              </a:defRPr>
            </a:lvl3pPr>
            <a:lvl4pPr>
              <a:buClr>
                <a:srgbClr val="8EC02F"/>
              </a:buClr>
              <a:defRPr>
                <a:solidFill>
                  <a:schemeClr val="bg1"/>
                </a:solidFill>
              </a:defRPr>
            </a:lvl4pPr>
            <a:lvl5pPr>
              <a:buClr>
                <a:srgbClr val="8EC02F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Название презентации (задается в настройках footer)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4067" y="1282715"/>
            <a:ext cx="4038600" cy="494875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buClr>
                <a:srgbClr val="266234"/>
              </a:buClr>
              <a:buSzPct val="120000"/>
              <a:buFont typeface="Arial"/>
              <a:buChar char="•"/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3584" y="1282715"/>
            <a:ext cx="4038600" cy="494875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Название презентации (задается в настройках footer)</a:t>
            </a:r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4067" y="1240602"/>
            <a:ext cx="3944066" cy="639762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4067" y="1880365"/>
            <a:ext cx="3944066" cy="4359568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2160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62502" y="1240602"/>
            <a:ext cx="4119682" cy="639762"/>
          </a:xfrm>
          <a:solidFill>
            <a:srgbClr val="008000"/>
          </a:solidFill>
        </p:spPr>
        <p:txBody>
          <a:bodyPr lIns="144000" anchor="ctr">
            <a:normAutofit/>
          </a:bodyPr>
          <a:lstStyle>
            <a:lvl1pPr marL="0" indent="0">
              <a:buNone/>
              <a:defRPr sz="12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62502" y="1880365"/>
            <a:ext cx="4119682" cy="4359568"/>
          </a:xfr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txBody>
          <a:bodyPr lIns="144000" tIns="180000" rIns="216000" bIns="93600"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 smtClean="0"/>
              <a:t>Click to edit Master text styles</a:t>
            </a:r>
          </a:p>
          <a:p>
            <a:pPr lvl="1"/>
            <a:r>
              <a:rPr lang="ru-RU" dirty="0" smtClean="0"/>
              <a:t>Second level</a:t>
            </a:r>
          </a:p>
          <a:p>
            <a:pPr lvl="2"/>
            <a:r>
              <a:rPr lang="ru-RU" dirty="0" smtClean="0"/>
              <a:t>Third level</a:t>
            </a:r>
          </a:p>
          <a:p>
            <a:pPr lvl="3"/>
            <a:r>
              <a:rPr lang="ru-RU" dirty="0" smtClean="0"/>
              <a:t>Fourth level</a:t>
            </a:r>
          </a:p>
          <a:p>
            <a:pPr lvl="4"/>
            <a:r>
              <a:rPr lang="ru-RU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3"/>
          </p:nvPr>
        </p:nvSpPr>
        <p:spPr>
          <a:xfrm>
            <a:off x="6748584" y="338992"/>
            <a:ext cx="2133600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Название презентации (задается в настройках footer)</a:t>
            </a:r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338992"/>
            <a:ext cx="126000" cy="5934808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2" y="-1495"/>
            <a:ext cx="9326880" cy="6998208"/>
          </a:xfrm>
          <a:prstGeom prst="rect">
            <a:avLst/>
          </a:prstGeom>
          <a:solidFill>
            <a:srgbClr val="9ACD3F"/>
          </a:solidFill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94066" y="1540933"/>
            <a:ext cx="5374933" cy="1286934"/>
          </a:xfrm>
        </p:spPr>
        <p:txBody>
          <a:bodyPr anchor="ctr">
            <a:normAutofit/>
          </a:bodyPr>
          <a:lstStyle>
            <a:lvl1pPr>
              <a:defRPr sz="2400" baseline="0"/>
            </a:lvl1pPr>
          </a:lstStyle>
          <a:p>
            <a:r>
              <a:rPr lang="ru-RU" dirty="0" smtClean="0"/>
              <a:t>Закрывающий слайд презентации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4068" y="3462867"/>
            <a:ext cx="2818050" cy="2277534"/>
          </a:xfrm>
        </p:spPr>
        <p:txBody>
          <a:bodyPr anchor="b">
            <a:normAutofit/>
          </a:bodyPr>
          <a:lstStyle>
            <a:lvl1pPr marL="3175" indent="-3175">
              <a:buNone/>
              <a:defRPr sz="1000" baseline="0"/>
            </a:lvl1pPr>
          </a:lstStyle>
          <a:p>
            <a:pPr lvl="0"/>
            <a:r>
              <a:rPr lang="ru-RU" dirty="0" smtClean="0"/>
              <a:t>Текст закрывающего слайда, реквизиты, контактная информация.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33609" cy="432108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overs Fields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9233609" cy="4321087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592670" y="534397"/>
            <a:ext cx="3788829" cy="633943"/>
          </a:xfrm>
        </p:spPr>
        <p:txBody>
          <a:bodyPr anchor="ctr"/>
          <a:lstStyle>
            <a:lvl1pPr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586321" y="4480105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86321" y="5449760"/>
            <a:ext cx="7649629" cy="48114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6496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6496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 userDrawn="1"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Gras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326880" cy="699820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1748692"/>
            <a:ext cx="126000" cy="5259285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440271" y="2332386"/>
            <a:ext cx="7471829" cy="843148"/>
          </a:xfrm>
        </p:spPr>
        <p:txBody>
          <a:bodyPr anchor="b"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ru-RU" dirty="0" smtClean="0"/>
              <a:t>Заголовок презентации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0271" y="3492033"/>
            <a:ext cx="7471829" cy="1294448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41865" y="3333772"/>
            <a:ext cx="8687437" cy="1588"/>
          </a:xfrm>
          <a:prstGeom prst="line">
            <a:avLst/>
          </a:prstGeom>
          <a:ln w="635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s Stripes 0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3"/>
            <a:ext cx="77724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chemeClr val="tx1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40270" y="2936127"/>
            <a:ext cx="7772400" cy="150018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 smtClean="0"/>
              <a:t>Подзаголовок раздела презентации</a:t>
            </a:r>
            <a:endParaRPr lang="en-GB" dirty="0" smtClean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535050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s Stripes 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33611" cy="69282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0270" y="1642533"/>
            <a:ext cx="7772400" cy="1099609"/>
          </a:xfrm>
        </p:spPr>
        <p:txBody>
          <a:bodyPr anchor="b">
            <a:normAutofit/>
          </a:bodyPr>
          <a:lstStyle>
            <a:lvl1pPr algn="l">
              <a:defRPr sz="2400" b="1" cap="none">
                <a:solidFill>
                  <a:srgbClr val="000000"/>
                </a:solidFill>
              </a:defRPr>
            </a:lvl1pPr>
          </a:lstStyle>
          <a:p>
            <a:r>
              <a:rPr lang="ru-RU" dirty="0" smtClean="0"/>
              <a:t>Заголовок раздела презентации</a:t>
            </a:r>
            <a:endParaRPr lang="en-US" dirty="0"/>
          </a:p>
        </p:txBody>
      </p:sp>
      <p:pic>
        <p:nvPicPr>
          <p:cNvPr id="6" name="Picture 5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13" y="534396"/>
            <a:ext cx="3200187" cy="633942"/>
          </a:xfrm>
          <a:prstGeom prst="rect">
            <a:avLst/>
          </a:prstGeom>
        </p:spPr>
      </p:pic>
      <p:sp>
        <p:nvSpPr>
          <p:cNvPr id="9" name="Text Placeholder 11"/>
          <p:cNvSpPr>
            <a:spLocks noGrp="1"/>
          </p:cNvSpPr>
          <p:nvPr>
            <p:ph type="body" sz="quarter" idx="10" hasCustomPrompt="1"/>
          </p:nvPr>
        </p:nvSpPr>
        <p:spPr>
          <a:xfrm>
            <a:off x="440270" y="534397"/>
            <a:ext cx="3788829" cy="633943"/>
          </a:xfrm>
        </p:spPr>
        <p:txBody>
          <a:bodyPr anchor="ctr"/>
          <a:lstStyle>
            <a:lvl1pPr>
              <a:buNone/>
              <a:defRPr baseline="0"/>
            </a:lvl1pPr>
          </a:lstStyle>
          <a:p>
            <a:pPr lvl="0"/>
            <a:r>
              <a:rPr lang="ru-RU" dirty="0" smtClean="0"/>
              <a:t>С нами надежно.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439738" y="2936875"/>
            <a:ext cx="7772932" cy="2989263"/>
          </a:xfrm>
        </p:spPr>
        <p:txBody>
          <a:bodyPr numCol="2">
            <a:normAutofit/>
          </a:bodyPr>
          <a:lstStyle>
            <a:lvl1pPr marL="180975" marR="0" indent="-163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400"/>
              </a:spcAft>
              <a:buClrTx/>
              <a:buSzPct val="100000"/>
              <a:buFontTx/>
              <a:buBlip>
                <a:blip r:embed="rId4"/>
              </a:buBlip>
              <a:tabLst/>
              <a:defRPr sz="1300" baseline="0"/>
            </a:lvl1pPr>
          </a:lstStyle>
          <a:p>
            <a:pPr lvl="0"/>
            <a:r>
              <a:rPr lang="ru-RU" dirty="0" smtClean="0"/>
              <a:t>Содержание раздела презентации</a:t>
            </a:r>
          </a:p>
          <a:p>
            <a:pPr lvl="0"/>
            <a:r>
              <a:rPr lang="ru-RU" dirty="0" smtClean="0"/>
              <a:t>Содержание раздела презентации</a:t>
            </a:r>
          </a:p>
          <a:p>
            <a:pPr marL="180975" marR="0" lvl="0" indent="-163513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100000"/>
              <a:buFontTx/>
              <a:buBlip>
                <a:blip r:embed="rId4"/>
              </a:buBlip>
              <a:tabLst/>
              <a:defRPr/>
            </a:pPr>
            <a:r>
              <a:rPr lang="ru-RU" dirty="0" smtClean="0"/>
              <a:t>Содержание раздела презентации</a:t>
            </a:r>
            <a:endParaRPr lang="en-US" dirty="0" smtClean="0"/>
          </a:p>
          <a:p>
            <a:pPr lvl="0"/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535050" y="2835279"/>
            <a:ext cx="8707158" cy="1588"/>
          </a:xfrm>
          <a:prstGeom prst="line">
            <a:avLst/>
          </a:prstGeom>
          <a:ln w="6350" cap="flat" cmpd="sng" algn="ctr">
            <a:solidFill>
              <a:srgbClr val="8EC02F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 userDrawn="1"/>
        </p:nvSpPr>
        <p:spPr>
          <a:xfrm>
            <a:off x="0" y="534397"/>
            <a:ext cx="126000" cy="633942"/>
          </a:xfrm>
          <a:prstGeom prst="rect">
            <a:avLst/>
          </a:prstGeom>
          <a:solidFill>
            <a:srgbClr val="F6BC1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94067" y="338992"/>
            <a:ext cx="4168434" cy="5452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dirty="0" smtClean="0"/>
              <a:t>Заголовок слайда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2300" y="1274549"/>
            <a:ext cx="8268320" cy="4999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Click to edit Master text styles</a:t>
            </a:r>
          </a:p>
          <a:p>
            <a:pPr lvl="1"/>
            <a:r>
              <a:rPr lang="ru-RU" smtClean="0"/>
              <a:t>Second level</a:t>
            </a:r>
          </a:p>
          <a:p>
            <a:pPr lvl="2"/>
            <a:r>
              <a:rPr lang="ru-RU" smtClean="0"/>
              <a:t>Third level</a:t>
            </a:r>
          </a:p>
          <a:p>
            <a:pPr lvl="3"/>
            <a:r>
              <a:rPr lang="ru-RU" smtClean="0"/>
              <a:t>Fourth level</a:t>
            </a:r>
          </a:p>
          <a:p>
            <a:pPr lvl="4"/>
            <a:r>
              <a:rPr lang="ru-RU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501808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48584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fld id="{6DDF61C1-2457-E848-BB6B-E1DA9A54977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Date Placeholder 3"/>
          <p:cNvSpPr txBox="1">
            <a:spLocks/>
          </p:cNvSpPr>
          <p:nvPr/>
        </p:nvSpPr>
        <p:spPr>
          <a:xfrm>
            <a:off x="594067" y="643882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Россельхозбанк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6637866" y="338992"/>
            <a:ext cx="2244317" cy="54529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Название презентации (задается в настройках footer)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3" r:id="rId2"/>
    <p:sldLayoutId id="2147483674" r:id="rId3"/>
    <p:sldLayoutId id="2147483675" r:id="rId4"/>
    <p:sldLayoutId id="2147483672" r:id="rId5"/>
    <p:sldLayoutId id="2147483662" r:id="rId6"/>
    <p:sldLayoutId id="2147483663" r:id="rId7"/>
    <p:sldLayoutId id="2147483664" r:id="rId8"/>
    <p:sldLayoutId id="2147483665" r:id="rId9"/>
    <p:sldLayoutId id="2147483671" r:id="rId10"/>
    <p:sldLayoutId id="2147483666" r:id="rId11"/>
    <p:sldLayoutId id="2147483677" r:id="rId12"/>
    <p:sldLayoutId id="2147483678" r:id="rId13"/>
    <p:sldLayoutId id="2147483679" r:id="rId14"/>
    <p:sldLayoutId id="2147483676" r:id="rId15"/>
    <p:sldLayoutId id="2147483667" r:id="rId16"/>
    <p:sldLayoutId id="2147483668" r:id="rId17"/>
    <p:sldLayoutId id="2147483669" r:id="rId18"/>
    <p:sldLayoutId id="2147483670" r:id="rId1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1600" b="1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975" indent="-163513" algn="l" defTabSz="457200" rtl="0" eaLnBrk="1" latinLnBrk="0" hangingPunct="1">
        <a:spcBef>
          <a:spcPct val="20000"/>
        </a:spcBef>
        <a:buSzPct val="100000"/>
        <a:buFontTx/>
        <a:buBlip>
          <a:blip r:embed="rId21"/>
        </a:buBlip>
        <a:defRPr sz="1200" kern="1200">
          <a:solidFill>
            <a:schemeClr val="tx1"/>
          </a:solidFill>
          <a:latin typeface="Arial"/>
          <a:ea typeface="+mn-ea"/>
          <a:cs typeface="Arial"/>
        </a:defRPr>
      </a:lvl1pPr>
      <a:lvl2pPr marL="360363" indent="-179388" algn="l" defTabSz="358775" rtl="0" eaLnBrk="1" latinLnBrk="0" hangingPunct="1">
        <a:spcBef>
          <a:spcPct val="20000"/>
        </a:spcBef>
        <a:buClr>
          <a:srgbClr val="266234"/>
        </a:buClr>
        <a:buSzPct val="140000"/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2pPr>
      <a:lvl3pPr marL="536575" indent="-157163" algn="l" defTabSz="457200" rtl="0" eaLnBrk="1" latinLnBrk="0" hangingPunct="1">
        <a:spcBef>
          <a:spcPct val="20000"/>
        </a:spcBef>
        <a:buClr>
          <a:srgbClr val="266234"/>
        </a:buClr>
        <a:buSzPct val="120000"/>
        <a:buFont typeface="Wingdings" charset="2"/>
        <a:buChar char="§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715963" indent="-174625" algn="l" defTabSz="457200" rtl="0" eaLnBrk="1" latinLnBrk="0" hangingPunct="1">
        <a:spcBef>
          <a:spcPct val="20000"/>
        </a:spcBef>
        <a:buClr>
          <a:srgbClr val="266234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896938" indent="-176213" algn="l" defTabSz="457200" rtl="0" eaLnBrk="1" latinLnBrk="0" hangingPunct="1">
        <a:spcBef>
          <a:spcPct val="20000"/>
        </a:spcBef>
        <a:buClr>
          <a:srgbClr val="266234"/>
        </a:buClr>
        <a:buSzPct val="50000"/>
        <a:buFont typeface="Wingdings" charset="2"/>
        <a:buChar char="u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slideLayout" Target="../slideLayouts/slideLayout19.xml"/><Relationship Id="rId7" Type="http://schemas.openxmlformats.org/officeDocument/2006/relationships/hyperlink" Target="http://sdelanounas.ru/images/img/obj.altapress.ru/picture_width_584_69338.jpg" TargetMode="Externa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Layout" Target="../slideLayouts/slideLayout19.xml"/><Relationship Id="rId7" Type="http://schemas.openxmlformats.org/officeDocument/2006/relationships/diagramData" Target="../diagrams/data1.xml"/><Relationship Id="rId12" Type="http://schemas.openxmlformats.org/officeDocument/2006/relationships/image" Target="../media/image22.jpeg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2.bin"/><Relationship Id="rId10" Type="http://schemas.openxmlformats.org/officeDocument/2006/relationships/diagramColors" Target="../diagrams/colors1.xml"/><Relationship Id="rId4" Type="http://schemas.openxmlformats.org/officeDocument/2006/relationships/notesSlide" Target="../notesSlides/notesSlide2.xml"/><Relationship Id="rId9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2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diagramLayout" Target="../diagrams/layout3.xml"/><Relationship Id="rId7" Type="http://schemas.openxmlformats.org/officeDocument/2006/relationships/hyperlink" Target="http://www.kommersant.ru/factbook/picture/7426" TargetMode="Externa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С нами надежно</a:t>
            </a:r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en-US" dirty="0"/>
          </a:p>
        </p:txBody>
      </p:sp>
      <p:sp>
        <p:nvSpPr>
          <p:cNvPr id="3" name="Title 10"/>
          <p:cNvSpPr txBox="1">
            <a:spLocks/>
          </p:cNvSpPr>
          <p:nvPr/>
        </p:nvSpPr>
        <p:spPr>
          <a:xfrm>
            <a:off x="368305" y="1826320"/>
            <a:ext cx="5556245" cy="1610965"/>
          </a:xfrm>
          <a:prstGeom prst="rect">
            <a:avLst/>
          </a:prstGeom>
        </p:spPr>
        <p:txBody>
          <a:bodyPr vert="horz" lIns="91440" tIns="45720" rIns="91440" bIns="18720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400" b="1" kern="1200" cap="none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Кредитные продукты для </a:t>
            </a:r>
          </a:p>
          <a:p>
            <a:r>
              <a:rPr lang="ru-RU" sz="2800" dirty="0" smtClean="0">
                <a:latin typeface="Calibri" pitchFamily="34" charset="0"/>
                <a:cs typeface="Calibri" pitchFamily="34" charset="0"/>
              </a:rPr>
              <a:t>КФХ</a:t>
            </a:r>
            <a:endParaRPr lang="ru-RU" sz="28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12"/>
          <p:cNvSpPr>
            <a:spLocks noGrp="1"/>
          </p:cNvSpPr>
          <p:nvPr>
            <p:ph type="sldNum" sz="quarter" idx="4294967295"/>
          </p:nvPr>
        </p:nvSpPr>
        <p:spPr>
          <a:xfrm>
            <a:off x="7010400" y="6527800"/>
            <a:ext cx="2133600" cy="365125"/>
          </a:xfrm>
        </p:spPr>
        <p:txBody>
          <a:bodyPr/>
          <a:lstStyle/>
          <a:p>
            <a:fld id="{6DDF61C1-2457-E848-BB6B-E1DA9A549776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8" name="Content Placeholder 5"/>
          <p:cNvSpPr txBox="1">
            <a:spLocks/>
          </p:cNvSpPr>
          <p:nvPr/>
        </p:nvSpPr>
        <p:spPr>
          <a:xfrm>
            <a:off x="5309346" y="1792625"/>
            <a:ext cx="3570407" cy="197927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/>
          </a:bodyPr>
          <a:lstStyle>
            <a:lvl1pPr marL="180975" indent="-163513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363" indent="-179388" algn="l" defTabSz="358775" rtl="0" eaLnBrk="1" latinLnBrk="0" hangingPunct="1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6575" indent="-15716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5963" indent="-174625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621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lvl="4" indent="0">
              <a:buFont typeface="Wingdings" charset="2"/>
              <a:buNone/>
            </a:pPr>
            <a:endParaRPr lang="ru-RU" sz="1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индивидуальный подход к каждому клиенту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широкая линейка кредитных продуктов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ü"/>
            </a:pPr>
            <a:r>
              <a:rPr lang="ru-RU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поддержка в получении субсидированных кредитов</a:t>
            </a:r>
          </a:p>
          <a:p>
            <a:pPr marL="720725" lvl="4" indent="0">
              <a:buFont typeface="Wingdings" charset="2"/>
              <a:buNone/>
            </a:pPr>
            <a:endParaRPr lang="ru-RU" sz="1400" i="1" dirty="0" smtClean="0"/>
          </a:p>
          <a:p>
            <a:pPr lvl="4">
              <a:buFont typeface="Wingdings" panose="05000000000000000000" pitchFamily="2" charset="2"/>
              <a:buChar char="Ø"/>
            </a:pPr>
            <a:endParaRPr lang="ru-RU" sz="1400" i="1" dirty="0" smtClean="0"/>
          </a:p>
          <a:p>
            <a:pPr lvl="4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lvl="4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3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2" y="5008784"/>
            <a:ext cx="601842" cy="1169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254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3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149" y="5331445"/>
            <a:ext cx="454025" cy="619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988" y="5574288"/>
            <a:ext cx="1325782" cy="67203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1143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Стрелка вправо с вырезом 44"/>
          <p:cNvSpPr/>
          <p:nvPr/>
        </p:nvSpPr>
        <p:spPr>
          <a:xfrm>
            <a:off x="4114800" y="2428875"/>
            <a:ext cx="1095376" cy="638175"/>
          </a:xfrm>
          <a:prstGeom prst="notchedRightArrow">
            <a:avLst/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Выгнутая влево стрелка 46"/>
          <p:cNvSpPr/>
          <p:nvPr/>
        </p:nvSpPr>
        <p:spPr>
          <a:xfrm>
            <a:off x="2640878" y="3926463"/>
            <a:ext cx="1552575" cy="1743075"/>
          </a:xfrm>
          <a:prstGeom prst="curvedRightArrow">
            <a:avLst>
              <a:gd name="adj1" fmla="val 25000"/>
              <a:gd name="adj2" fmla="val 50000"/>
              <a:gd name="adj3" fmla="val 25614"/>
            </a:avLst>
          </a:prstGeom>
          <a:noFill/>
          <a:ln w="254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9" name="Content Placeholder 5"/>
          <p:cNvSpPr txBox="1">
            <a:spLocks/>
          </p:cNvSpPr>
          <p:nvPr/>
        </p:nvSpPr>
        <p:spPr>
          <a:xfrm>
            <a:off x="4633071" y="4864695"/>
            <a:ext cx="3570407" cy="1012230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fontScale="92500"/>
          </a:bodyPr>
          <a:lstStyle>
            <a:lvl1pPr marL="180975" indent="-163513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363" indent="-179388" algn="l" defTabSz="358775" rtl="0" eaLnBrk="1" latinLnBrk="0" hangingPunct="1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6575" indent="-15716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5963" indent="-174625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621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универсальные кредитные продукты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специальные программы кредитования</a:t>
            </a:r>
          </a:p>
          <a:p>
            <a:pPr marL="285750" indent="-285750">
              <a:lnSpc>
                <a:spcPct val="90000"/>
              </a:lnSpc>
              <a:buFont typeface="Wingdings" pitchFamily="2" charset="2"/>
              <a:buChar char="ü"/>
            </a:pPr>
            <a:r>
              <a:rPr lang="ru-RU" sz="14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кредитные продукты для агропромышленного комплекса</a:t>
            </a:r>
          </a:p>
          <a:p>
            <a:pPr marL="285750" lvl="4" indent="-285750">
              <a:lnSpc>
                <a:spcPct val="90000"/>
              </a:lnSpc>
              <a:buSzPct val="100000"/>
              <a:buFont typeface="Wingdings" pitchFamily="2" charset="2"/>
              <a:buChar char="ü"/>
            </a:pPr>
            <a:endParaRPr lang="ru-RU" sz="14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lvl="4">
              <a:buFont typeface="Wingdings" panose="05000000000000000000" pitchFamily="2" charset="2"/>
              <a:buChar char="Ø"/>
            </a:pPr>
            <a:endParaRPr lang="ru-RU" sz="1400" i="1" dirty="0" smtClean="0"/>
          </a:p>
          <a:p>
            <a:pPr lvl="4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lvl="4">
              <a:buFont typeface="Wingdings" panose="05000000000000000000" pitchFamily="2" charset="2"/>
              <a:buChar char="Ø"/>
            </a:pPr>
            <a:endParaRPr lang="ru-RU" sz="1800" b="1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4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6" name="Content Placeholder 5"/>
          <p:cNvSpPr txBox="1">
            <a:spLocks/>
          </p:cNvSpPr>
          <p:nvPr/>
        </p:nvSpPr>
        <p:spPr>
          <a:xfrm>
            <a:off x="540341" y="1765975"/>
            <a:ext cx="3570407" cy="2139275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vert="horz" lIns="91440" tIns="45720" rIns="91440" bIns="45720" rtlCol="0">
            <a:normAutofit fontScale="85000" lnSpcReduction="20000"/>
          </a:bodyPr>
          <a:lstStyle>
            <a:lvl1pPr marL="180975" indent="-163513" algn="l" defTabSz="457200" rtl="0" eaLnBrk="1" latinLnBrk="0" hangingPunct="1">
              <a:spcBef>
                <a:spcPct val="20000"/>
              </a:spcBef>
              <a:buSzPct val="100000"/>
              <a:buFontTx/>
              <a:buBlip>
                <a:blip r:embed="rId2"/>
              </a:buBlip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360363" indent="-179388" algn="l" defTabSz="358775" rtl="0" eaLnBrk="1" latinLnBrk="0" hangingPunct="1">
              <a:spcBef>
                <a:spcPct val="20000"/>
              </a:spcBef>
              <a:buClr>
                <a:srgbClr val="266234"/>
              </a:buClr>
              <a:buSzPct val="140000"/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536575" indent="-15716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120000"/>
              <a:buFont typeface="Wingdings" charset="2"/>
              <a:buChar char="§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715963" indent="-174625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896938" indent="-176213" algn="l" defTabSz="457200" rtl="0" eaLnBrk="1" latinLnBrk="0" hangingPunct="1">
              <a:spcBef>
                <a:spcPct val="20000"/>
              </a:spcBef>
              <a:buClr>
                <a:srgbClr val="266234"/>
              </a:buClr>
              <a:buSzPct val="50000"/>
              <a:buFont typeface="Wingdings" charset="2"/>
              <a:buChar char="u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20725" lvl="4" indent="0">
              <a:buFont typeface="Wingdings" charset="2"/>
              <a:buNone/>
            </a:pPr>
            <a:endParaRPr lang="ru-RU" sz="1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специализируется на финансировании АПК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100% акций находятся в собственности государства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2-е место в банковской системе РФ по размеру банковской сети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5-е место в банковской системе РФ по объему активов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5-е место в банковской системе РФ по размеру кредитного портфеля</a:t>
            </a:r>
          </a:p>
          <a:p>
            <a:pPr marL="285750" indent="-285750">
              <a:buFont typeface="Wingdings" pitchFamily="2" charset="2"/>
              <a:buChar char="ü"/>
            </a:pPr>
            <a:r>
              <a:rPr lang="ru-RU" sz="13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5-е место в банковской системе РФ по размеру собственного капитала</a:t>
            </a: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ü"/>
            </a:pPr>
            <a:endParaRPr lang="ru-RU" sz="1400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80000"/>
              </a:lnSpc>
              <a:buFont typeface="Wingdings" pitchFamily="2" charset="2"/>
              <a:buChar char="ü"/>
            </a:pP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0725" lvl="4" indent="0">
              <a:buFont typeface="Wingdings" charset="2"/>
              <a:buNone/>
            </a:pPr>
            <a:endParaRPr lang="ru-RU" sz="1400" i="1" dirty="0" smtClean="0"/>
          </a:p>
          <a:p>
            <a:pPr lvl="4">
              <a:buFont typeface="Wingdings" panose="05000000000000000000" pitchFamily="2" charset="2"/>
              <a:buChar char="Ø"/>
            </a:pPr>
            <a:endParaRPr lang="ru-RU" sz="1400" i="1" dirty="0" smtClean="0"/>
          </a:p>
          <a:p>
            <a:pPr lvl="4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lvl="4">
              <a:buFont typeface="Wingdings" panose="05000000000000000000" pitchFamily="2" charset="2"/>
              <a:buChar char="Ø"/>
            </a:pPr>
            <a:endParaRPr lang="ru-RU" dirty="0" smtClean="0"/>
          </a:p>
          <a:p>
            <a:pPr lvl="4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5" name="Pentagon 88"/>
          <p:cNvSpPr/>
          <p:nvPr/>
        </p:nvSpPr>
        <p:spPr bwMode="auto">
          <a:xfrm>
            <a:off x="166304" y="895350"/>
            <a:ext cx="8903949" cy="5446226"/>
          </a:xfrm>
          <a:prstGeom prst="homePlate">
            <a:avLst>
              <a:gd name="adj" fmla="val 0"/>
            </a:avLst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85"/>
          <p:cNvSpPr/>
          <p:nvPr/>
        </p:nvSpPr>
        <p:spPr>
          <a:xfrm rot="5400000">
            <a:off x="2159668" y="-286329"/>
            <a:ext cx="360293" cy="391192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marL="0" lvl="1" algn="ctr">
              <a:lnSpc>
                <a:spcPct val="80000"/>
              </a:lnSpc>
            </a:pPr>
            <a:r>
              <a:rPr lang="ru-RU" sz="1600" b="1" dirty="0" smtClean="0">
                <a:solidFill>
                  <a:srgbClr val="0D4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АО «</a:t>
            </a:r>
            <a:r>
              <a:rPr lang="ru-RU" sz="1600" b="1" dirty="0" err="1" smtClean="0">
                <a:solidFill>
                  <a:srgbClr val="0D4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Россельхозбанк</a:t>
            </a:r>
            <a:r>
              <a:rPr lang="ru-RU" sz="1600" b="1" dirty="0" smtClean="0">
                <a:solidFill>
                  <a:srgbClr val="0D4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сегодня</a:t>
            </a:r>
            <a:endParaRPr lang="ru-RU" sz="1600" b="1" dirty="0">
              <a:solidFill>
                <a:srgbClr val="0D4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85"/>
          <p:cNvSpPr/>
          <p:nvPr/>
        </p:nvSpPr>
        <p:spPr>
          <a:xfrm rot="5400000">
            <a:off x="6574304" y="-494602"/>
            <a:ext cx="360293" cy="43268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marL="0" lvl="1" algn="ctr">
              <a:lnSpc>
                <a:spcPct val="80000"/>
              </a:lnSpc>
            </a:pPr>
            <a:r>
              <a:rPr lang="ru-RU" sz="1600" b="1" dirty="0" smtClean="0">
                <a:solidFill>
                  <a:srgbClr val="0D4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 Банка</a:t>
            </a:r>
            <a:endParaRPr lang="ru-RU" sz="1600" b="1" dirty="0">
              <a:solidFill>
                <a:srgbClr val="0D4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angle 85"/>
          <p:cNvSpPr/>
          <p:nvPr/>
        </p:nvSpPr>
        <p:spPr>
          <a:xfrm rot="5400000">
            <a:off x="6587918" y="2468066"/>
            <a:ext cx="360293" cy="42995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marL="0" lvl="1" algn="ctr">
              <a:lnSpc>
                <a:spcPct val="80000"/>
              </a:lnSpc>
            </a:pPr>
            <a:r>
              <a:rPr lang="ru-RU" sz="1600" b="1" dirty="0" smtClean="0">
                <a:solidFill>
                  <a:srgbClr val="0D452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предлагаем</a:t>
            </a:r>
            <a:endParaRPr lang="ru-RU" sz="1600" b="1" dirty="0">
              <a:solidFill>
                <a:srgbClr val="0D4528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"/>
          <p:cNvSpPr txBox="1">
            <a:spLocks/>
          </p:cNvSpPr>
          <p:nvPr/>
        </p:nvSpPr>
        <p:spPr>
          <a:xfrm>
            <a:off x="166306" y="343043"/>
            <a:ext cx="8873519" cy="374221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>
            <a:lvl1pPr defTabSz="182563">
              <a:spcBef>
                <a:spcPct val="0"/>
              </a:spcBef>
              <a:buNone/>
              <a:defRPr sz="1600" b="1">
                <a:latin typeface="Arial"/>
                <a:ea typeface="+mj-ea"/>
                <a:cs typeface="Arial"/>
              </a:defRPr>
            </a:lvl1pPr>
          </a:lstStyle>
          <a:p>
            <a:r>
              <a:rPr lang="ru-RU" dirty="0" smtClean="0">
                <a:solidFill>
                  <a:srgbClr val="2B6030"/>
                </a:solidFill>
              </a:rPr>
              <a:t>О  БАНКЕ</a:t>
            </a:r>
            <a:endParaRPr lang="ru-RU" dirty="0">
              <a:solidFill>
                <a:srgbClr val="2B603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1227220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56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itle 1"/>
          <p:cNvSpPr txBox="1">
            <a:spLocks/>
          </p:cNvSpPr>
          <p:nvPr/>
        </p:nvSpPr>
        <p:spPr>
          <a:xfrm>
            <a:off x="166306" y="155933"/>
            <a:ext cx="8873519" cy="374221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>
            <a:lvl1pPr defTabSz="182563">
              <a:spcBef>
                <a:spcPct val="0"/>
              </a:spcBef>
              <a:buNone/>
              <a:defRPr sz="1600" b="1">
                <a:latin typeface="Arial"/>
                <a:ea typeface="+mj-ea"/>
                <a:cs typeface="Arial"/>
              </a:defRPr>
            </a:lvl1pPr>
          </a:lstStyle>
          <a:p>
            <a:r>
              <a:rPr lang="ru-RU" sz="1400" dirty="0" smtClean="0">
                <a:solidFill>
                  <a:srgbClr val="2B6030"/>
                </a:solidFill>
              </a:rPr>
              <a:t>Кредит </a:t>
            </a:r>
            <a:r>
              <a:rPr lang="ru-RU" sz="1400" dirty="0">
                <a:solidFill>
                  <a:srgbClr val="2B6030"/>
                </a:solidFill>
              </a:rPr>
              <a:t>под залог приобретаемой техники</a:t>
            </a:r>
            <a:r>
              <a:rPr lang="en-US" sz="1400" dirty="0">
                <a:solidFill>
                  <a:srgbClr val="2B6030"/>
                </a:solidFill>
              </a:rPr>
              <a:t>/ </a:t>
            </a:r>
            <a:r>
              <a:rPr lang="ru-RU" sz="1400" dirty="0" smtClean="0">
                <a:solidFill>
                  <a:srgbClr val="2B6030"/>
                </a:solidFill>
              </a:rPr>
              <a:t>оборудования</a:t>
            </a:r>
            <a:endParaRPr lang="ru-RU" sz="1400" dirty="0">
              <a:solidFill>
                <a:srgbClr val="2B6030"/>
              </a:solidFill>
            </a:endParaRPr>
          </a:p>
        </p:txBody>
      </p:sp>
      <p:sp>
        <p:nvSpPr>
          <p:cNvPr id="88" name="Pentagon 87"/>
          <p:cNvSpPr/>
          <p:nvPr/>
        </p:nvSpPr>
        <p:spPr bwMode="auto">
          <a:xfrm>
            <a:off x="4593063" y="530154"/>
            <a:ext cx="4386462" cy="2405438"/>
          </a:xfrm>
          <a:prstGeom prst="homePlate">
            <a:avLst>
              <a:gd name="adj" fmla="val 0"/>
            </a:avLst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Pentagon 88"/>
          <p:cNvSpPr/>
          <p:nvPr/>
        </p:nvSpPr>
        <p:spPr bwMode="auto">
          <a:xfrm>
            <a:off x="166304" y="530153"/>
            <a:ext cx="4386462" cy="5975421"/>
          </a:xfrm>
          <a:prstGeom prst="homePlate">
            <a:avLst>
              <a:gd name="adj" fmla="val 0"/>
            </a:avLst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69782" y="3323493"/>
            <a:ext cx="2101418" cy="34368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лет -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для б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 техники</a:t>
            </a: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лет -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для новой техники</a:t>
            </a:r>
          </a:p>
        </p:txBody>
      </p:sp>
      <p:sp>
        <p:nvSpPr>
          <p:cNvPr id="134" name="Line 19"/>
          <p:cNvSpPr>
            <a:spLocks noChangeShapeType="1"/>
          </p:cNvSpPr>
          <p:nvPr/>
        </p:nvSpPr>
        <p:spPr bwMode="auto">
          <a:xfrm>
            <a:off x="206886" y="2958577"/>
            <a:ext cx="4284000" cy="0"/>
          </a:xfrm>
          <a:prstGeom prst="line">
            <a:avLst/>
          </a:prstGeom>
          <a:noFill/>
          <a:ln w="9525">
            <a:solidFill>
              <a:srgbClr val="92D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166305" y="537901"/>
            <a:ext cx="4386462" cy="280633"/>
          </a:xfrm>
          <a:prstGeom prst="rect">
            <a:avLst/>
          </a:prstGeom>
          <a:solidFill>
            <a:srgbClr val="008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3875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330886" y="4244480"/>
            <a:ext cx="2150958" cy="117724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Индивидуальный график при наличии сезонности</a:t>
            </a: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Ежемесячно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ежеквартально </a:t>
            </a: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Досрочное погашение</a:t>
            </a: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Льготный период погашения до 12 мес. (новая техника), до 6-9 мес. (б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 техника)</a:t>
            </a:r>
          </a:p>
        </p:txBody>
      </p:sp>
      <p:sp>
        <p:nvSpPr>
          <p:cNvPr id="71" name="Rectangle 70"/>
          <p:cNvSpPr/>
          <p:nvPr/>
        </p:nvSpPr>
        <p:spPr>
          <a:xfrm rot="5400000">
            <a:off x="1127454" y="2371918"/>
            <a:ext cx="252029" cy="1595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marL="0" lvl="1" algn="ctr">
              <a:lnSpc>
                <a:spcPct val="80000"/>
              </a:lnSpc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59536" y="1122275"/>
            <a:ext cx="2150958" cy="1813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lvl="1" indent="-180975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>
                <a:tab pos="180975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 90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% - инновационная техника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>
                <a:tab pos="180975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 85%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с/х техника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 автотранспортные ср-в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>
                <a:tab pos="180975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 80%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с/х техника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зарубежного пр-ва, б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 техника со сроком эксплуатации 2-3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>
                <a:tab pos="180975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 70%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б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 техника со сроком эксплуатации 3-4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>
                <a:tab pos="180975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 60%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оборудование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для ремонта и обслуживания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техники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40101" y="4265365"/>
            <a:ext cx="2093862" cy="112594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Залог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приобретаемой техники</a:t>
            </a: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обеспечение –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поручительство акционеров/участников</a:t>
            </a: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Аванс из собственных средств не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менее 10-40% от стоимости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техники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Line 19"/>
          <p:cNvSpPr>
            <a:spLocks noChangeShapeType="1"/>
          </p:cNvSpPr>
          <p:nvPr/>
        </p:nvSpPr>
        <p:spPr bwMode="auto">
          <a:xfrm>
            <a:off x="188886" y="3801429"/>
            <a:ext cx="4284000" cy="0"/>
          </a:xfrm>
          <a:prstGeom prst="line">
            <a:avLst/>
          </a:prstGeom>
          <a:noFill/>
          <a:ln w="9525">
            <a:solidFill>
              <a:srgbClr val="92D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642185" y="946988"/>
            <a:ext cx="4337341" cy="1461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Заемщики – юридические лица, ИП, в том числе ИП-глава КФХ</a:t>
            </a:r>
          </a:p>
        </p:txBody>
      </p:sp>
      <p:sp>
        <p:nvSpPr>
          <p:cNvPr id="94" name="Rectangle 93"/>
          <p:cNvSpPr/>
          <p:nvPr/>
        </p:nvSpPr>
        <p:spPr>
          <a:xfrm rot="5400000">
            <a:off x="1127454" y="3216738"/>
            <a:ext cx="252029" cy="1595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marL="0" lvl="1" algn="ctr">
              <a:lnSpc>
                <a:spcPct val="80000"/>
              </a:lnSpc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</a:p>
        </p:txBody>
      </p:sp>
      <p:sp>
        <p:nvSpPr>
          <p:cNvPr id="95" name="Rectangle 94"/>
          <p:cNvSpPr/>
          <p:nvPr/>
        </p:nvSpPr>
        <p:spPr>
          <a:xfrm rot="5400000">
            <a:off x="3204242" y="177472"/>
            <a:ext cx="252000" cy="1595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marL="0" lvl="1" algn="ctr">
              <a:lnSpc>
                <a:spcPct val="80000"/>
              </a:lnSpc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Line 19"/>
          <p:cNvSpPr>
            <a:spLocks noChangeShapeType="1"/>
          </p:cNvSpPr>
          <p:nvPr/>
        </p:nvSpPr>
        <p:spPr bwMode="auto">
          <a:xfrm>
            <a:off x="-4900032" y="1794184"/>
            <a:ext cx="4284000" cy="0"/>
          </a:xfrm>
          <a:prstGeom prst="line">
            <a:avLst/>
          </a:prstGeom>
          <a:noFill/>
          <a:ln w="9525">
            <a:solidFill>
              <a:srgbClr val="92D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593064" y="537900"/>
            <a:ext cx="4386462" cy="280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к клиенту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271200" y="818534"/>
            <a:ext cx="0" cy="4677391"/>
          </a:xfrm>
          <a:prstGeom prst="line">
            <a:avLst/>
          </a:prstGeom>
          <a:noFill/>
          <a:ln w="9525">
            <a:solidFill>
              <a:srgbClr val="92D050"/>
            </a:solidFill>
            <a:prstDash val="dash"/>
            <a:round/>
            <a:headEnd/>
            <a:tailEnd/>
          </a:ln>
        </p:spPr>
      </p:cxnSp>
      <p:sp>
        <p:nvSpPr>
          <p:cNvPr id="54" name="Rectangle 53"/>
          <p:cNvSpPr/>
          <p:nvPr/>
        </p:nvSpPr>
        <p:spPr>
          <a:xfrm rot="5400000">
            <a:off x="3323029" y="2385944"/>
            <a:ext cx="223976" cy="1595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marL="0" lvl="1" algn="ctr">
              <a:lnSpc>
                <a:spcPct val="80000"/>
              </a:lnSpc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 rot="5400000">
            <a:off x="1152180" y="177485"/>
            <a:ext cx="252029" cy="1595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marL="0" lvl="1" algn="ctr">
              <a:lnSpc>
                <a:spcPct val="80000"/>
              </a:lnSpc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06886" y="1122275"/>
            <a:ext cx="2027077" cy="146193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Приобретение </a:t>
            </a:r>
            <a:r>
              <a:rPr lang="ru-RU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самоходной, прицепной, навесной </a:t>
            </a:r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с/х техники; транспорта; </a:t>
            </a:r>
            <a:r>
              <a:rPr lang="ru-RU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дорожно-строительной и коммунальной </a:t>
            </a:r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техники; б/у </a:t>
            </a:r>
            <a:r>
              <a:rPr lang="ru-RU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самоходной </a:t>
            </a:r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с/х </a:t>
            </a:r>
            <a:r>
              <a:rPr lang="ru-RU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техники; оборудования овощехранилищ, приемных пунктов молока; оборудования для ремонта и </a:t>
            </a:r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ТО; инновационной техники</a:t>
            </a:r>
            <a:endParaRPr lang="ru-RU" sz="1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30886" y="3323493"/>
            <a:ext cx="2160000" cy="34368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Единовременная выдача </a:t>
            </a: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Кредитная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линия</a:t>
            </a:r>
          </a:p>
        </p:txBody>
      </p:sp>
      <p:sp>
        <p:nvSpPr>
          <p:cNvPr id="78" name="Rectangle 89"/>
          <p:cNvSpPr/>
          <p:nvPr/>
        </p:nvSpPr>
        <p:spPr>
          <a:xfrm>
            <a:off x="4593063" y="1372984"/>
            <a:ext cx="4386462" cy="280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к  Продавцу техники/оборудования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92"/>
          <p:cNvSpPr/>
          <p:nvPr/>
        </p:nvSpPr>
        <p:spPr>
          <a:xfrm>
            <a:off x="4593064" y="1794184"/>
            <a:ext cx="4337341" cy="6360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Как российские заводы-изготовители/дистрибьюторы/торговые дома, так и зарубежные Продавцы</a:t>
            </a: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 технической поддержки реализуемой техники/оборудования</a:t>
            </a:r>
          </a:p>
        </p:txBody>
      </p:sp>
      <p:sp>
        <p:nvSpPr>
          <p:cNvPr id="86" name="Line 19"/>
          <p:cNvSpPr>
            <a:spLocks noChangeShapeType="1"/>
          </p:cNvSpPr>
          <p:nvPr/>
        </p:nvSpPr>
        <p:spPr bwMode="auto">
          <a:xfrm>
            <a:off x="197844" y="5495925"/>
            <a:ext cx="4284000" cy="0"/>
          </a:xfrm>
          <a:prstGeom prst="line">
            <a:avLst/>
          </a:prstGeom>
          <a:noFill/>
          <a:ln w="9525">
            <a:solidFill>
              <a:srgbClr val="92D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90" name="Picture 18" descr="http://sdelanounas.ru/images/img/obj.altapress.ru/picture_width_584_69338.jpg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185" y="3083298"/>
            <a:ext cx="4347187" cy="3254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Rectangle 71"/>
          <p:cNvSpPr/>
          <p:nvPr/>
        </p:nvSpPr>
        <p:spPr>
          <a:xfrm rot="5400000">
            <a:off x="2280216" y="4233352"/>
            <a:ext cx="252029" cy="29146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marL="0" lvl="1" algn="ctr">
              <a:lnSpc>
                <a:spcPct val="80000"/>
              </a:lnSpc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Процентная ставка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8887" y="5816692"/>
            <a:ext cx="4183088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(зависит от срока кредитования и финансового положения заемщика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1"/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Льготная ставка – 5 % годовых (при условии согласования Министерства с/х) 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2772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8836961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0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itle 1"/>
          <p:cNvSpPr txBox="1">
            <a:spLocks/>
          </p:cNvSpPr>
          <p:nvPr/>
        </p:nvSpPr>
        <p:spPr>
          <a:xfrm>
            <a:off x="166306" y="155933"/>
            <a:ext cx="8873519" cy="374221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>
            <a:lvl1pPr defTabSz="182563">
              <a:spcBef>
                <a:spcPct val="0"/>
              </a:spcBef>
              <a:buNone/>
              <a:defRPr sz="1600" b="1">
                <a:latin typeface="Arial"/>
                <a:ea typeface="+mj-ea"/>
                <a:cs typeface="Arial"/>
              </a:defRPr>
            </a:lvl1pPr>
          </a:lstStyle>
          <a:p>
            <a:r>
              <a:rPr lang="ru-RU" sz="1400" dirty="0" smtClean="0">
                <a:solidFill>
                  <a:srgbClr val="2B6030"/>
                </a:solidFill>
              </a:rPr>
              <a:t>Кредит «Стань фермером»</a:t>
            </a:r>
            <a:endParaRPr lang="ru-RU" sz="1400" dirty="0">
              <a:solidFill>
                <a:srgbClr val="2B6030"/>
              </a:solidFill>
            </a:endParaRPr>
          </a:p>
        </p:txBody>
      </p:sp>
      <p:sp>
        <p:nvSpPr>
          <p:cNvPr id="88" name="Pentagon 87"/>
          <p:cNvSpPr/>
          <p:nvPr/>
        </p:nvSpPr>
        <p:spPr bwMode="auto">
          <a:xfrm>
            <a:off x="4593063" y="530154"/>
            <a:ext cx="4386462" cy="2405438"/>
          </a:xfrm>
          <a:prstGeom prst="homePlate">
            <a:avLst>
              <a:gd name="adj" fmla="val 0"/>
            </a:avLst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Pentagon 88"/>
          <p:cNvSpPr/>
          <p:nvPr/>
        </p:nvSpPr>
        <p:spPr bwMode="auto">
          <a:xfrm>
            <a:off x="166304" y="530154"/>
            <a:ext cx="4386462" cy="5807418"/>
          </a:xfrm>
          <a:prstGeom prst="homePlate">
            <a:avLst>
              <a:gd name="adj" fmla="val 0"/>
            </a:avLst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69782" y="3323493"/>
            <a:ext cx="2101418" cy="489878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лет – на приобретение молодняка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 10 лет – на строительство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Line 19"/>
          <p:cNvSpPr>
            <a:spLocks noChangeShapeType="1"/>
          </p:cNvSpPr>
          <p:nvPr/>
        </p:nvSpPr>
        <p:spPr bwMode="auto">
          <a:xfrm>
            <a:off x="206886" y="2958577"/>
            <a:ext cx="4284000" cy="0"/>
          </a:xfrm>
          <a:prstGeom prst="line">
            <a:avLst/>
          </a:prstGeom>
          <a:noFill/>
          <a:ln w="9525">
            <a:solidFill>
              <a:srgbClr val="92D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166305" y="537901"/>
            <a:ext cx="4386462" cy="280633"/>
          </a:xfrm>
          <a:prstGeom prst="rect">
            <a:avLst/>
          </a:prstGeom>
          <a:solidFill>
            <a:srgbClr val="008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3875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330886" y="4244480"/>
            <a:ext cx="2150958" cy="103105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Индивидуальный график при наличии сезонности</a:t>
            </a: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Ежемесячно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ежеквартально </a:t>
            </a: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Досрочное погашение</a:t>
            </a: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Льготный период погашения до 12 мес. </a:t>
            </a:r>
          </a:p>
        </p:txBody>
      </p:sp>
      <p:sp>
        <p:nvSpPr>
          <p:cNvPr id="71" name="Rectangle 70"/>
          <p:cNvSpPr/>
          <p:nvPr/>
        </p:nvSpPr>
        <p:spPr>
          <a:xfrm rot="5400000">
            <a:off x="1127454" y="2371918"/>
            <a:ext cx="252029" cy="1595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marL="0" lvl="1" algn="ctr">
              <a:lnSpc>
                <a:spcPct val="80000"/>
              </a:lnSpc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59536" y="1122275"/>
            <a:ext cx="2150958" cy="181331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lvl="1" indent="-180975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>
                <a:tab pos="180975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 90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% - инновационная техника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>
                <a:tab pos="180975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 85%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с/х техника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и автотранспортные ср-в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РФ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>
                <a:tab pos="180975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 80%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с/х техника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зарубежного пр-ва, б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 техника со сроком эксплуатации 2-3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>
                <a:tab pos="180975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 70%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б</a:t>
            </a:r>
            <a:r>
              <a:rPr lang="en-US" sz="10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у техника со сроком эксплуатации 3-4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0975" lvl="1" indent="-180975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>
                <a:tab pos="180975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 60%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- оборудование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для ремонта и обслуживания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техники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40101" y="4265365"/>
            <a:ext cx="2093862" cy="636072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Залог имущества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обеспечение –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поручительство акционеров/участников</a:t>
            </a:r>
          </a:p>
        </p:txBody>
      </p:sp>
      <p:sp>
        <p:nvSpPr>
          <p:cNvPr id="85" name="Line 19"/>
          <p:cNvSpPr>
            <a:spLocks noChangeShapeType="1"/>
          </p:cNvSpPr>
          <p:nvPr/>
        </p:nvSpPr>
        <p:spPr bwMode="auto">
          <a:xfrm>
            <a:off x="188886" y="3801429"/>
            <a:ext cx="4284000" cy="0"/>
          </a:xfrm>
          <a:prstGeom prst="line">
            <a:avLst/>
          </a:prstGeom>
          <a:noFill/>
          <a:ln w="9525">
            <a:solidFill>
              <a:srgbClr val="92D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642185" y="946988"/>
            <a:ext cx="4337341" cy="29238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Заемщики – КФХ – юридические лица, Индивидуальные предприниматели – Главы КФХ</a:t>
            </a:r>
          </a:p>
        </p:txBody>
      </p:sp>
      <p:sp>
        <p:nvSpPr>
          <p:cNvPr id="94" name="Rectangle 93"/>
          <p:cNvSpPr/>
          <p:nvPr/>
        </p:nvSpPr>
        <p:spPr>
          <a:xfrm rot="5400000">
            <a:off x="1127454" y="3216738"/>
            <a:ext cx="252029" cy="1595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marL="0" lvl="1" algn="ctr">
              <a:lnSpc>
                <a:spcPct val="80000"/>
              </a:lnSpc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</a:p>
        </p:txBody>
      </p:sp>
      <p:sp>
        <p:nvSpPr>
          <p:cNvPr id="95" name="Rectangle 94"/>
          <p:cNvSpPr/>
          <p:nvPr/>
        </p:nvSpPr>
        <p:spPr>
          <a:xfrm rot="5400000">
            <a:off x="3204242" y="177472"/>
            <a:ext cx="252000" cy="1595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marL="0" lvl="1" algn="ctr">
              <a:lnSpc>
                <a:spcPct val="80000"/>
              </a:lnSpc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Line 19"/>
          <p:cNvSpPr>
            <a:spLocks noChangeShapeType="1"/>
          </p:cNvSpPr>
          <p:nvPr/>
        </p:nvSpPr>
        <p:spPr bwMode="auto">
          <a:xfrm>
            <a:off x="-4900032" y="1794184"/>
            <a:ext cx="4284000" cy="0"/>
          </a:xfrm>
          <a:prstGeom prst="line">
            <a:avLst/>
          </a:prstGeom>
          <a:noFill/>
          <a:ln w="9525">
            <a:solidFill>
              <a:srgbClr val="92D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593064" y="537900"/>
            <a:ext cx="4386462" cy="280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к клиенту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271200" y="818534"/>
            <a:ext cx="0" cy="4677391"/>
          </a:xfrm>
          <a:prstGeom prst="line">
            <a:avLst/>
          </a:prstGeom>
          <a:noFill/>
          <a:ln w="9525">
            <a:solidFill>
              <a:srgbClr val="92D050"/>
            </a:solidFill>
            <a:prstDash val="dash"/>
            <a:round/>
            <a:headEnd/>
            <a:tailEnd/>
          </a:ln>
        </p:spPr>
      </p:cxnSp>
      <p:sp>
        <p:nvSpPr>
          <p:cNvPr id="54" name="Rectangle 53"/>
          <p:cNvSpPr/>
          <p:nvPr/>
        </p:nvSpPr>
        <p:spPr>
          <a:xfrm rot="5400000">
            <a:off x="3323029" y="2385944"/>
            <a:ext cx="223976" cy="1595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marL="0" lvl="1" algn="ctr">
              <a:lnSpc>
                <a:spcPct val="80000"/>
              </a:lnSpc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 rot="5400000">
            <a:off x="1152180" y="177485"/>
            <a:ext cx="252029" cy="1595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marL="0" lvl="1" algn="ctr">
              <a:lnSpc>
                <a:spcPct val="80000"/>
              </a:lnSpc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06886" y="1122275"/>
            <a:ext cx="2027077" cy="2054409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Приобретение молодняка сельскохозяйственных животных на откорм; </a:t>
            </a: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Приобретение земельных участков из состава земель с/х  назначения;</a:t>
            </a: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Строительство/реконструкция/модернизация производственных и складских зданий, помещений, инженерных сетей, заграждений, сооружений</a:t>
            </a: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endParaRPr lang="ru-RU" sz="1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30886" y="3323493"/>
            <a:ext cx="2160000" cy="34368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Единовременная выдача </a:t>
            </a: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Кредитная линия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Rectangle 92"/>
          <p:cNvSpPr/>
          <p:nvPr/>
        </p:nvSpPr>
        <p:spPr>
          <a:xfrm>
            <a:off x="4642185" y="1381125"/>
            <a:ext cx="4288220" cy="112594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Основной вид деятельности – производство и/или переработка сельскохозяйственной продукции</a:t>
            </a: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Клиент отобран РЕГИОНАЛЬНОЙ конкурсной комиссией по отбору проектов начинающих фермеров (в соответствии с программой «Поддержка начинающих фермеров на 2012-2014 годы»)</a:t>
            </a: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Клиент подтвердил получение ГРАНТА в качестве государственной поддержки</a:t>
            </a:r>
          </a:p>
        </p:txBody>
      </p:sp>
      <p:sp>
        <p:nvSpPr>
          <p:cNvPr id="86" name="Line 19"/>
          <p:cNvSpPr>
            <a:spLocks noChangeShapeType="1"/>
          </p:cNvSpPr>
          <p:nvPr/>
        </p:nvSpPr>
        <p:spPr bwMode="auto">
          <a:xfrm>
            <a:off x="197844" y="5495925"/>
            <a:ext cx="4284000" cy="0"/>
          </a:xfrm>
          <a:prstGeom prst="line">
            <a:avLst/>
          </a:prstGeom>
          <a:noFill/>
          <a:ln w="9525">
            <a:solidFill>
              <a:srgbClr val="92D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93"/>
          <p:cNvSpPr/>
          <p:nvPr/>
        </p:nvSpPr>
        <p:spPr>
          <a:xfrm rot="5400000">
            <a:off x="3280350" y="3216739"/>
            <a:ext cx="252029" cy="1595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marL="0" lvl="1" algn="ctr">
              <a:lnSpc>
                <a:spcPct val="80000"/>
              </a:lnSpc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Погашение</a:t>
            </a:r>
          </a:p>
        </p:txBody>
      </p:sp>
      <p:graphicFrame>
        <p:nvGraphicFramePr>
          <p:cNvPr id="38" name="Схема 37"/>
          <p:cNvGraphicFramePr/>
          <p:nvPr>
            <p:extLst>
              <p:ext uri="{D42A27DB-BD31-4B8C-83A1-F6EECF244321}">
                <p14:modId xmlns:p14="http://schemas.microsoft.com/office/powerpoint/2010/main" val="2576850253"/>
              </p:ext>
            </p:extLst>
          </p:nvPr>
        </p:nvGraphicFramePr>
        <p:xfrm>
          <a:off x="4603064" y="2867689"/>
          <a:ext cx="4376461" cy="3469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9" name="Скругленный прямоугольник 38"/>
          <p:cNvSpPr/>
          <p:nvPr/>
        </p:nvSpPr>
        <p:spPr>
          <a:xfrm>
            <a:off x="5068118" y="5379322"/>
            <a:ext cx="1016376" cy="1050892"/>
          </a:xfrm>
          <a:prstGeom prst="roundRect">
            <a:avLst/>
          </a:prstGeom>
          <a:solidFill>
            <a:srgbClr val="FCC57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Определиться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с идеей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бизнеса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и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составить  </a:t>
            </a:r>
            <a:endParaRPr lang="en-US" sz="8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  <a:p>
            <a:pPr algn="ctr">
              <a:defRPr/>
            </a:pP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бизнес-план</a:t>
            </a: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5198669" y="3910320"/>
            <a:ext cx="1164031" cy="710090"/>
          </a:xfrm>
          <a:prstGeom prst="roundRect">
            <a:avLst/>
          </a:prstGeom>
          <a:solidFill>
            <a:srgbClr val="FCC57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Обратиться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в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РСХБ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за консультацией</a:t>
            </a: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6592407" y="4389029"/>
            <a:ext cx="1114425" cy="864096"/>
          </a:xfrm>
          <a:prstGeom prst="roundRect">
            <a:avLst/>
          </a:prstGeom>
          <a:solidFill>
            <a:srgbClr val="FCC57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Получить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государственный грант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7238780" y="3148199"/>
            <a:ext cx="936104" cy="692284"/>
          </a:xfrm>
          <a:prstGeom prst="roundRect">
            <a:avLst/>
          </a:prstGeom>
          <a:solidFill>
            <a:srgbClr val="FCC574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Получить </a:t>
            </a:r>
            <a:r>
              <a:rPr lang="ru-RU" sz="800" dirty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кредит в </a:t>
            </a:r>
            <a:r>
              <a:rPr lang="ru-RU" sz="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 Black" pitchFamily="34" charset="0"/>
              </a:rPr>
              <a:t>РСХБ</a:t>
            </a:r>
            <a:endParaRPr lang="ru-RU" sz="800" dirty="0">
              <a:solidFill>
                <a:schemeClr val="tx1">
                  <a:lumMod val="95000"/>
                  <a:lumOff val="5000"/>
                </a:schemeClr>
              </a:solidFill>
              <a:latin typeface="Arial Black" pitchFamily="34" charset="0"/>
            </a:endParaRPr>
          </a:p>
        </p:txBody>
      </p:sp>
      <p:pic>
        <p:nvPicPr>
          <p:cNvPr id="43" name="Picture 4" descr="http://img0.liveinternet.ru/images/attach/c/3/75/656/75656412_nfndhnfndhdhdhndhndhundhdhun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833" y="4901437"/>
            <a:ext cx="1437168" cy="1436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914525" y="561950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4" name="Rectangle 71"/>
          <p:cNvSpPr/>
          <p:nvPr/>
        </p:nvSpPr>
        <p:spPr>
          <a:xfrm rot="5400000">
            <a:off x="2280216" y="4233352"/>
            <a:ext cx="252029" cy="29146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marL="0" lvl="1" algn="ctr">
              <a:lnSpc>
                <a:spcPct val="80000"/>
              </a:lnSpc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Процентная ставка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6511" y="5804170"/>
            <a:ext cx="4136513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18,16%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(зависит от срока кредитования и финансового положения заемщика)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56127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Object 2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63364040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91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itle 1"/>
          <p:cNvSpPr txBox="1">
            <a:spLocks/>
          </p:cNvSpPr>
          <p:nvPr/>
        </p:nvSpPr>
        <p:spPr>
          <a:xfrm>
            <a:off x="166306" y="155933"/>
            <a:ext cx="8873519" cy="374221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>
            <a:lvl1pPr defTabSz="182563">
              <a:spcBef>
                <a:spcPct val="0"/>
              </a:spcBef>
              <a:buNone/>
              <a:defRPr sz="1600" b="1">
                <a:latin typeface="Arial"/>
                <a:ea typeface="+mj-ea"/>
                <a:cs typeface="Arial"/>
              </a:defRPr>
            </a:lvl1pPr>
          </a:lstStyle>
          <a:p>
            <a:r>
              <a:rPr lang="ru-RU" sz="1400" dirty="0" smtClean="0">
                <a:solidFill>
                  <a:srgbClr val="2B6030"/>
                </a:solidFill>
              </a:rPr>
              <a:t>Кредит «Госконтракт» </a:t>
            </a:r>
            <a:endParaRPr lang="ru-RU" sz="1400" dirty="0">
              <a:solidFill>
                <a:srgbClr val="2B6030"/>
              </a:solidFill>
            </a:endParaRPr>
          </a:p>
        </p:txBody>
      </p:sp>
      <p:sp>
        <p:nvSpPr>
          <p:cNvPr id="88" name="Pentagon 87"/>
          <p:cNvSpPr/>
          <p:nvPr/>
        </p:nvSpPr>
        <p:spPr bwMode="auto">
          <a:xfrm>
            <a:off x="4593064" y="506036"/>
            <a:ext cx="4386462" cy="2405438"/>
          </a:xfrm>
          <a:prstGeom prst="homePlate">
            <a:avLst>
              <a:gd name="adj" fmla="val 0"/>
            </a:avLst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9" name="Pentagon 88"/>
          <p:cNvSpPr/>
          <p:nvPr/>
        </p:nvSpPr>
        <p:spPr bwMode="auto">
          <a:xfrm>
            <a:off x="166304" y="530154"/>
            <a:ext cx="4386462" cy="5807418"/>
          </a:xfrm>
          <a:prstGeom prst="homePlate">
            <a:avLst>
              <a:gd name="adj" fmla="val 0"/>
            </a:avLst>
          </a:prstGeom>
          <a:noFill/>
          <a:ln w="952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72000" tIns="0" rIns="0" bIns="0" numCol="1" rtlCol="0" anchor="ctr" anchorCtr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Rectangle 131"/>
          <p:cNvSpPr/>
          <p:nvPr/>
        </p:nvSpPr>
        <p:spPr>
          <a:xfrm>
            <a:off x="169782" y="3323493"/>
            <a:ext cx="2101418" cy="782265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 90 календарных дней – на обеспечение заявки на участие в конкурсе;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до 12 месяцев – на исполнение государственного контракта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Line 19"/>
          <p:cNvSpPr>
            <a:spLocks noChangeShapeType="1"/>
          </p:cNvSpPr>
          <p:nvPr/>
        </p:nvSpPr>
        <p:spPr bwMode="auto">
          <a:xfrm>
            <a:off x="206886" y="2958577"/>
            <a:ext cx="4284000" cy="0"/>
          </a:xfrm>
          <a:prstGeom prst="line">
            <a:avLst/>
          </a:prstGeom>
          <a:noFill/>
          <a:ln w="9525">
            <a:solidFill>
              <a:srgbClr val="92D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Rectangle 137"/>
          <p:cNvSpPr/>
          <p:nvPr/>
        </p:nvSpPr>
        <p:spPr>
          <a:xfrm>
            <a:off x="172725" y="506203"/>
            <a:ext cx="4386462" cy="280633"/>
          </a:xfrm>
          <a:prstGeom prst="rect">
            <a:avLst/>
          </a:prstGeom>
          <a:solidFill>
            <a:srgbClr val="008000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523875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Основные параметры</a:t>
            </a:r>
          </a:p>
        </p:txBody>
      </p:sp>
      <p:sp>
        <p:nvSpPr>
          <p:cNvPr id="52" name="Rectangle 51"/>
          <p:cNvSpPr/>
          <p:nvPr/>
        </p:nvSpPr>
        <p:spPr>
          <a:xfrm>
            <a:off x="2330886" y="4244480"/>
            <a:ext cx="2150958" cy="1074653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Единовременно – в течение 5 дней со дня заключения гос.  контракта либо со дня подписания протокола</a:t>
            </a: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defRPr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Индивидуальный график погашения – с учетом исполнения госконтракта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Rectangle 70"/>
          <p:cNvSpPr/>
          <p:nvPr/>
        </p:nvSpPr>
        <p:spPr>
          <a:xfrm rot="5400000">
            <a:off x="1127454" y="2371918"/>
            <a:ext cx="252029" cy="1595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marL="0" lvl="1" algn="ctr">
              <a:lnSpc>
                <a:spcPct val="80000"/>
              </a:lnSpc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Срок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359536" y="1122275"/>
            <a:ext cx="2150958" cy="180562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80975" lvl="1" indent="-180975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>
                <a:tab pos="180975" algn="l"/>
              </a:tabLst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размере 5 %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начальной цены государственного (муниципального) контракта, но не более 3 000 000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 – на цели обеспечения заявки на участие в конкурсе;</a:t>
            </a:r>
          </a:p>
          <a:p>
            <a:pPr marL="180975" lvl="1" indent="-180975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  <a:tabLst>
                <a:tab pos="180975" algn="l"/>
              </a:tabLst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В размере 5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от начальной цены государственного (муниципального) контракта, но не более 3 000 000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руб. – на цели обеспечения исполнения гос. контракта</a:t>
            </a: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58750" y="4486255"/>
            <a:ext cx="2093862" cy="103105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Залог имущества</a:t>
            </a: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Дополнительное обеспечение – поручительство акционеров/участников</a:t>
            </a: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Line 19"/>
          <p:cNvSpPr>
            <a:spLocks noChangeShapeType="1"/>
          </p:cNvSpPr>
          <p:nvPr/>
        </p:nvSpPr>
        <p:spPr bwMode="auto">
          <a:xfrm>
            <a:off x="188886" y="3801429"/>
            <a:ext cx="4284000" cy="0"/>
          </a:xfrm>
          <a:prstGeom prst="line">
            <a:avLst/>
          </a:prstGeom>
          <a:noFill/>
          <a:ln w="9525">
            <a:solidFill>
              <a:srgbClr val="92D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4642185" y="946988"/>
            <a:ext cx="4337341" cy="191590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Заемщики – юридические лица, Индивидуальные предприниматели, КФХ, участвующие в размещении заказов на выполнение государственных (муниципальных) контрактов;</a:t>
            </a: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Срок деятельности – не менее 12 месяцев;</a:t>
            </a: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Соответствие требованиям Феде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рального закона №94-ФЗ «О размещении заказов на поставки товаров, выполнение работ, оказание услуг для государственных и муниципальных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нужд;</a:t>
            </a: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endParaRPr lang="ru-RU" sz="1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Rectangle 93"/>
          <p:cNvSpPr/>
          <p:nvPr/>
        </p:nvSpPr>
        <p:spPr>
          <a:xfrm rot="5400000">
            <a:off x="1003230" y="3507544"/>
            <a:ext cx="252029" cy="1595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marL="0" lvl="1" algn="ctr">
              <a:lnSpc>
                <a:spcPct val="80000"/>
              </a:lnSpc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Обеспечение</a:t>
            </a:r>
          </a:p>
        </p:txBody>
      </p:sp>
      <p:sp>
        <p:nvSpPr>
          <p:cNvPr id="95" name="Rectangle 94"/>
          <p:cNvSpPr/>
          <p:nvPr/>
        </p:nvSpPr>
        <p:spPr>
          <a:xfrm rot="5400000">
            <a:off x="3204242" y="177472"/>
            <a:ext cx="252000" cy="1595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marL="0" lvl="1" algn="ctr">
              <a:lnSpc>
                <a:spcPct val="80000"/>
              </a:lnSpc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Сумма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Line 19"/>
          <p:cNvSpPr>
            <a:spLocks noChangeShapeType="1"/>
          </p:cNvSpPr>
          <p:nvPr/>
        </p:nvSpPr>
        <p:spPr bwMode="auto">
          <a:xfrm>
            <a:off x="-4900032" y="1794184"/>
            <a:ext cx="4284000" cy="0"/>
          </a:xfrm>
          <a:prstGeom prst="line">
            <a:avLst/>
          </a:prstGeom>
          <a:noFill/>
          <a:ln w="9525">
            <a:solidFill>
              <a:srgbClr val="92D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Rectangle 89"/>
          <p:cNvSpPr/>
          <p:nvPr/>
        </p:nvSpPr>
        <p:spPr>
          <a:xfrm>
            <a:off x="4593064" y="506036"/>
            <a:ext cx="4386462" cy="28080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Требования к клиенту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>
            <a:off x="2271200" y="818534"/>
            <a:ext cx="0" cy="4677391"/>
          </a:xfrm>
          <a:prstGeom prst="line">
            <a:avLst/>
          </a:prstGeom>
          <a:noFill/>
          <a:ln w="9525">
            <a:solidFill>
              <a:srgbClr val="92D050"/>
            </a:solidFill>
            <a:prstDash val="dash"/>
            <a:round/>
            <a:headEnd/>
            <a:tailEnd/>
          </a:ln>
        </p:spPr>
      </p:cxnSp>
      <p:sp>
        <p:nvSpPr>
          <p:cNvPr id="54" name="Rectangle 53"/>
          <p:cNvSpPr/>
          <p:nvPr/>
        </p:nvSpPr>
        <p:spPr>
          <a:xfrm rot="5400000">
            <a:off x="3323029" y="2385944"/>
            <a:ext cx="223976" cy="1595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marL="0" lvl="1" algn="ctr">
              <a:lnSpc>
                <a:spcPct val="80000"/>
              </a:lnSpc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Форма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 rot="5400000">
            <a:off x="1152180" y="177485"/>
            <a:ext cx="252029" cy="1595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marL="0" lvl="1" algn="ctr">
              <a:lnSpc>
                <a:spcPct val="80000"/>
              </a:lnSpc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06886" y="1122275"/>
            <a:ext cx="2027077" cy="1031051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Обеспечение заявки на участие в </a:t>
            </a:r>
            <a:r>
              <a:rPr lang="ru-RU" sz="1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конкурсе/аукционе;</a:t>
            </a:r>
          </a:p>
          <a:p>
            <a:pPr marL="0" lvl="1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</a:pPr>
            <a:endParaRPr lang="ru-RU" sz="1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Обеспечения исполнения государственного контракта</a:t>
            </a:r>
          </a:p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endParaRPr lang="ru-RU" sz="1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2330886" y="3323493"/>
            <a:ext cx="2160000" cy="146194"/>
          </a:xfrm>
          <a:prstGeom prst="rect">
            <a:avLst/>
          </a:prstGeom>
          <a:noFill/>
        </p:spPr>
        <p:txBody>
          <a:bodyPr wrap="square" lIns="0" tIns="0" rIns="0" bIns="0" anchor="t">
            <a:spAutoFit/>
          </a:bodyPr>
          <a:lstStyle/>
          <a:p>
            <a:pPr marL="171450" lvl="1" indent="-171450" defTabSz="871888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Единовременная выдача </a:t>
            </a:r>
          </a:p>
        </p:txBody>
      </p:sp>
      <p:sp>
        <p:nvSpPr>
          <p:cNvPr id="86" name="Line 19"/>
          <p:cNvSpPr>
            <a:spLocks noChangeShapeType="1"/>
          </p:cNvSpPr>
          <p:nvPr/>
        </p:nvSpPr>
        <p:spPr bwMode="auto">
          <a:xfrm>
            <a:off x="197844" y="5495925"/>
            <a:ext cx="4284000" cy="0"/>
          </a:xfrm>
          <a:prstGeom prst="line">
            <a:avLst/>
          </a:prstGeom>
          <a:noFill/>
          <a:ln w="9525">
            <a:solidFill>
              <a:srgbClr val="92D05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ru-RU" sz="1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angle 93"/>
          <p:cNvSpPr/>
          <p:nvPr/>
        </p:nvSpPr>
        <p:spPr>
          <a:xfrm rot="5400000">
            <a:off x="3280350" y="3216739"/>
            <a:ext cx="252029" cy="159507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marL="0" lvl="1" algn="ctr">
              <a:lnSpc>
                <a:spcPct val="80000"/>
              </a:lnSpc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Погашение</a:t>
            </a:r>
          </a:p>
        </p:txBody>
      </p:sp>
      <p:pic>
        <p:nvPicPr>
          <p:cNvPr id="35" name="Picture 2" descr="F:\УПРАВЛЕНИЕ ОРГАНИЗАЦИИ КРЕДИТОВАНИЯ МБ\Отдел организации кредитования СМП\ЛИЧНЫЕ ПАПКИ СОТРУДНИКОВ\Баранов\презентации\госконтракт\картинки - аукцион\i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42" y="5101752"/>
            <a:ext cx="1103733" cy="949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" descr="F:\УПРАВЛЕНИЕ ОРГАНИЗАЦИИ КРЕДИТОВАНИЯ МБ\Отдел организации кредитования СМП\ЛИЧНЫЕ ПАПКИ СОТРУДНИКОВ\Баранов\презентации\госконтракт\картинки - аукцион\3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3931" y="5131175"/>
            <a:ext cx="1079612" cy="91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7" name="Прямая со стрелкой 36"/>
          <p:cNvCxnSpPr/>
          <p:nvPr/>
        </p:nvCxnSpPr>
        <p:spPr>
          <a:xfrm>
            <a:off x="6219825" y="4476710"/>
            <a:ext cx="1514013" cy="0"/>
          </a:xfrm>
          <a:prstGeom prst="straightConnector1">
            <a:avLst/>
          </a:prstGeom>
          <a:ln>
            <a:solidFill>
              <a:srgbClr val="0C7A3A"/>
            </a:solidFill>
            <a:headEnd type="arrow"/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4" name="Скругленный прямоугольник 43"/>
          <p:cNvSpPr/>
          <p:nvPr/>
        </p:nvSpPr>
        <p:spPr>
          <a:xfrm>
            <a:off x="4642184" y="4014277"/>
            <a:ext cx="1501441" cy="98750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заявки на участие  в аукционе/конкурсе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7810500" y="4014277"/>
            <a:ext cx="1286475" cy="987503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 исполнения государственного контракта</a:t>
            </a:r>
          </a:p>
        </p:txBody>
      </p:sp>
      <p:sp>
        <p:nvSpPr>
          <p:cNvPr id="46" name="Загнутый угол 45"/>
          <p:cNvSpPr/>
          <p:nvPr/>
        </p:nvSpPr>
        <p:spPr>
          <a:xfrm>
            <a:off x="4868442" y="3055821"/>
            <a:ext cx="3951455" cy="756084"/>
          </a:xfrm>
          <a:prstGeom prst="foldedCorner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indent="180000" algn="just"/>
            <a:endParaRPr lang="ru-RU" sz="1200" b="1" dirty="0" smtClean="0">
              <a:solidFill>
                <a:schemeClr val="tx1"/>
              </a:solidFill>
            </a:endParaRPr>
          </a:p>
          <a:p>
            <a:pPr indent="180000" algn="just"/>
            <a:r>
              <a:rPr lang="ru-RU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Кредитный продукт «Госконтракт» разработан для заемщиков, имеющих потребность в денежных средствах на: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315074" y="4566028"/>
            <a:ext cx="112395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/>
              <a:t>и/или</a:t>
            </a:r>
            <a:endParaRPr lang="ru-RU" sz="1100" dirty="0"/>
          </a:p>
        </p:txBody>
      </p:sp>
      <p:sp>
        <p:nvSpPr>
          <p:cNvPr id="34" name="Rectangle 71"/>
          <p:cNvSpPr/>
          <p:nvPr/>
        </p:nvSpPr>
        <p:spPr>
          <a:xfrm rot="5400000">
            <a:off x="2280216" y="4233352"/>
            <a:ext cx="252029" cy="291465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vert270" lIns="0" tIns="0" rIns="0" bIns="0" rtlCol="0" anchor="ctr"/>
          <a:lstStyle/>
          <a:p>
            <a:pPr marL="0" lvl="1" algn="ctr">
              <a:lnSpc>
                <a:spcPct val="80000"/>
              </a:lnSpc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Процентная ставка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6887" y="5816692"/>
            <a:ext cx="428399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15,33% </a:t>
            </a:r>
            <a:r>
              <a:rPr lang="ru-RU" sz="1000" dirty="0">
                <a:latin typeface="Arial" panose="020B0604020202020204" pitchFamily="34" charset="0"/>
                <a:cs typeface="Arial" panose="020B0604020202020204" pitchFamily="34" charset="0"/>
              </a:rPr>
              <a:t>(зависит от срока кредитования и финансового положения заемщика)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23667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9588" y="1562100"/>
            <a:ext cx="8381032" cy="4470400"/>
          </a:xfrm>
        </p:spPr>
        <p:txBody>
          <a:bodyPr>
            <a:normAutofit fontScale="92500" lnSpcReduction="20000"/>
          </a:bodyPr>
          <a:lstStyle/>
          <a:p>
            <a:pPr marL="17462" indent="0" algn="ctr">
              <a:buClr>
                <a:srgbClr val="25714B"/>
              </a:buClr>
              <a:buNone/>
              <a:defRPr/>
            </a:pPr>
            <a:r>
              <a:rPr lang="ru-RU" sz="1400" b="1" dirty="0">
                <a:latin typeface="Arial" panose="020B0604020202020204" pitchFamily="34" charset="0"/>
                <a:cs typeface="Times New Roman" pitchFamily="18" charset="0"/>
              </a:rPr>
              <a:t>Банк готов предложить широкую линейку кредитных продуктов на проведение сезонных </a:t>
            </a:r>
            <a:r>
              <a:rPr lang="ru-RU" sz="1400" b="1" dirty="0" smtClean="0">
                <a:latin typeface="Arial" panose="020B0604020202020204" pitchFamily="34" charset="0"/>
                <a:cs typeface="Times New Roman" pitchFamily="18" charset="0"/>
              </a:rPr>
              <a:t>работ</a:t>
            </a:r>
          </a:p>
          <a:p>
            <a:pPr marL="17462" indent="0" algn="ctr">
              <a:buClr>
                <a:srgbClr val="25714B"/>
              </a:buClr>
              <a:buNone/>
              <a:defRPr/>
            </a:pPr>
            <a:r>
              <a:rPr lang="ru-RU" sz="1400" b="1" dirty="0" smtClean="0">
                <a:latin typeface="Arial" panose="020B0604020202020204" pitchFamily="34" charset="0"/>
                <a:cs typeface="Times New Roman" pitchFamily="18" charset="0"/>
              </a:rPr>
              <a:t>в </a:t>
            </a:r>
            <a:r>
              <a:rPr lang="ru-RU" sz="1400" b="1" dirty="0">
                <a:latin typeface="Arial" panose="020B0604020202020204" pitchFamily="34" charset="0"/>
                <a:cs typeface="Times New Roman" pitchFamily="18" charset="0"/>
              </a:rPr>
              <a:t>зависимости от индивидуальных показателей, сроков ведения деятельности и целей.</a:t>
            </a:r>
          </a:p>
          <a:p>
            <a:pPr algn="ctr">
              <a:buClr>
                <a:srgbClr val="25714B"/>
              </a:buClr>
              <a:defRPr/>
            </a:pPr>
            <a:endParaRPr lang="ru-RU" sz="1400" b="1" dirty="0">
              <a:latin typeface="Arial" panose="020B0604020202020204" pitchFamily="34" charset="0"/>
              <a:cs typeface="Times New Roman" pitchFamily="18" charset="0"/>
            </a:endParaRPr>
          </a:p>
          <a:p>
            <a:pPr algn="just">
              <a:buClr>
                <a:srgbClr val="25714B"/>
              </a:buClr>
              <a:defRPr/>
            </a:pPr>
            <a:r>
              <a:rPr lang="ru-RU" sz="1400" b="1" dirty="0">
                <a:solidFill>
                  <a:srgbClr val="005400"/>
                </a:solidFill>
                <a:latin typeface="Arial" panose="020B0604020202020204" pitchFamily="34" charset="0"/>
                <a:cs typeface="Times New Roman" pitchFamily="18" charset="0"/>
              </a:rPr>
              <a:t>	       Виды Кредитов на цели, связанные с проведением сезонных работ:</a:t>
            </a:r>
          </a:p>
          <a:p>
            <a:pPr algn="just">
              <a:buClr>
                <a:srgbClr val="25714B"/>
              </a:buClr>
              <a:defRPr/>
            </a:pPr>
            <a:endParaRPr lang="ru-RU" sz="800" b="1" dirty="0">
              <a:solidFill>
                <a:srgbClr val="005400"/>
              </a:solidFill>
              <a:latin typeface="Arial" panose="020B0604020202020204" pitchFamily="34" charset="0"/>
              <a:cs typeface="Times New Roman" pitchFamily="18" charset="0"/>
            </a:endParaRPr>
          </a:p>
          <a:p>
            <a:pPr marL="1798638" lvl="1" indent="-285750" algn="just">
              <a:lnSpc>
                <a:spcPct val="150000"/>
              </a:lnSpc>
              <a:buClr>
                <a:srgbClr val="25714B"/>
              </a:buClr>
              <a:buFont typeface="Wingdings" pitchFamily="2" charset="2"/>
              <a:buChar char="q"/>
              <a:defRPr/>
            </a:pPr>
            <a:r>
              <a:rPr lang="ru-RU" sz="1400" b="1" dirty="0">
                <a:cs typeface="Times New Roman" pitchFamily="18" charset="0"/>
              </a:rPr>
              <a:t>Сезонный Стандарт Растениеводство</a:t>
            </a:r>
          </a:p>
          <a:p>
            <a:pPr marL="1798638" lvl="1" indent="-285750" algn="just">
              <a:lnSpc>
                <a:spcPct val="150000"/>
              </a:lnSpc>
              <a:buClr>
                <a:srgbClr val="25714B"/>
              </a:buClr>
              <a:buFont typeface="Wingdings" pitchFamily="2" charset="2"/>
              <a:buChar char="q"/>
              <a:defRPr/>
            </a:pPr>
            <a:r>
              <a:rPr lang="ru-RU" sz="1400" b="1" dirty="0">
                <a:cs typeface="Times New Roman" pitchFamily="18" charset="0"/>
              </a:rPr>
              <a:t>Сезонный Стандарт Животноводство</a:t>
            </a:r>
          </a:p>
          <a:p>
            <a:pPr marL="1798638" lvl="1" indent="-285750" algn="just">
              <a:lnSpc>
                <a:spcPct val="150000"/>
              </a:lnSpc>
              <a:buClr>
                <a:srgbClr val="25714B"/>
              </a:buClr>
              <a:buFont typeface="Wingdings" pitchFamily="2" charset="2"/>
              <a:buChar char="q"/>
              <a:defRPr/>
            </a:pPr>
            <a:r>
              <a:rPr lang="ru-RU" sz="1400" b="1" dirty="0">
                <a:cs typeface="Times New Roman" pitchFamily="18" charset="0"/>
              </a:rPr>
              <a:t>Сезонный Переработка</a:t>
            </a:r>
          </a:p>
          <a:p>
            <a:pPr marL="1798638" lvl="1" indent="-285750" algn="just">
              <a:lnSpc>
                <a:spcPct val="150000"/>
              </a:lnSpc>
              <a:buClr>
                <a:srgbClr val="25714B"/>
              </a:buClr>
              <a:buFont typeface="Wingdings" pitchFamily="2" charset="2"/>
              <a:buChar char="q"/>
              <a:defRPr/>
            </a:pPr>
            <a:r>
              <a:rPr lang="ru-RU" sz="1400" b="1" dirty="0">
                <a:cs typeface="Times New Roman" pitchFamily="18" charset="0"/>
              </a:rPr>
              <a:t>Агро-Сезон</a:t>
            </a:r>
          </a:p>
          <a:p>
            <a:pPr marL="1798638" lvl="1" indent="-285750" algn="just">
              <a:lnSpc>
                <a:spcPct val="150000"/>
              </a:lnSpc>
              <a:buClr>
                <a:srgbClr val="25714B"/>
              </a:buClr>
              <a:buFont typeface="Wingdings" pitchFamily="2" charset="2"/>
              <a:buChar char="q"/>
              <a:defRPr/>
            </a:pPr>
            <a:r>
              <a:rPr lang="ru-RU" sz="1400" b="1" dirty="0">
                <a:cs typeface="Times New Roman" pitchFamily="18" charset="0"/>
              </a:rPr>
              <a:t>Сезонный Оптимальный</a:t>
            </a:r>
          </a:p>
          <a:p>
            <a:pPr marL="1798638" lvl="1" indent="-285750" algn="just">
              <a:lnSpc>
                <a:spcPct val="150000"/>
              </a:lnSpc>
              <a:buClr>
                <a:srgbClr val="25714B"/>
              </a:buClr>
              <a:buFont typeface="Wingdings" pitchFamily="2" charset="2"/>
              <a:buChar char="q"/>
              <a:defRPr/>
            </a:pPr>
            <a:r>
              <a:rPr lang="ru-RU" sz="1400" b="1" dirty="0">
                <a:cs typeface="Times New Roman" pitchFamily="18" charset="0"/>
              </a:rPr>
              <a:t>Кредит на приобретение зерна</a:t>
            </a:r>
          </a:p>
          <a:p>
            <a:pPr marL="742950" lvl="1" indent="-285750" algn="just">
              <a:lnSpc>
                <a:spcPct val="150000"/>
              </a:lnSpc>
              <a:buClr>
                <a:srgbClr val="25714B"/>
              </a:buClr>
              <a:buFont typeface="Wingdings" pitchFamily="2" charset="2"/>
              <a:buChar char="ü"/>
              <a:defRPr/>
            </a:pPr>
            <a:endParaRPr lang="ru-RU" sz="1400" b="1" dirty="0">
              <a:solidFill>
                <a:srgbClr val="008000"/>
              </a:solidFill>
              <a:cs typeface="Times New Roman" pitchFamily="18" charset="0"/>
            </a:endParaRPr>
          </a:p>
          <a:p>
            <a:pPr marL="0" lvl="1" algn="just">
              <a:lnSpc>
                <a:spcPct val="120000"/>
              </a:lnSpc>
              <a:buClr>
                <a:srgbClr val="25714B"/>
              </a:buClr>
              <a:defRPr/>
            </a:pPr>
            <a:r>
              <a:rPr lang="ru-RU" sz="1400" b="1" dirty="0">
                <a:solidFill>
                  <a:srgbClr val="005400"/>
                </a:solidFill>
                <a:latin typeface="Arial" panose="020B0604020202020204" pitchFamily="34" charset="0"/>
                <a:cs typeface="Times New Roman" pitchFamily="18" charset="0"/>
              </a:rPr>
              <a:t>	      Ставка кредитования от </a:t>
            </a:r>
            <a:r>
              <a:rPr lang="ru-RU" sz="1400" b="1" dirty="0">
                <a:latin typeface="Arial" panose="020B0604020202020204" pitchFamily="34" charset="0"/>
                <a:cs typeface="Times New Roman" pitchFamily="18" charset="0"/>
              </a:rPr>
              <a:t>15,</a:t>
            </a:r>
            <a:r>
              <a:rPr lang="en-US" sz="1400" b="1" dirty="0" smtClean="0">
                <a:latin typeface="Arial" panose="020B0604020202020204" pitchFamily="34" charset="0"/>
                <a:cs typeface="Times New Roman" pitchFamily="18" charset="0"/>
              </a:rPr>
              <a:t>0</a:t>
            </a:r>
            <a:r>
              <a:rPr lang="ru-RU" sz="1400" b="1" dirty="0" smtClean="0">
                <a:latin typeface="Arial" panose="020B0604020202020204" pitchFamily="34" charset="0"/>
                <a:cs typeface="Times New Roman" pitchFamily="18" charset="0"/>
              </a:rPr>
              <a:t>6% </a:t>
            </a:r>
            <a:r>
              <a:rPr lang="ru-RU" sz="1400" b="1" dirty="0" smtClean="0">
                <a:latin typeface="Arial" panose="020B0604020202020204" pitchFamily="34" charset="0"/>
                <a:cs typeface="Times New Roman" pitchFamily="18" charset="0"/>
              </a:rPr>
              <a:t>годовых</a:t>
            </a:r>
          </a:p>
          <a:p>
            <a:pPr marL="0" lvl="1" algn="just">
              <a:lnSpc>
                <a:spcPct val="120000"/>
              </a:lnSpc>
              <a:buClr>
                <a:srgbClr val="25714B"/>
              </a:buClr>
              <a:defRPr/>
            </a:pPr>
            <a:r>
              <a:rPr lang="ru-RU" sz="1400" b="1" dirty="0"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1400" b="1" dirty="0" smtClean="0">
                <a:latin typeface="Arial" panose="020B0604020202020204" pitchFamily="34" charset="0"/>
                <a:cs typeface="Times New Roman" pitchFamily="18" charset="0"/>
              </a:rPr>
              <a:t>         </a:t>
            </a:r>
            <a:r>
              <a:rPr lang="ru-RU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Льготная ставка – 5 % годовых (при условии согласования Министерства с/х) </a:t>
            </a:r>
          </a:p>
          <a:p>
            <a:pPr marL="0" lvl="1" algn="just">
              <a:lnSpc>
                <a:spcPct val="120000"/>
              </a:lnSpc>
              <a:buClr>
                <a:srgbClr val="25714B"/>
              </a:buClr>
              <a:defRPr/>
            </a:pPr>
            <a:r>
              <a:rPr lang="ru-RU" sz="1400" b="1" dirty="0" smtClean="0">
                <a:latin typeface="Arial" panose="020B0604020202020204" pitchFamily="34" charset="0"/>
                <a:cs typeface="Times New Roman" pitchFamily="18" charset="0"/>
              </a:rPr>
              <a:t> </a:t>
            </a:r>
            <a:endParaRPr lang="ru-RU" sz="1400" b="1" dirty="0">
              <a:latin typeface="Arial" panose="020B0604020202020204" pitchFamily="34" charset="0"/>
              <a:cs typeface="Times New Roman" pitchFamily="18" charset="0"/>
            </a:endParaRPr>
          </a:p>
          <a:p>
            <a:pPr marL="0" lvl="1" algn="just">
              <a:lnSpc>
                <a:spcPct val="120000"/>
              </a:lnSpc>
              <a:buClr>
                <a:srgbClr val="25714B"/>
              </a:buClr>
              <a:defRPr/>
            </a:pPr>
            <a:r>
              <a:rPr lang="ru-RU" sz="1400" b="1" dirty="0">
                <a:solidFill>
                  <a:srgbClr val="005400"/>
                </a:solidFill>
                <a:latin typeface="Arial" panose="020B0604020202020204" pitchFamily="34" charset="0"/>
                <a:cs typeface="Times New Roman" pitchFamily="18" charset="0"/>
              </a:rPr>
              <a:t>	      Без комиссий</a:t>
            </a:r>
          </a:p>
          <a:p>
            <a:pPr marL="0" lvl="1" algn="just">
              <a:lnSpc>
                <a:spcPct val="120000"/>
              </a:lnSpc>
              <a:buClr>
                <a:srgbClr val="25714B"/>
              </a:buClr>
              <a:defRPr/>
            </a:pPr>
            <a:endParaRPr lang="ru-RU" sz="1400" b="1" dirty="0">
              <a:solidFill>
                <a:srgbClr val="005400"/>
              </a:solidFill>
              <a:latin typeface="Arial" panose="020B0604020202020204" pitchFamily="34" charset="0"/>
              <a:cs typeface="Times New Roman" pitchFamily="18" charset="0"/>
            </a:endParaRPr>
          </a:p>
          <a:p>
            <a:pPr marL="0" lvl="1" algn="just">
              <a:lnSpc>
                <a:spcPct val="120000"/>
              </a:lnSpc>
              <a:buClr>
                <a:srgbClr val="25714B"/>
              </a:buClr>
              <a:defRPr/>
            </a:pPr>
            <a:r>
              <a:rPr lang="ru-RU" sz="1400" b="1" dirty="0">
                <a:solidFill>
                  <a:srgbClr val="005400"/>
                </a:solidFill>
                <a:latin typeface="Arial" panose="020B0604020202020204" pitchFamily="34" charset="0"/>
                <a:cs typeface="Times New Roman" pitchFamily="18" charset="0"/>
              </a:rPr>
              <a:t>	      Сроки кредитования:</a:t>
            </a:r>
            <a:r>
              <a:rPr lang="ru-RU" sz="1400" b="1" dirty="0">
                <a:solidFill>
                  <a:srgbClr val="008000"/>
                </a:solidFill>
                <a:latin typeface="Arial" panose="020B0604020202020204" pitchFamily="34" charset="0"/>
                <a:cs typeface="Times New Roman" pitchFamily="18" charset="0"/>
              </a:rPr>
              <a:t> </a:t>
            </a:r>
            <a:r>
              <a:rPr lang="ru-RU" sz="1400" b="1" dirty="0">
                <a:latin typeface="Arial" panose="020B0604020202020204" pitchFamily="34" charset="0"/>
                <a:cs typeface="Times New Roman" pitchFamily="18" charset="0"/>
              </a:rPr>
              <a:t>не более 1 года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Заголовок 4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>
            <a:defPPr>
              <a:defRPr lang="ru-RU"/>
            </a:defPPr>
            <a:lvl1pPr>
              <a:defRPr sz="2400" b="1">
                <a:solidFill>
                  <a:srgbClr val="0C7A3A"/>
                </a:solidFill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ru-RU" sz="2000" dirty="0" smtClean="0"/>
              <a:t>КРЕДИТНЫЕ ПРОДУКТЫ</a:t>
            </a:r>
          </a:p>
          <a:p>
            <a:pPr>
              <a:defRPr/>
            </a:pPr>
            <a:endParaRPr lang="ru-RU" sz="600" dirty="0"/>
          </a:p>
        </p:txBody>
      </p:sp>
      <p:pic>
        <p:nvPicPr>
          <p:cNvPr id="6" name="Рисунок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2065338"/>
            <a:ext cx="395287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9" y="4462462"/>
            <a:ext cx="3952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9" y="4946650"/>
            <a:ext cx="3952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869" y="5432425"/>
            <a:ext cx="395287" cy="36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C:\Users\Degtyareva-NE\Pictures\imagesCAPIJEE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2565400"/>
            <a:ext cx="2016125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8774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035540730"/>
              </p:ext>
            </p:extLst>
          </p:nvPr>
        </p:nvGraphicFramePr>
        <p:xfrm>
          <a:off x="44723" y="914400"/>
          <a:ext cx="5929357" cy="5564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81"/>
          <p:cNvSpPr txBox="1">
            <a:spLocks noChangeArrowheads="1"/>
          </p:cNvSpPr>
          <p:nvPr/>
        </p:nvSpPr>
        <p:spPr bwMode="auto">
          <a:xfrm>
            <a:off x="6054726" y="1044514"/>
            <a:ext cx="3059112" cy="5291705"/>
          </a:xfrm>
          <a:prstGeom prst="rect">
            <a:avLst/>
          </a:prstGeom>
          <a:noFill/>
          <a:ln w="9525">
            <a:solidFill>
              <a:srgbClr val="0C7A3A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171450" indent="-1714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171450" lvl="1" indent="-171450" defTabSz="871888" eaLnBrk="1" hangingPunct="1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endParaRPr lang="ru-RU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71888" eaLnBrk="1" hangingPunct="1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Выгодные процентные ставки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71888" eaLnBrk="1" hangingPunct="1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71888" eaLnBrk="1" hangingPunct="1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Широкий набор целей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71888" eaLnBrk="1" hangingPunct="1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71888" eaLnBrk="1" hangingPunct="1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Длительные сроки финансирования</a:t>
            </a:r>
          </a:p>
          <a:p>
            <a:pPr marL="0" lvl="1" indent="0" defTabSz="871888" eaLnBrk="1" hangingPunct="1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71888" eaLnBrk="1" hangingPunct="1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Субсидирование государства в рамках госпрограммы и ВЦП</a:t>
            </a:r>
          </a:p>
          <a:p>
            <a:pPr marL="0" lvl="1" indent="0" defTabSz="871888" eaLnBrk="1" hangingPunct="1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71888" eaLnBrk="1" hangingPunct="1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Гибкость в установлении графиков погашения с учетом цикла с/х производства</a:t>
            </a:r>
          </a:p>
          <a:p>
            <a:pPr marL="171450" lvl="1" indent="-171450" defTabSz="871888" eaLnBrk="1" hangingPunct="1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71888" eaLnBrk="1" hangingPunct="1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финансирования без имущественного обеспечения и под залог приобретаемого имущества</a:t>
            </a:r>
          </a:p>
          <a:p>
            <a:pPr marL="171450" lvl="1" indent="-171450" defTabSz="871888" eaLnBrk="1" hangingPunct="1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71888" eaLnBrk="1" hangingPunct="1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Продукты и льготы для «надежных клиентов»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71888" eaLnBrk="1" hangingPunct="1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71888" eaLnBrk="1" hangingPunct="1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финансирования несельскохозяйственных видов деятельности</a:t>
            </a:r>
          </a:p>
          <a:p>
            <a:pPr marL="171450" lvl="1" indent="-171450" defTabSz="871888" eaLnBrk="1" hangingPunct="1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lvl="1" indent="-171450" defTabSz="871888" eaLnBrk="1" hangingPunct="1">
              <a:lnSpc>
                <a:spcPct val="95000"/>
              </a:lnSpc>
              <a:spcAft>
                <a:spcPts val="400"/>
              </a:spcAft>
              <a:buClr>
                <a:srgbClr val="000000"/>
              </a:buClr>
              <a:buSzPct val="125000"/>
              <a:buFont typeface="Wingdings 2" panose="05020102010507070707" pitchFamily="18" charset="2"/>
              <a:buChar char="R"/>
            </a:pP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Возможность кредитования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START-UP </a:t>
            </a:r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проектов</a:t>
            </a:r>
            <a:endParaRPr lang="ru-RU" sz="1100" b="1" dirty="0">
              <a:latin typeface="+mn-lt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1637" y="441683"/>
            <a:ext cx="8873519" cy="374221"/>
          </a:xfrm>
          <a:prstGeom prst="rect">
            <a:avLst/>
          </a:prstGeom>
        </p:spPr>
        <p:txBody>
          <a:bodyPr vert="horz" lIns="91420" tIns="45711" rIns="91420" bIns="45711" rtlCol="0" anchor="ctr">
            <a:normAutofit/>
          </a:bodyPr>
          <a:lstStyle>
            <a:lvl1pPr defTabSz="182563">
              <a:spcBef>
                <a:spcPct val="0"/>
              </a:spcBef>
              <a:buNone/>
              <a:defRPr sz="1600" b="1">
                <a:latin typeface="Arial"/>
                <a:ea typeface="+mj-ea"/>
                <a:cs typeface="Arial"/>
              </a:defRPr>
            </a:lvl1pPr>
          </a:lstStyle>
          <a:p>
            <a:r>
              <a:rPr lang="ru-RU" sz="1400" dirty="0" smtClean="0">
                <a:solidFill>
                  <a:srgbClr val="2B6030"/>
                </a:solidFill>
              </a:rPr>
              <a:t>Прочие продукты</a:t>
            </a:r>
            <a:endParaRPr lang="ru-RU" sz="1400" dirty="0">
              <a:solidFill>
                <a:srgbClr val="2B603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84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790569380"/>
              </p:ext>
            </p:extLst>
          </p:nvPr>
        </p:nvGraphicFramePr>
        <p:xfrm>
          <a:off x="1106469" y="803067"/>
          <a:ext cx="6840340" cy="48065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71550" y="5781674"/>
            <a:ext cx="7105650" cy="593691"/>
          </a:xfrm>
          <a:prstGeom prst="rect">
            <a:avLst/>
          </a:prstGeom>
          <a:noFill/>
          <a:ln>
            <a:solidFill>
              <a:srgbClr val="0C7A3A"/>
            </a:solidFill>
          </a:ln>
          <a:extLst/>
        </p:spPr>
        <p:txBody>
          <a:bodyPr anchor="ctr"/>
          <a:lstStyle/>
          <a:p>
            <a:pPr>
              <a:defRPr/>
            </a:pPr>
            <a:endParaRPr lang="ru-RU" sz="1300" b="1" dirty="0">
              <a:solidFill>
                <a:srgbClr val="419236"/>
              </a:solidFill>
              <a:latin typeface="Arial Black" pitchFamily="34" charset="0"/>
            </a:endParaRPr>
          </a:p>
          <a:p>
            <a:pPr indent="-285750" defTabSz="182563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ru-RU" sz="1400" dirty="0">
              <a:latin typeface="Arial"/>
              <a:ea typeface="+mj-ea"/>
              <a:cs typeface="Arial"/>
            </a:endParaRPr>
          </a:p>
          <a:p>
            <a:pPr algn="ctr">
              <a:defRPr/>
            </a:pPr>
            <a:r>
              <a:rPr lang="ru-RU" sz="2300" kern="0" dirty="0" smtClean="0">
                <a:solidFill>
                  <a:srgbClr val="00703C"/>
                </a:solidFill>
                <a:latin typeface="Arial Black" pitchFamily="34" charset="0"/>
              </a:rPr>
              <a:t>Мы  меняемся  к  </a:t>
            </a:r>
            <a:r>
              <a:rPr lang="ru-RU" sz="2300" b="1" kern="0" dirty="0" smtClean="0">
                <a:solidFill>
                  <a:srgbClr val="00703C"/>
                </a:solidFill>
                <a:latin typeface="Arial Black" pitchFamily="34" charset="0"/>
              </a:rPr>
              <a:t>лучшему!</a:t>
            </a:r>
            <a:endParaRPr lang="ru-RU" sz="2300" kern="0" dirty="0">
              <a:solidFill>
                <a:srgbClr val="00703C"/>
              </a:solidFill>
              <a:latin typeface="Arial Black" pitchFamily="34" charset="0"/>
            </a:endParaRPr>
          </a:p>
          <a:p>
            <a:pPr algn="ctr">
              <a:defRPr/>
            </a:pPr>
            <a:endParaRPr lang="ru-RU" sz="2800" b="1" dirty="0">
              <a:solidFill>
                <a:srgbClr val="419236"/>
              </a:solidFill>
              <a:latin typeface="Arial Black" pitchFamily="34" charset="0"/>
            </a:endParaRPr>
          </a:p>
        </p:txBody>
      </p:sp>
      <p:sp>
        <p:nvSpPr>
          <p:cNvPr id="6" name="TextBox 16"/>
          <p:cNvSpPr txBox="1">
            <a:spLocks noChangeArrowheads="1"/>
          </p:cNvSpPr>
          <p:nvPr/>
        </p:nvSpPr>
        <p:spPr bwMode="auto">
          <a:xfrm>
            <a:off x="270632" y="367734"/>
            <a:ext cx="8713189" cy="307777"/>
          </a:xfrm>
          <a:prstGeom prst="rect">
            <a:avLst/>
          </a:prstGeom>
          <a:noFill/>
          <a:extLst/>
        </p:spPr>
        <p:txBody>
          <a:bodyPr wrap="square">
            <a:spAutoFit/>
          </a:bodyPr>
          <a:lstStyle>
            <a:defPPr>
              <a:defRPr lang="en-US"/>
            </a:defPPr>
            <a:lvl1pPr defTabSz="457200">
              <a:defRPr sz="1600" b="1">
                <a:latin typeface="Arial"/>
                <a:ea typeface="+mj-ea"/>
                <a:cs typeface="Arial"/>
              </a:defRPr>
            </a:lvl1pPr>
          </a:lstStyle>
          <a:p>
            <a:pPr defTabSz="182563">
              <a:spcBef>
                <a:spcPct val="0"/>
              </a:spcBef>
            </a:pPr>
            <a:r>
              <a:rPr lang="ru-RU" sz="1400" dirty="0">
                <a:solidFill>
                  <a:srgbClr val="2B6030"/>
                </a:solidFill>
              </a:rPr>
              <a:t>Изменения и новые подходы в </a:t>
            </a:r>
            <a:r>
              <a:rPr lang="ru-RU" sz="1400" dirty="0" smtClean="0">
                <a:solidFill>
                  <a:srgbClr val="2B6030"/>
                </a:solidFill>
              </a:rPr>
              <a:t>работе  с </a:t>
            </a:r>
            <a:r>
              <a:rPr lang="ru-RU" sz="1400" dirty="0">
                <a:solidFill>
                  <a:srgbClr val="2B6030"/>
                </a:solidFill>
              </a:rPr>
              <a:t>клиентами микробизнеса</a:t>
            </a:r>
          </a:p>
        </p:txBody>
      </p:sp>
      <p:pic>
        <p:nvPicPr>
          <p:cNvPr id="8" name="Picture 16" descr="Картинка 1 из 43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2499" y="2209799"/>
            <a:ext cx="1799952" cy="2117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668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pPr marL="17462" indent="0" algn="ctr">
              <a:buNone/>
            </a:pPr>
            <a:r>
              <a:rPr lang="ru-RU" sz="4000" b="1" dirty="0" smtClean="0"/>
              <a:t>Спасибо за внимание!</a:t>
            </a:r>
            <a:endParaRPr lang="ru-RU" sz="4000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DF61C1-2457-E848-BB6B-E1DA9A549776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38124" y="5250646"/>
            <a:ext cx="43023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/>
              <a:t>Отдел по работе с клиентами малого и </a:t>
            </a:r>
            <a:r>
              <a:rPr lang="ru-RU" sz="1400" dirty="0" err="1" smtClean="0"/>
              <a:t>микробизнеса</a:t>
            </a:r>
            <a:endParaRPr lang="ru-RU" sz="1400" dirty="0" smtClean="0"/>
          </a:p>
          <a:p>
            <a:r>
              <a:rPr lang="ru-RU" sz="1400" dirty="0" smtClean="0"/>
              <a:t>Красноярск, ул. </a:t>
            </a:r>
            <a:r>
              <a:rPr lang="ru-RU" sz="1400" dirty="0" err="1" smtClean="0"/>
              <a:t>Перенсона</a:t>
            </a:r>
            <a:r>
              <a:rPr lang="ru-RU" sz="1400" dirty="0" smtClean="0"/>
              <a:t>, 33</a:t>
            </a:r>
          </a:p>
          <a:p>
            <a:r>
              <a:rPr lang="ru-RU" sz="1400" dirty="0" smtClean="0"/>
              <a:t>Тел. 267-66-67, 89332002267</a:t>
            </a:r>
          </a:p>
        </p:txBody>
      </p:sp>
    </p:spTree>
    <p:extLst>
      <p:ext uri="{BB962C8B-B14F-4D97-AF65-F5344CB8AC3E}">
        <p14:creationId xmlns:p14="http://schemas.microsoft.com/office/powerpoint/2010/main" val="53793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RUS Presi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RUS Presi Template.thmx</Template>
  <TotalTime>1342</TotalTime>
  <Words>1078</Words>
  <Application>Microsoft Office PowerPoint</Application>
  <PresentationFormat>Экран (4:3)</PresentationFormat>
  <Paragraphs>214</Paragraphs>
  <Slides>9</Slides>
  <Notes>3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1" baseType="lpstr">
      <vt:lpstr>RUS Presi Template</vt:lpstr>
      <vt:lpstr>think-cell Slide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КРЕДИТНЫЕ ПРОДУКТЫ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Oleg Korshunov</dc:creator>
  <cp:lastModifiedBy>krsn-admin</cp:lastModifiedBy>
  <cp:revision>180</cp:revision>
  <cp:lastPrinted>2015-04-09T10:04:49Z</cp:lastPrinted>
  <dcterms:created xsi:type="dcterms:W3CDTF">2013-08-28T13:08:37Z</dcterms:created>
  <dcterms:modified xsi:type="dcterms:W3CDTF">2017-03-06T03:20:57Z</dcterms:modified>
</cp:coreProperties>
</file>